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82787-AFF7-44B9-8DE7-68518160C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A4A3B3-66B7-4258-B1E6-5F95072BB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42418E-1C6A-477F-91D7-F6D5B62B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89FCD7-0E37-4849-AC34-FC58D1BE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E54004-7DF7-49D6-B253-9D9DE85B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6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803DA-0E07-4931-8130-9B916360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19A3DC-0F32-4383-A41F-B6EBFF90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3A8E26-2281-4D1D-82D7-95AB9943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7FA5A4-4E54-482B-8149-E72A56C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38CA92-1823-4CC8-9F33-A917A7A7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5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AF1F9D-DA6A-4B65-B6E3-DD8C02CAF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576EA4-CB3F-4CDA-AAE1-D91C74374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4CFF0-C4B8-455D-93ED-3E4C974A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B70A2-8E74-4591-929A-3754C228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0A486E-DD6C-4B86-B78B-549DC352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1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C3A6-908E-4153-8438-4CDAC597D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69337-79AF-444F-A6FC-D2A471B29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9E4BB-8BD4-469A-89EF-971E8CEE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2B8580-89C1-4CAE-B4C3-FA672533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B8BBA5-18E8-48E5-80FC-4BD09995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EA13A-4257-4F24-B805-B7203681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CEA9D9-6CCF-4714-B552-54E85B28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02110-70CB-4B9D-91A0-63729D33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8749AF-4832-4D1A-B5C6-84BC6433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A5B4B0-2909-4B46-BD1A-AF9C782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2636C-5C26-4C04-8F93-1C4D36F0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6C4F42-9D24-4086-93DF-1FD6B3F36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748C28-029B-4FFD-ADD0-34BF06880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33C808-701C-4EC8-A07C-144AADD7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FDB3CF-70F0-4540-885D-5FFE8C64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235AE6-DB12-421F-9AED-EC5D2FD9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5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422CC-F474-430F-9168-CE04FBD7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5A392D-9187-435B-A0B8-9917FA359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1273BA-7E70-46EC-8E39-D7E31A294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0A5692-3E7F-4895-A39A-61644F001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24241F-E827-4DCD-B141-3EE0ACB44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F3A066-CD39-436E-BE5E-74C6AD50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AB6572-2038-490D-A675-982F344E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CF02DA-69F4-4FAD-A904-B2213402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8DFF1-9783-4CB3-8F1E-702F30A4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1DB7F7-FCE8-4DE0-9E35-9955B1E5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13FD3F-9735-4B5E-9FCE-3177E11B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571152-242F-4F94-B4CA-77412F52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7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4DB673-EA02-4F4D-AD35-9A1E6F38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371FDD-11C3-465B-8A6F-F578EE71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9D23AC-A615-4EDB-9067-CE252836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4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85BCD-78EA-4315-9516-804BFA5D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19B2B-2915-4D40-8793-AD701A2B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9B731A-3E19-4BB2-B590-169E6EC69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FE0292-3A35-49C4-A960-3F2EF398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893194-0872-4886-95EC-3D2B0D21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190864-4418-472F-B33B-AD3F9A0D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7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8CA44-B914-44F7-98DA-0EFF51352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3B108E-609D-40B6-96C3-1CF89DD5B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8F9B44-1412-4CDE-BC86-9C72A4064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0B9BD2-F84D-4620-8FB1-67B14D5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74040D-A5B2-48A7-8FE3-9867E717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C132E2-51F3-4199-ACC0-D82A31F6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2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1CDFB-612F-465D-A4C1-CADC7751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BDC74-5863-4FF2-A22F-91AD60078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356AE-792A-4B71-9698-7552078FD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F44F-5D05-4E07-8A86-061A74417E90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6E1117-6001-451E-9D67-B5C62A5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EDF82-9D4F-4719-9DC2-C83E79FF0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BE96-90A7-4660-B390-9282AF301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890A0-EE2C-43C2-9943-D79A37BF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Эпилог романа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07AABB-966D-49F3-8824-4615273D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        </a:t>
            </a:r>
            <a:r>
              <a:rPr lang="ru-RU" sz="4400" dirty="0"/>
              <a:t>     В эпилоге – развязка основного сюжета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55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A75F1-0752-4D56-BFE1-29DDB6E7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ЭПИЛОГ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EFE41-E574-4E29-AD80-2E031A0B0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7802"/>
            <a:ext cx="10688273" cy="3509161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1 часть эпилога                 2 часть эпилога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58B6715-5CF9-4089-8866-146B4A485D4F}"/>
              </a:ext>
            </a:extLst>
          </p:cNvPr>
          <p:cNvCxnSpPr/>
          <p:nvPr/>
        </p:nvCxnSpPr>
        <p:spPr>
          <a:xfrm flipH="1">
            <a:off x="3196206" y="1342239"/>
            <a:ext cx="2374084" cy="109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5E2B73B-DB02-4468-ACCE-16EADCD4C58B}"/>
              </a:ext>
            </a:extLst>
          </p:cNvPr>
          <p:cNvCxnSpPr/>
          <p:nvPr/>
        </p:nvCxnSpPr>
        <p:spPr>
          <a:xfrm>
            <a:off x="6543413" y="1342239"/>
            <a:ext cx="1820411" cy="107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2018FC9-2261-4D3D-A9D1-E1F47BC6E4B1}"/>
              </a:ext>
            </a:extLst>
          </p:cNvPr>
          <p:cNvCxnSpPr/>
          <p:nvPr/>
        </p:nvCxnSpPr>
        <p:spPr>
          <a:xfrm>
            <a:off x="2877424" y="3393143"/>
            <a:ext cx="0" cy="49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5AD8668-9BAF-4F5D-8EE5-8745E1A44EF5}"/>
              </a:ext>
            </a:extLst>
          </p:cNvPr>
          <p:cNvCxnSpPr/>
          <p:nvPr/>
        </p:nvCxnSpPr>
        <p:spPr>
          <a:xfrm>
            <a:off x="8774884" y="3393143"/>
            <a:ext cx="0" cy="600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C4064A1-C762-4706-B84E-86AADF0A44A6}"/>
              </a:ext>
            </a:extLst>
          </p:cNvPr>
          <p:cNvSpPr txBox="1"/>
          <p:nvPr/>
        </p:nvSpPr>
        <p:spPr>
          <a:xfrm>
            <a:off x="411066" y="3993364"/>
            <a:ext cx="5159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Что стало с героями (суд над Раскольниковым,</a:t>
            </a:r>
          </a:p>
          <a:p>
            <a:r>
              <a:rPr lang="ru-RU" sz="2400" dirty="0"/>
              <a:t>Дуня, Разумихин, Пульхерия Александровна, </a:t>
            </a:r>
          </a:p>
          <a:p>
            <a:r>
              <a:rPr lang="ru-RU" sz="2400" dirty="0"/>
              <a:t>письма Сони с каторги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A2813F-3146-40AA-BC79-2DFE40F5D109}"/>
              </a:ext>
            </a:extLst>
          </p:cNvPr>
          <p:cNvSpPr txBox="1"/>
          <p:nvPr/>
        </p:nvSpPr>
        <p:spPr>
          <a:xfrm>
            <a:off x="6333689" y="4118994"/>
            <a:ext cx="5796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Духовное освобождение Раскольникова</a:t>
            </a:r>
          </a:p>
          <a:p>
            <a:r>
              <a:rPr lang="ru-RU" sz="2400" dirty="0"/>
              <a:t>(сон про моровую язву, любовь к Соне, Евангелие, будущее возрождение Р. к жизни)</a:t>
            </a:r>
          </a:p>
        </p:txBody>
      </p:sp>
    </p:spTree>
    <p:extLst>
      <p:ext uri="{BB962C8B-B14F-4D97-AF65-F5344CB8AC3E}">
        <p14:creationId xmlns:p14="http://schemas.microsoft.com/office/powerpoint/2010/main" val="234347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6E930-3EA8-4EC3-ADE4-4FACC649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Эпилог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5A19A8-6133-4417-9F66-5E9CD7637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42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«духота» Петербурга                        «воздух» Сибири</a:t>
            </a:r>
          </a:p>
          <a:p>
            <a:pPr marL="0" indent="0">
              <a:buNone/>
            </a:pPr>
            <a:r>
              <a:rPr lang="ru-RU" sz="3600" dirty="0"/>
              <a:t>«тюрьма», «гроб»                              «свобода»</a:t>
            </a:r>
          </a:p>
          <a:p>
            <a:pPr marL="0" indent="0">
              <a:buNone/>
            </a:pPr>
            <a:r>
              <a:rPr lang="ru-RU" sz="3600" dirty="0"/>
              <a:t>тесные улицы города                        простор степи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                                                               (первое в романе </a:t>
            </a:r>
          </a:p>
          <a:p>
            <a:pPr marL="0" indent="0">
              <a:buNone/>
            </a:pPr>
            <a:r>
              <a:rPr lang="ru-RU" sz="3600" dirty="0"/>
              <a:t>                                                            описание природы)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D6C3D9B8-C4F3-4FFB-91F9-49148EAA5033}"/>
              </a:ext>
            </a:extLst>
          </p:cNvPr>
          <p:cNvCxnSpPr/>
          <p:nvPr/>
        </p:nvCxnSpPr>
        <p:spPr>
          <a:xfrm>
            <a:off x="8682527" y="3523006"/>
            <a:ext cx="0" cy="698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: влево-вправо 6">
            <a:extLst>
              <a:ext uri="{FF2B5EF4-FFF2-40B4-BE49-F238E27FC236}">
                <a16:creationId xmlns:a16="http://schemas.microsoft.com/office/drawing/2014/main" id="{BFD96350-6C06-46DB-A5AD-3F0C25DDF726}"/>
              </a:ext>
            </a:extLst>
          </p:cNvPr>
          <p:cNvSpPr/>
          <p:nvPr/>
        </p:nvSpPr>
        <p:spPr>
          <a:xfrm>
            <a:off x="5016381" y="1948441"/>
            <a:ext cx="2102266" cy="1709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лево-вправо 7">
            <a:extLst>
              <a:ext uri="{FF2B5EF4-FFF2-40B4-BE49-F238E27FC236}">
                <a16:creationId xmlns:a16="http://schemas.microsoft.com/office/drawing/2014/main" id="{375314AE-6863-4573-9C76-AC3C473EA222}"/>
              </a:ext>
            </a:extLst>
          </p:cNvPr>
          <p:cNvSpPr/>
          <p:nvPr/>
        </p:nvSpPr>
        <p:spPr>
          <a:xfrm>
            <a:off x="4580546" y="2521009"/>
            <a:ext cx="2623559" cy="1709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лево-вправо 8">
            <a:extLst>
              <a:ext uri="{FF2B5EF4-FFF2-40B4-BE49-F238E27FC236}">
                <a16:creationId xmlns:a16="http://schemas.microsoft.com/office/drawing/2014/main" id="{0F9EA1BC-F21D-4E5F-8FAC-BB4FA79240CC}"/>
              </a:ext>
            </a:extLst>
          </p:cNvPr>
          <p:cNvSpPr/>
          <p:nvPr/>
        </p:nvSpPr>
        <p:spPr>
          <a:xfrm>
            <a:off x="5101839" y="3187581"/>
            <a:ext cx="2102266" cy="1709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7C47D-E845-43E6-99E8-5A06A0CC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Эпилог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19F5C1-1B73-43F0-B167-83274664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«</a:t>
            </a:r>
            <a:r>
              <a:rPr lang="ru-RU" sz="4000" dirty="0" err="1"/>
              <a:t>эвклидовский</a:t>
            </a:r>
            <a:r>
              <a:rPr lang="ru-RU" sz="4000" dirty="0"/>
              <a:t>»   разум             «живая жизнь»</a:t>
            </a:r>
          </a:p>
        </p:txBody>
      </p:sp>
      <p:sp>
        <p:nvSpPr>
          <p:cNvPr id="4" name="Стрелка: влево-вправо 3">
            <a:extLst>
              <a:ext uri="{FF2B5EF4-FFF2-40B4-BE49-F238E27FC236}">
                <a16:creationId xmlns:a16="http://schemas.microsoft.com/office/drawing/2014/main" id="{710119F3-7917-4E21-B7B6-AE046DF21972}"/>
              </a:ext>
            </a:extLst>
          </p:cNvPr>
          <p:cNvSpPr/>
          <p:nvPr/>
        </p:nvSpPr>
        <p:spPr>
          <a:xfrm>
            <a:off x="6298249" y="2059537"/>
            <a:ext cx="1222049" cy="2649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B3B37739-5FE3-456B-B347-F52BEC910BDE}"/>
              </a:ext>
            </a:extLst>
          </p:cNvPr>
          <p:cNvSpPr/>
          <p:nvPr/>
        </p:nvSpPr>
        <p:spPr>
          <a:xfrm>
            <a:off x="9015813" y="2401371"/>
            <a:ext cx="239282" cy="1375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0BBB3C-0133-4022-9E5F-81AE2405235C}"/>
              </a:ext>
            </a:extLst>
          </p:cNvPr>
          <p:cNvSpPr txBox="1"/>
          <p:nvPr/>
        </p:nvSpPr>
        <p:spPr>
          <a:xfrm>
            <a:off x="8118504" y="3912180"/>
            <a:ext cx="2033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Евангелие</a:t>
            </a:r>
          </a:p>
        </p:txBody>
      </p:sp>
    </p:spTree>
    <p:extLst>
      <p:ext uri="{BB962C8B-B14F-4D97-AF65-F5344CB8AC3E}">
        <p14:creationId xmlns:p14="http://schemas.microsoft.com/office/powerpoint/2010/main" val="162300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9455A-2036-47FA-85EA-40AE3F1E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Преступление и наказание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FDA449-A47B-4A6B-842F-330C2EA1F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807"/>
            <a:ext cx="10515600" cy="37441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«переступить»                                                «наказ» = «урок», совет</a:t>
            </a:r>
          </a:p>
          <a:p>
            <a:pPr marL="0" indent="0">
              <a:buNone/>
            </a:pPr>
            <a:r>
              <a:rPr lang="ru-RU" dirty="0"/>
              <a:t>«перешагнуть»</a:t>
            </a:r>
          </a:p>
          <a:p>
            <a:pPr marL="0" indent="0">
              <a:buNone/>
            </a:pPr>
            <a:r>
              <a:rPr lang="ru-RU" dirty="0"/>
              <a:t>через некую границу, черту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6194B915-F14E-457B-8D68-BBD7F71562D8}"/>
              </a:ext>
            </a:extLst>
          </p:cNvPr>
          <p:cNvCxnSpPr/>
          <p:nvPr/>
        </p:nvCxnSpPr>
        <p:spPr>
          <a:xfrm flipH="1">
            <a:off x="2432807" y="1342239"/>
            <a:ext cx="2030136" cy="1090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680AA3F1-D650-47A4-805C-D6427B9F2357}"/>
              </a:ext>
            </a:extLst>
          </p:cNvPr>
          <p:cNvCxnSpPr/>
          <p:nvPr/>
        </p:nvCxnSpPr>
        <p:spPr>
          <a:xfrm>
            <a:off x="7357145" y="1342239"/>
            <a:ext cx="1023457" cy="931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384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122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Эпилог романа</vt:lpstr>
      <vt:lpstr>ЭПИЛОГ</vt:lpstr>
      <vt:lpstr>Эпилог</vt:lpstr>
      <vt:lpstr>Эпилог</vt:lpstr>
      <vt:lpstr>Преступление и наказание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Boris Osipov</dc:creator>
  <cp:lastModifiedBy>Учитель</cp:lastModifiedBy>
  <cp:revision>11</cp:revision>
  <dcterms:created xsi:type="dcterms:W3CDTF">2021-03-22T21:21:05Z</dcterms:created>
  <dcterms:modified xsi:type="dcterms:W3CDTF">2024-03-01T10:10:33Z</dcterms:modified>
</cp:coreProperties>
</file>