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Федор Иванович Тютчев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419" y="1825625"/>
            <a:ext cx="2670662" cy="4351338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1803 – 1883</a:t>
            </a:r>
          </a:p>
          <a:p>
            <a:pPr marL="0" indent="0">
              <a:buNone/>
            </a:pPr>
            <a:r>
              <a:rPr lang="ru-RU" dirty="0" smtClean="0"/>
              <a:t>Дипломат</a:t>
            </a:r>
          </a:p>
          <a:p>
            <a:pPr marL="0" indent="0">
              <a:buNone/>
            </a:pPr>
            <a:r>
              <a:rPr lang="ru-RU" dirty="0" smtClean="0"/>
              <a:t>Русский поэт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2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Поэт-романтик повинуется таинственному и неизъяснимому вдохновению, личному мистическому опыту</a:t>
            </a:r>
          </a:p>
        </p:txBody>
      </p:sp>
    </p:spTree>
    <p:extLst>
      <p:ext uri="{BB962C8B-B14F-4D97-AF65-F5344CB8AC3E}">
        <p14:creationId xmlns:p14="http://schemas.microsoft.com/office/powerpoint/2010/main" val="320750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Мотивы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</a:rPr>
              <a:t>Человек на краю бездны, катастрофа, борьба и гибель.</a:t>
            </a:r>
          </a:p>
          <a:p>
            <a:pPr marL="0" indent="0">
              <a:buNone/>
            </a:pPr>
            <a:r>
              <a:rPr lang="ru-RU" dirty="0"/>
              <a:t>Тютчева интересует самосознание человека на границе:</a:t>
            </a:r>
          </a:p>
          <a:p>
            <a:pPr marL="0" indent="0" algn="ctr">
              <a:buNone/>
            </a:pPr>
            <a:r>
              <a:rPr lang="ru-RU" dirty="0"/>
              <a:t> </a:t>
            </a:r>
          </a:p>
          <a:p>
            <a:pPr marL="0" indent="0" algn="ctr">
              <a:buNone/>
            </a:pPr>
            <a:r>
              <a:rPr lang="ru-RU" dirty="0"/>
              <a:t>Жизни и смерти</a:t>
            </a:r>
          </a:p>
          <a:p>
            <a:pPr marL="0" indent="0" algn="ctr">
              <a:buNone/>
            </a:pPr>
            <a:r>
              <a:rPr lang="ru-RU" dirty="0"/>
              <a:t>Полноты смысла и бессмыслицы</a:t>
            </a:r>
          </a:p>
          <a:p>
            <a:pPr marL="0" indent="0" algn="ctr">
              <a:buNone/>
            </a:pPr>
            <a:r>
              <a:rPr lang="ru-RU" dirty="0"/>
              <a:t>Невежества и всезнания</a:t>
            </a:r>
          </a:p>
          <a:p>
            <a:pPr marL="0" indent="0" algn="ctr">
              <a:buNone/>
            </a:pPr>
            <a:r>
              <a:rPr lang="ru-RU" dirty="0"/>
              <a:t>Привычной реальности и тайной жизни души</a:t>
            </a:r>
          </a:p>
        </p:txBody>
      </p:sp>
    </p:spTree>
    <p:extLst>
      <p:ext uri="{BB962C8B-B14F-4D97-AF65-F5344CB8AC3E}">
        <p14:creationId xmlns:p14="http://schemas.microsoft.com/office/powerpoint/2010/main" val="266161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Человек вглядывается в бездну Космоса</a:t>
            </a:r>
          </a:p>
          <a:p>
            <a:pPr marL="0" indent="0">
              <a:buNone/>
            </a:pPr>
            <a:r>
              <a:rPr lang="ru-RU" dirty="0"/>
              <a:t>Эта непостижимость Вселенной пугает его и притягивает одновременно.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800" dirty="0">
                <a:solidFill>
                  <a:schemeClr val="accent2"/>
                </a:solidFill>
              </a:rPr>
              <a:t>Подлинное знание о мире доступно человеку именно в момент Катастрофы, гибели мира, потому что в этот момент истончается граница между Человеком и Космосом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Цицерон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124744"/>
            <a:ext cx="6419056" cy="50014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Оратор римский говорил</a:t>
            </a:r>
            <a:br>
              <a:rPr lang="ru-RU" dirty="0"/>
            </a:br>
            <a:r>
              <a:rPr lang="ru-RU" dirty="0"/>
              <a:t>Средь бурь гражданских и тревоги:</a:t>
            </a:r>
            <a:br>
              <a:rPr lang="ru-RU" dirty="0"/>
            </a:br>
            <a:r>
              <a:rPr lang="ru-RU" dirty="0"/>
              <a:t>«Я поздно встал — и на дороге</a:t>
            </a:r>
            <a:br>
              <a:rPr lang="ru-RU" dirty="0"/>
            </a:br>
            <a:r>
              <a:rPr lang="ru-RU" dirty="0"/>
              <a:t>Застигнут ночью Рима был!»</a:t>
            </a:r>
            <a:br>
              <a:rPr lang="ru-RU" dirty="0"/>
            </a:br>
            <a:r>
              <a:rPr lang="ru-RU" dirty="0"/>
              <a:t>Так!.. Но, прощаясь с римской славой,</a:t>
            </a:r>
            <a:br>
              <a:rPr lang="ru-RU" dirty="0"/>
            </a:br>
            <a:r>
              <a:rPr lang="ru-RU" dirty="0"/>
              <a:t>С Капитолийской высоты</a:t>
            </a:r>
            <a:br>
              <a:rPr lang="ru-RU" dirty="0"/>
            </a:br>
            <a:r>
              <a:rPr lang="ru-RU" dirty="0"/>
              <a:t>Во всем величье видел ты</a:t>
            </a:r>
            <a:br>
              <a:rPr lang="ru-RU" dirty="0"/>
            </a:br>
            <a:r>
              <a:rPr lang="ru-RU" dirty="0"/>
              <a:t>Закат звезды ее кровавый!..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Блажен, кто посетил сей мир</a:t>
            </a:r>
            <a:br>
              <a:rPr lang="ru-RU" dirty="0"/>
            </a:br>
            <a:r>
              <a:rPr lang="ru-RU" dirty="0"/>
              <a:t>В его минуты роковые!</a:t>
            </a:r>
            <a:br>
              <a:rPr lang="ru-RU" dirty="0"/>
            </a:br>
            <a:r>
              <a:rPr lang="ru-RU" dirty="0"/>
              <a:t>Его призвали всеблагие</a:t>
            </a:r>
            <a:br>
              <a:rPr lang="ru-RU" dirty="0"/>
            </a:br>
            <a:r>
              <a:rPr lang="ru-RU" dirty="0"/>
              <a:t>Как собеседника на пир.</a:t>
            </a:r>
            <a:br>
              <a:rPr lang="ru-RU" dirty="0"/>
            </a:br>
            <a:r>
              <a:rPr lang="ru-RU" dirty="0"/>
              <a:t>Он их высоких зрелищ зритель,</a:t>
            </a:r>
            <a:br>
              <a:rPr lang="ru-RU" dirty="0"/>
            </a:br>
            <a:r>
              <a:rPr lang="ru-RU" dirty="0"/>
              <a:t>Он в их совет допущен был —</a:t>
            </a:r>
            <a:br>
              <a:rPr lang="ru-RU" dirty="0"/>
            </a:br>
            <a:r>
              <a:rPr lang="ru-RU" dirty="0"/>
              <a:t>И заживо, как небожитель,</a:t>
            </a:r>
            <a:br>
              <a:rPr lang="ru-RU" dirty="0"/>
            </a:br>
            <a:r>
              <a:rPr lang="ru-RU" dirty="0"/>
              <a:t>Из чаши их бессмертье пил!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49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Федор Иванович Тютчев</a:t>
            </a:r>
            <a:br>
              <a:rPr lang="ru-RU" sz="3600" dirty="0"/>
            </a:br>
            <a:r>
              <a:rPr lang="ru-RU" sz="3600" dirty="0"/>
              <a:t>1803-1873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В XIX веке очень мало кто знал и ценил Тютчева как поэта, а с начала века ХХ и до сих пор его творчество получило известность, оказалось востребованным и даже изучается в школе.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21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Тютчев: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/>
              <a:t>Будучи не только поэтом, но и дипломатом, очень интересовался историей и политикой.  </a:t>
            </a:r>
          </a:p>
          <a:p>
            <a:pPr marL="514350" indent="-514350">
              <a:buAutoNum type="arabicPeriod"/>
            </a:pPr>
            <a:r>
              <a:rPr lang="ru-RU" dirty="0"/>
              <a:t>После окончания Московского Университета был направлен на дипломатическую службу в Германию, отсюда – увлечение немецкой философией (романтик)</a:t>
            </a:r>
          </a:p>
        </p:txBody>
      </p:sp>
    </p:spTree>
    <p:extLst>
      <p:ext uri="{BB962C8B-B14F-4D97-AF65-F5344CB8AC3E}">
        <p14:creationId xmlns:p14="http://schemas.microsoft.com/office/powerpoint/2010/main" val="154934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Тютчев и философия истории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/>
              <a:t>Смысл исторического  существования России: она не принадлежит ни Востоку, ни Западу, долгое время считавшему себя единственным представителем Европы.  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Россия – третья сила, и с ее появлением изменился ход исторической жизни Европы..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81" t="5813" b="41289"/>
          <a:stretch/>
        </p:blipFill>
        <p:spPr>
          <a:xfrm>
            <a:off x="708146" y="2132856"/>
            <a:ext cx="7176222" cy="336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2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«От исхода борьбы, возникшей между ними, величайшей борьбы, какой когда-либо мир был свидетелем, зависит на многие века политическая и религиозная будущность человечества»</a:t>
            </a:r>
            <a:br>
              <a:rPr lang="ru-RU" sz="2000" b="1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600" dirty="0"/>
              <a:t>Различие между Россией и Западом происходит в области веры, но это разногласие не между католиками, протестантами и православными, а </a:t>
            </a:r>
            <a:r>
              <a:rPr lang="ru-RU" sz="5600" b="1" dirty="0">
                <a:solidFill>
                  <a:srgbClr val="FF0000"/>
                </a:solidFill>
              </a:rPr>
              <a:t>между двумя мирами, двумя человечествами. </a:t>
            </a:r>
          </a:p>
          <a:p>
            <a:pPr marL="0" indent="0">
              <a:buNone/>
            </a:pPr>
            <a:r>
              <a:rPr lang="ru-RU" sz="5600" dirty="0"/>
              <a:t>Историческое призвание России отлично от судьбы Запада. Россия должна утвердить (прежде всего в Европе) торжество права и исторической законности. В этом ей противодействует другая сила – </a:t>
            </a:r>
            <a:r>
              <a:rPr lang="ru-RU" sz="5600" i="1" dirty="0"/>
              <a:t>Революция</a:t>
            </a:r>
            <a:r>
              <a:rPr lang="ru-RU" sz="5600" dirty="0"/>
              <a:t>, воплощением которой является Западная Европа.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6400" dirty="0"/>
              <a:t>            Право и историческая законность                                   Революция</a:t>
            </a:r>
          </a:p>
          <a:p>
            <a:pPr marL="0" indent="0">
              <a:buNone/>
            </a:pPr>
            <a:r>
              <a:rPr lang="ru-RU" sz="6400" dirty="0"/>
              <a:t>          «Мы», смирение, вера, православие                 «Я»,   «высокомерие ума», католицизм </a:t>
            </a:r>
          </a:p>
          <a:p>
            <a:pPr marL="0" indent="0">
              <a:buNone/>
            </a:pPr>
            <a:r>
              <a:rPr lang="ru-RU" sz="6400" dirty="0"/>
              <a:t>                      братство из любви к Богу                                           братство из страха                   </a:t>
            </a:r>
          </a:p>
          <a:p>
            <a:pPr marL="0" indent="0">
              <a:buNone/>
            </a:pPr>
            <a:endParaRPr lang="ru-RU" sz="6400" dirty="0"/>
          </a:p>
          <a:p>
            <a:pPr marL="0" indent="0">
              <a:buNone/>
            </a:pPr>
            <a:r>
              <a:rPr lang="ru-RU" sz="6400" b="1" dirty="0"/>
              <a:t>Революция – враг христианства. Ей противостоит христианская страна – Россия. Борьба между ними неизбежна. Революция готовится к «крестовому походу» против России.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564904"/>
            <a:ext cx="25922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Россия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2564904"/>
            <a:ext cx="28083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Европа</a:t>
            </a:r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3491880" y="3026569"/>
            <a:ext cx="1296144" cy="18640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2195736" y="3356992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192180" y="3356992"/>
            <a:ext cx="18002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65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Два единства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Из</a:t>
            </a:r>
            <a:r>
              <a:rPr lang="ru-RU" dirty="0"/>
              <a:t> переполненной Господним гневом чаши</a:t>
            </a:r>
            <a:br>
              <a:rPr lang="ru-RU" dirty="0"/>
            </a:br>
            <a:r>
              <a:rPr lang="ru-RU" dirty="0"/>
              <a:t>Кровь льется через край, и Запад тонет в ней —</a:t>
            </a:r>
            <a:br>
              <a:rPr lang="ru-RU" dirty="0"/>
            </a:br>
            <a:r>
              <a:rPr lang="ru-RU" dirty="0"/>
              <a:t>Кровь хлынет и на вас, друзья и братья наши —</a:t>
            </a:r>
            <a:br>
              <a:rPr lang="ru-RU" dirty="0"/>
            </a:br>
            <a:r>
              <a:rPr lang="ru-RU" dirty="0"/>
              <a:t>‎Славянский мир, сомкнись тесней</a:t>
            </a:r>
            <a:r>
              <a:rPr lang="ru-RU" dirty="0" smtClean="0"/>
              <a:t>…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«Единство, — возвестил оракул наших дней, —</a:t>
            </a:r>
            <a:br>
              <a:rPr lang="ru-RU" dirty="0"/>
            </a:br>
            <a:r>
              <a:rPr lang="ru-RU" dirty="0"/>
              <a:t>Быть может спаяно железом лишь и кровью…»</a:t>
            </a:r>
            <a:br>
              <a:rPr lang="ru-RU" dirty="0"/>
            </a:br>
            <a:r>
              <a:rPr lang="ru-RU" dirty="0"/>
              <a:t>Но мы попробуем спаять его любовью —</a:t>
            </a:r>
            <a:br>
              <a:rPr lang="ru-RU" dirty="0"/>
            </a:br>
            <a:r>
              <a:rPr lang="ru-RU" dirty="0"/>
              <a:t>‎А там увидим, что прочней…</a:t>
            </a:r>
          </a:p>
          <a:p>
            <a:pPr marL="0" indent="0">
              <a:buNone/>
            </a:pPr>
            <a:r>
              <a:rPr lang="ru-RU" dirty="0"/>
              <a:t>1870 г.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38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Мысли, которые Тютчев выражал в своих статьях – о </a:t>
            </a:r>
            <a:r>
              <a:rPr lang="ru-RU" dirty="0" err="1"/>
              <a:t>богоизбранничестве</a:t>
            </a:r>
            <a:r>
              <a:rPr lang="ru-RU" dirty="0"/>
              <a:t> русского народа, о его связи с подлинной верой, с христианством – присутствуют и в стихотворениях Тютчева, посвященных России, например, «Эти бедные селенья…», «Нам не дано предугадать…», «Умом Россию не понять…»,</a:t>
            </a:r>
          </a:p>
        </p:txBody>
      </p:sp>
    </p:spTree>
    <p:extLst>
      <p:ext uri="{BB962C8B-B14F-4D97-AF65-F5344CB8AC3E}">
        <p14:creationId xmlns:p14="http://schemas.microsoft.com/office/powerpoint/2010/main" val="110588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Тютчев – философ-романтик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Классическая немецкая философия (Шеллинг)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 </a:t>
            </a:r>
            <a:r>
              <a:rPr lang="ru-RU" b="1" dirty="0">
                <a:solidFill>
                  <a:srgbClr val="FF0000"/>
                </a:solidFill>
              </a:rPr>
              <a:t>Личность</a:t>
            </a:r>
            <a:r>
              <a:rPr lang="ru-RU" dirty="0"/>
              <a:t>                          </a:t>
            </a:r>
            <a:r>
              <a:rPr lang="ru-RU" b="1" dirty="0">
                <a:solidFill>
                  <a:schemeClr val="tx2"/>
                </a:solidFill>
              </a:rPr>
              <a:t>«мировая душа»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2"/>
                </a:solidFill>
              </a:rPr>
              <a:t>                                         одухотворенный Космос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2"/>
                </a:solidFill>
              </a:rPr>
              <a:t>                                   «всеобщая жизнь природы»</a:t>
            </a:r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2555776" y="2996952"/>
            <a:ext cx="2016224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28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Мир души </a:t>
            </a:r>
            <a:r>
              <a:rPr lang="ru-RU" dirty="0"/>
              <a:t>соизмерим с  </a:t>
            </a:r>
            <a:r>
              <a:rPr lang="ru-RU" b="1" dirty="0">
                <a:solidFill>
                  <a:schemeClr val="tx2"/>
                </a:solidFill>
              </a:rPr>
              <a:t>Космосом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Микрокосмос                  Макрокосмос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411760" y="2204864"/>
            <a:ext cx="14401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444208" y="2204864"/>
            <a:ext cx="14401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621187"/>
            <a:ext cx="4392488" cy="274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09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Microsoft Office PowerPoint</Application>
  <PresentationFormat>Экран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Федор Иванович Тютчев</vt:lpstr>
      <vt:lpstr>Федор Иванович Тютчев 1803-1873 </vt:lpstr>
      <vt:lpstr>Тютчев:</vt:lpstr>
      <vt:lpstr>Тютчев и философия истории </vt:lpstr>
      <vt:lpstr>«От исхода борьбы, возникшей между ними, величайшей борьбы, какой когда-либо мир был свидетелем, зависит на многие века политическая и религиозная будущность человечества» </vt:lpstr>
      <vt:lpstr>Два единства </vt:lpstr>
      <vt:lpstr>Презентация PowerPoint</vt:lpstr>
      <vt:lpstr>Тютчев – философ-романтик</vt:lpstr>
      <vt:lpstr>Презентация PowerPoint</vt:lpstr>
      <vt:lpstr>Презентация PowerPoint</vt:lpstr>
      <vt:lpstr>Мотивы</vt:lpstr>
      <vt:lpstr>Презентация PowerPoint</vt:lpstr>
      <vt:lpstr>Цицерон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Федор Иванович Тютчев</dc:title>
  <dc:creator>Скопцева Татьяна</dc:creator>
  <cp:lastModifiedBy>Tatyana Skoptsova</cp:lastModifiedBy>
  <cp:revision>1</cp:revision>
  <dcterms:created xsi:type="dcterms:W3CDTF">2023-12-22T09:08:31Z</dcterms:created>
  <dcterms:modified xsi:type="dcterms:W3CDTF">2023-12-22T09:10:54Z</dcterms:modified>
</cp:coreProperties>
</file>