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4" r:id="rId3"/>
    <p:sldId id="305" r:id="rId4"/>
    <p:sldId id="301" r:id="rId5"/>
    <p:sldId id="306" r:id="rId6"/>
    <p:sldId id="303" r:id="rId7"/>
    <p:sldId id="307" r:id="rId8"/>
    <p:sldId id="309" r:id="rId9"/>
    <p:sldId id="310" r:id="rId10"/>
    <p:sldId id="30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8362D-7753-2000-F232-2ABCE436A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4AA389-E123-E245-6E6D-996267E4D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607EB1-C500-F8F3-2FA6-95B97F42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80834-5B80-7909-07D9-1C338A92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BEA7B-3307-1766-A568-74467A6F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8A0AD-B68D-B9AA-6BB0-EF32F33B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F2A1C0-A20D-98ED-B2F9-71827381C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87A5AB-275A-2E0B-5FE1-E444B812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9A1F20-A1A6-D139-A37C-BE37520D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712CB0-C526-16FF-F271-92333FDA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0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1F96D6-175C-BD61-F869-8BEEF0F63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1B7BF4-FA28-79A2-126C-1CB5C0108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48FD43-B14A-719E-4536-E39E09FC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7A6179-8CE8-9BEC-D653-5E2B86FB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5F2F4-8442-70E0-E6C1-DD51FE5E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2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F631E2-3AD6-72C5-9C02-C7420392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74905-7092-F2FA-2BC3-3F6195009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F954F-5EC8-61EF-3199-141606D7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D101B1-7C36-4C7C-B4CB-4B5B4AF2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4A6A9C-9F46-AE9F-0B91-38CDC4C9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5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FA16-1B6A-4E69-7137-D8EE0E2B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EA8DB9-124D-8D1A-7466-035461B6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8EFC21-8810-C0E2-0250-217686B3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A5F6E6-1A00-62F6-2A9C-A91CEF2D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D07BA2-7135-DD16-7EC9-F4898DCE7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7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1F285-7784-E5DA-E60C-D68CC81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E2287-A181-E37A-0E9A-267BF0C66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F1A531-1AC8-D418-0338-6578B7B43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3A42DB-026A-D60D-D92A-B764BF67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E3F41A-AEDC-87E4-580A-DABD27CC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382929-CE8C-7295-05D2-F3FA8459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76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AF549-C10D-D944-F7E3-C9716EA4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1A0D66-3B59-8ED3-4B35-D52D949A6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DA565F-0830-5254-1BC8-E7F519905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55353D-5F5F-82DF-96A6-9F6B10A4B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661476-1DE8-A5E1-DF8B-E52322520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128A8E-A3B2-024C-AD92-EE380E51C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EC58E2-D74D-0AC2-39BB-0C9998F1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34FEAC-A890-33A9-E57D-23449634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0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F3344-A80C-A053-3FC6-0231F8B8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BF9C02-2AB7-0B57-3E67-F308857D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E013CF6-0118-8E1E-4190-03F4F42A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C2E5CD-0394-F811-33D3-2CB3CAAE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9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03987D-DF8C-8A5F-7410-E9421A1A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A89FEA-9EFB-2624-2E6E-96FD08AF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96DDAD-F568-267E-4CFB-87A1F774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6E9B0-55F6-A445-1F83-97B152D67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C2EA8-6DE8-76E5-98B6-2D3E47D8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C8E223-2535-F3C6-CCEF-435B9DC81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F3BD10-D3D8-A087-D9DE-7A518C6C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39E120-528B-7597-4242-B7A45315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5AA5AC-FDA3-5BEA-9752-DBB115B2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0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68751-427A-E122-CFAA-CC97DFBF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2164A9-A236-E91A-8A5D-1DFEAC611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1704DC-1E31-56F4-BE97-227914BEE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675A1-32B0-27B0-9621-6E380B28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0C323F-FD28-042C-73C1-449D696A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02A51D-DBD5-9FAA-EDDD-ACC42630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7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B32D4-5A24-1C68-8465-FEE97E72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63DF5B-3635-C775-FD34-6B28B5D67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5C29F1-DA18-8094-297B-E2853A36D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DDAE-56E5-4442-A24A-2EB208F01F44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57AD8F-DAE8-2B50-1D8A-530CF606D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56058A-4A4F-CB89-C0EC-237B5711A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570F-83E2-4595-86EB-0450668B9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0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DB83E-9454-4B43-A9CA-870B4720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2CBC52-5C68-4ADD-B23A-2D672A51E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«Базаров – лицо трагическое» .</a:t>
            </a:r>
          </a:p>
          <a:p>
            <a:pPr marL="0" indent="0" algn="ctr">
              <a:buNone/>
            </a:pPr>
            <a:r>
              <a:rPr lang="ru-R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это значит?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1485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5CF86-EC73-4C4F-BD8C-6B0FB7A0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Домашнее задание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EA4D72-96F2-4BA1-B617-08EF63A3D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БАЗА+ПРОФИЛЬ</a:t>
            </a:r>
            <a:r>
              <a:rPr lang="ru-RU" dirty="0"/>
              <a:t> : </a:t>
            </a:r>
            <a:r>
              <a:rPr lang="ru-RU" b="0" i="0" dirty="0">
                <a:effectLst/>
                <a:latin typeface="Open Sans"/>
              </a:rPr>
              <a:t>1) на чьей стороне Тургенев: детей или отцов? (устно)</a:t>
            </a:r>
          </a:p>
          <a:p>
            <a:pPr marL="0" indent="0">
              <a:buNone/>
            </a:pPr>
            <a:r>
              <a:rPr lang="ru-RU" dirty="0">
                <a:latin typeface="Open Sans"/>
              </a:rPr>
              <a:t>2) Прочитайте критическую подборку по роману и выполните задания</a:t>
            </a:r>
          </a:p>
          <a:p>
            <a:pPr marL="0" indent="0">
              <a:buNone/>
            </a:pPr>
            <a:endParaRPr lang="ru-RU" dirty="0"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ПРОФИЛЬ</a:t>
            </a:r>
            <a:r>
              <a:rPr lang="ru-RU" dirty="0"/>
              <a:t>: 1) конспект учебника стр.208-209 («Философский конфликт»), 2) прочитать и кратко законспектировать стр.211-214 («Образ природы и его функция в </a:t>
            </a:r>
            <a:r>
              <a:rPr lang="ru-RU"/>
              <a:t>романе»).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08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016522-A79B-4394-AA7C-14EDE2403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789"/>
            <a:ext cx="10515600" cy="5254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«Трагическое, -  эстетическая категория, характеризующая неразрешимый художественный конфликт (коллизию), развертывающийся в процессе свободного действия героя и сопровождающийся страданием и гибелью героя или его жизненных ценностей. Причем катастрофичность трагического вызывается не гибельной прихотью случая, но определяется внутренней природой того, что гибнет, и его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несогласуемостью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наличным миропорядком».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51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1F5C35-4291-43FF-A331-559EFA28F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070"/>
            <a:ext cx="10515600" cy="5010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«Трагическое (трагизм), обнаруживающееся далеко не только в жанре трагедии, – разновидность возвышенного, выражаемая в искусстве позитивно неразрешимым конфликтом, влекущим гибель либо тяжкие страдания и утраты в общем достойных, заслуживающих глубокого сочувствия людей».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008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1B4300-8CCF-4FB7-B04C-495293D5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5952"/>
            <a:ext cx="10515600" cy="5531011"/>
          </a:xfrm>
        </p:spPr>
        <p:txBody>
          <a:bodyPr/>
          <a:lstStyle/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 основе трагического лежит какой-то неразрешимый конфликт (противоречие);</a:t>
            </a: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трагический герой должен вызывать у читателя (зрителя) симпатию и сопереживание, иначе не будет нужного эффекта;</a:t>
            </a: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к гибели и потерям трагического героя ведет логика его жизни и характера, а не стечение обстоятельств (то есть он всегда «сам виноват»);</a:t>
            </a: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логика, по которой хочет жить (и живет) трагический герой, несовместима с «наличным миропорядком».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34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84F46-0CC0-4213-BE8D-995760CC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50954-8557-4887-9854-96A2B7004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rgbClr val="FF0000"/>
                </a:solidFill>
              </a:rPr>
              <a:t>Докажите, что Базаров – лицо трагическое </a:t>
            </a:r>
            <a:r>
              <a:rPr lang="ru-RU" sz="4000" dirty="0"/>
              <a:t>(исходя из определения «трагического», данного выше)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36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0620FB-876A-45F5-B7D0-02811A71F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1787"/>
            <a:ext cx="10515600" cy="50753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Чем именно Базаров в последних главах вызывает сочувствие со стороны автора и читателей?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акие взгляды Базарова оказались несовместимыми с «существующим миропорядком»?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акие силы этого «миропорядка» нанесли Базарову смертельный удар?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3589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7DC0D-CC1E-442D-A1BE-DE61DF68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Эпилог романа (глава 28)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8BA2B-D11B-4108-AF39-B2460D841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…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Неужели их молитвы, их слезы бесплодны? Неужели любовь, святая, преданная любовь не всесильна? О нет! Какое бы страстное, грешное, бунтующее сердце ни скрылось в могиле, цветы, растущие на ней, безмятежно глядят на нас своими невинными глазами: не об одном вечном спокойствии говорят нам они, о том великом спокойствии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«равнодушной»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природы; они говорят также о вечном примирении и о жизни бесконечной...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07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CA38D869-E1B2-4170-9BB5-5B8DD7298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0685" y="411061"/>
            <a:ext cx="4409115" cy="5561900"/>
          </a:xfrm>
        </p:spPr>
        <p:txBody>
          <a:bodyPr>
            <a:normAutofit fontScale="62500" lnSpcReduction="20000"/>
          </a:bodyPr>
          <a:lstStyle/>
          <a:p>
            <a:pPr marL="0" indent="0" algn="l" fontAlgn="base">
              <a:spcAft>
                <a:spcPts val="600"/>
              </a:spcAft>
              <a:buNone/>
            </a:pPr>
            <a:r>
              <a:rPr lang="ru-RU" sz="3200" b="0" i="0" dirty="0">
                <a:effectLst/>
                <a:latin typeface="inherit"/>
              </a:rPr>
              <a:t>Брожу ли я вдоль улиц шумных,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Вхожу ль во многолюдный храм,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Сижу ль меж юношей безумных,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Я предаюсь моим мечтам.</a:t>
            </a:r>
            <a:endParaRPr lang="ru-RU" sz="3200" b="0" i="0" dirty="0">
              <a:effectLst/>
              <a:latin typeface="Open Sans"/>
            </a:endParaRPr>
          </a:p>
          <a:p>
            <a:pPr marL="0" indent="0" algn="l" fontAlgn="base">
              <a:spcAft>
                <a:spcPts val="600"/>
              </a:spcAft>
              <a:buNone/>
            </a:pPr>
            <a:r>
              <a:rPr lang="ru-RU" sz="3200" b="0" i="0" dirty="0">
                <a:effectLst/>
                <a:latin typeface="inherit"/>
              </a:rPr>
              <a:t>Я говорю: промчатся годы,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И сколько здесь ни видно нас,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Мы все сойдем под вечны своды —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И чей-нибудь уж близок час.</a:t>
            </a:r>
            <a:endParaRPr lang="ru-RU" sz="3200" b="0" i="0" dirty="0">
              <a:effectLst/>
              <a:latin typeface="Open Sans"/>
            </a:endParaRPr>
          </a:p>
          <a:p>
            <a:pPr marL="0" indent="0" algn="l" fontAlgn="base">
              <a:spcAft>
                <a:spcPts val="600"/>
              </a:spcAft>
              <a:buNone/>
            </a:pPr>
            <a:r>
              <a:rPr lang="ru-RU" sz="3200" b="0" i="0" dirty="0">
                <a:effectLst/>
                <a:latin typeface="inherit"/>
              </a:rPr>
              <a:t>Гляжу ль на дуб уединенный,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Я мыслю: патриарх лесов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Переживет мой век забвенный,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Как пережил он век отцов.</a:t>
            </a:r>
            <a:endParaRPr lang="ru-RU" sz="3200" b="0" i="0" dirty="0">
              <a:effectLst/>
              <a:latin typeface="Open Sans"/>
            </a:endParaRPr>
          </a:p>
          <a:p>
            <a:pPr marL="0" indent="0" algn="l" fontAlgn="base">
              <a:spcAft>
                <a:spcPts val="600"/>
              </a:spcAft>
              <a:buNone/>
            </a:pPr>
            <a:r>
              <a:rPr lang="ru-RU" sz="3200" b="0" i="0" dirty="0">
                <a:effectLst/>
                <a:latin typeface="inherit"/>
              </a:rPr>
              <a:t>Младенца ль милого ласкаю,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Уже я думаю; прости!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Тебе я место уступаю:</a:t>
            </a:r>
            <a:br>
              <a:rPr lang="ru-RU" sz="3200" b="0" i="0" dirty="0">
                <a:effectLst/>
                <a:latin typeface="inherit"/>
              </a:rPr>
            </a:br>
            <a:r>
              <a:rPr lang="ru-RU" sz="3200" b="0" i="0" dirty="0">
                <a:effectLst/>
                <a:latin typeface="inherit"/>
              </a:rPr>
              <a:t>Мне время тлеть, тебе цвести.</a:t>
            </a:r>
            <a:endParaRPr lang="ru-RU" sz="3200" b="0" i="0" dirty="0">
              <a:effectLst/>
              <a:latin typeface="Open Sans"/>
            </a:endParaRPr>
          </a:p>
          <a:p>
            <a:pPr marL="0" indent="0">
              <a:buNone/>
            </a:pPr>
            <a:r>
              <a:rPr lang="ru-RU" sz="3200" dirty="0">
                <a:latin typeface="inherit"/>
              </a:rPr>
              <a:t>День каждый, каждую годину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Привык я думой провождать,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Грядущей смерти годовщину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Меж их стараясь угадать.</a:t>
            </a:r>
            <a:endParaRPr lang="ru-RU" sz="3200" dirty="0">
              <a:latin typeface="Open Sans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3D9C16-4CFB-44E7-8163-AABC92FFB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19742"/>
            <a:ext cx="4884490" cy="4457219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spcAft>
                <a:spcPts val="600"/>
              </a:spcAft>
              <a:buNone/>
            </a:pPr>
            <a:r>
              <a:rPr lang="ru-RU" sz="3200" dirty="0">
                <a:latin typeface="inherit"/>
              </a:rPr>
              <a:t>И где мне смерть пошлет судьбина?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В бою ли, в странствии, в волнах?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Или соседняя долина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Мой примет охладелый прах?</a:t>
            </a:r>
            <a:endParaRPr lang="ru-RU" sz="3200" dirty="0">
              <a:latin typeface="Open Sans"/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ru-RU" sz="3200" dirty="0">
                <a:latin typeface="inherit"/>
              </a:rPr>
              <a:t>И хоть бесчувственному телу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Равно повсюду истлевать,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Но ближе к милому пределу</a:t>
            </a:r>
            <a:br>
              <a:rPr lang="ru-RU" sz="3200" dirty="0">
                <a:latin typeface="inherit"/>
              </a:rPr>
            </a:br>
            <a:r>
              <a:rPr lang="ru-RU" sz="3200" dirty="0">
                <a:latin typeface="inherit"/>
              </a:rPr>
              <a:t>Мне все б хотелось почивать.</a:t>
            </a:r>
            <a:endParaRPr lang="ru-RU" sz="3200" dirty="0">
              <a:latin typeface="Open Sans"/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ru-RU" sz="3200" b="1" dirty="0">
                <a:latin typeface="inherit"/>
              </a:rPr>
              <a:t>И пусть у гробового входа</a:t>
            </a:r>
            <a:br>
              <a:rPr lang="ru-RU" sz="3200" b="1" dirty="0">
                <a:latin typeface="inherit"/>
              </a:rPr>
            </a:br>
            <a:r>
              <a:rPr lang="ru-RU" sz="3200" b="1" dirty="0">
                <a:latin typeface="inherit"/>
              </a:rPr>
              <a:t>Младая будет жизнь играть,</a:t>
            </a:r>
            <a:br>
              <a:rPr lang="ru-RU" sz="3200" b="1" dirty="0">
                <a:latin typeface="inherit"/>
              </a:rPr>
            </a:br>
            <a:r>
              <a:rPr lang="ru-RU" sz="3200" b="1" dirty="0">
                <a:latin typeface="inherit"/>
              </a:rPr>
              <a:t>И </a:t>
            </a:r>
            <a:r>
              <a:rPr lang="ru-RU" sz="3200" b="1" dirty="0">
                <a:solidFill>
                  <a:srgbClr val="FF0000"/>
                </a:solidFill>
                <a:latin typeface="inherit"/>
              </a:rPr>
              <a:t>равнодушная природа</a:t>
            </a:r>
            <a:br>
              <a:rPr lang="ru-RU" sz="3200" b="1" dirty="0">
                <a:latin typeface="inherit"/>
              </a:rPr>
            </a:br>
            <a:r>
              <a:rPr lang="ru-RU" sz="3200" b="1" dirty="0">
                <a:latin typeface="inherit"/>
              </a:rPr>
              <a:t>Красою вечною сиять.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ru-RU" sz="3200" b="1" dirty="0">
              <a:latin typeface="inherit"/>
            </a:endParaRPr>
          </a:p>
          <a:p>
            <a:pPr marL="0" indent="0" algn="r" fontAlgn="base">
              <a:spcAft>
                <a:spcPts val="600"/>
              </a:spcAft>
              <a:buNone/>
            </a:pPr>
            <a:r>
              <a:rPr lang="ru-RU" sz="3200" b="1" dirty="0">
                <a:latin typeface="inherit"/>
              </a:rPr>
              <a:t>     </a:t>
            </a:r>
            <a:r>
              <a:rPr lang="ru-RU" sz="3200" dirty="0">
                <a:latin typeface="inherit"/>
              </a:rPr>
              <a:t>  </a:t>
            </a:r>
            <a:r>
              <a:rPr lang="ru-RU" sz="3200" dirty="0" err="1">
                <a:latin typeface="inherit"/>
              </a:rPr>
              <a:t>А.С.Пушкин</a:t>
            </a:r>
            <a:r>
              <a:rPr lang="ru-RU" sz="3200" dirty="0">
                <a:latin typeface="inherit"/>
              </a:rPr>
              <a:t> (1829)</a:t>
            </a:r>
            <a:endParaRPr lang="ru-RU" sz="3200" dirty="0">
              <a:latin typeface="Open Sans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32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7DC0D-CC1E-442D-A1BE-DE61DF68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Эпилог романа (глава 28)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8BA2B-D11B-4108-AF39-B2460D841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…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Неужели любовь, святая, преданная любовь не всесильна? О нет! Какое бы страстное, грешное, бунтующее сердце ни скрылось в могиле, цветы, растущие на ней, безмятежно глядят на нас своими невинными глазами: 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об одном вечном спокойствии говорят нам они, о том великом спокойствии «равнодушной» природы; они говорят также о вечном примирении и о жизни бесконечной...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839679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665</Words>
  <Application>Microsoft Office PowerPoint</Application>
  <PresentationFormat>Широкоэкранный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Эпилог романа (глава 28)</vt:lpstr>
      <vt:lpstr>Презентация PowerPoint</vt:lpstr>
      <vt:lpstr>Эпилог романа (глава 28)</vt:lpstr>
      <vt:lpstr>Домашнее задание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2023-12-01T09:30:12Z</dcterms:created>
  <dcterms:modified xsi:type="dcterms:W3CDTF">2023-12-01T09:34:11Z</dcterms:modified>
</cp:coreProperties>
</file>