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256" r:id="rId2"/>
    <p:sldId id="264" r:id="rId3"/>
    <p:sldId id="257" r:id="rId4"/>
    <p:sldId id="258" r:id="rId5"/>
    <p:sldId id="269" r:id="rId6"/>
    <p:sldId id="265" r:id="rId7"/>
    <p:sldId id="259" r:id="rId8"/>
    <p:sldId id="270" r:id="rId9"/>
    <p:sldId id="271" r:id="rId10"/>
    <p:sldId id="261" r:id="rId11"/>
    <p:sldId id="267" r:id="rId12"/>
    <p:sldId id="268" r:id="rId13"/>
    <p:sldId id="272" r:id="rId14"/>
    <p:sldId id="273" r:id="rId15"/>
    <p:sldId id="275" r:id="rId16"/>
    <p:sldId id="27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06"/>
    <p:restoredTop sz="94849"/>
  </p:normalViewPr>
  <p:slideViewPr>
    <p:cSldViewPr snapToGrid="0" snapToObjects="1">
      <p:cViewPr>
        <p:scale>
          <a:sx n="91" d="100"/>
          <a:sy n="91" d="100"/>
        </p:scale>
        <p:origin x="-154" y="22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0A8AB-2E5B-774F-8711-47056BDC84DC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D076E-F2C3-BB47-9716-D49E0AFEF4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196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CD076E-F2C3-BB47-9716-D49E0AFEF4F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597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E401-162C-B940-B3B0-E7646FA51810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32ADC45A-7B4C-5B44-BCC5-F3BC0BF6F0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54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E401-162C-B940-B3B0-E7646FA51810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DC45A-7B4C-5B44-BCC5-F3BC0BF6F0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593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E401-162C-B940-B3B0-E7646FA51810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DC45A-7B4C-5B44-BCC5-F3BC0BF6F0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731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E401-162C-B940-B3B0-E7646FA51810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DC45A-7B4C-5B44-BCC5-F3BC0BF6F0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243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B17E401-162C-B940-B3B0-E7646FA51810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32ADC45A-7B4C-5B44-BCC5-F3BC0BF6F0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38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E401-162C-B940-B3B0-E7646FA51810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DC45A-7B4C-5B44-BCC5-F3BC0BF6F0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723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E401-162C-B940-B3B0-E7646FA51810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DC45A-7B4C-5B44-BCC5-F3BC0BF6F01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065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E401-162C-B940-B3B0-E7646FA51810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DC45A-7B4C-5B44-BCC5-F3BC0BF6F01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162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E401-162C-B940-B3B0-E7646FA51810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DC45A-7B4C-5B44-BCC5-F3BC0BF6F0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86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E401-162C-B940-B3B0-E7646FA51810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DC45A-7B4C-5B44-BCC5-F3BC0BF6F0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510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E401-162C-B940-B3B0-E7646FA51810}" type="datetimeFigureOut">
              <a:rPr lang="ru-RU" smtClean="0"/>
              <a:t>16.03.2023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DC45A-7B4C-5B44-BCC5-F3BC0BF6F0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415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BB17E401-162C-B940-B3B0-E7646FA51810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32ADC45A-7B4C-5B44-BCC5-F3BC0BF6F0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627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C53F974-6934-AA46-BEFC-1B1A48CAB9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2481" y="1119882"/>
            <a:ext cx="9825519" cy="2609636"/>
          </a:xfrm>
        </p:spPr>
        <p:txBody>
          <a:bodyPr>
            <a:normAutofit/>
          </a:bodyPr>
          <a:lstStyle/>
          <a:p>
            <a:r>
              <a:rPr lang="ru-RU" sz="3600" b="1" dirty="0"/>
              <a:t>Тема проекта: русско-турецкие </a:t>
            </a:r>
            <a:r>
              <a:rPr lang="ru-RU" sz="3600" b="1" dirty="0" smtClean="0"/>
              <a:t>отношения</a:t>
            </a:r>
            <a:r>
              <a:rPr lang="ru-RU" sz="3600" b="1" dirty="0"/>
              <a:t> </a:t>
            </a:r>
            <a:r>
              <a:rPr lang="ru-RU" sz="3600" b="1" dirty="0" smtClean="0"/>
              <a:t>между первой и</a:t>
            </a:r>
            <a:r>
              <a:rPr lang="ru-RU" sz="3600" b="1" dirty="0" smtClean="0"/>
              <a:t> </a:t>
            </a:r>
            <a:r>
              <a:rPr lang="ru-RU" sz="3600" b="1" dirty="0"/>
              <a:t>Второй </a:t>
            </a:r>
            <a:r>
              <a:rPr lang="ru-RU" sz="3600" b="1" dirty="0" smtClean="0"/>
              <a:t>мировыми войнами.</a:t>
            </a:r>
            <a:endParaRPr lang="ru-RU" sz="36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27E06EC-7390-F345-835D-0F45AB657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11" y="4099389"/>
            <a:ext cx="12033849" cy="2609636"/>
          </a:xfrm>
        </p:spPr>
        <p:txBody>
          <a:bodyPr/>
          <a:lstStyle/>
          <a:p>
            <a:r>
              <a:rPr lang="ru-RU" b="1" dirty="0"/>
              <a:t>Цель:</a:t>
            </a:r>
            <a:r>
              <a:rPr lang="ru-RU" dirty="0"/>
              <a:t> Проследить динамику русско-турецких </a:t>
            </a:r>
            <a:r>
              <a:rPr lang="ru-RU" dirty="0" smtClean="0"/>
              <a:t>отношений. </a:t>
            </a:r>
            <a:r>
              <a:rPr lang="ru-RU" dirty="0"/>
              <a:t>Выявить факторы, повлиявшие как на улучшение, так и на ухудшение.</a:t>
            </a:r>
          </a:p>
        </p:txBody>
      </p:sp>
      <p:pic>
        <p:nvPicPr>
          <p:cNvPr id="1026" name="Picture 2" descr="Флаг СССР — Википедия">
            <a:extLst>
              <a:ext uri="{FF2B5EF4-FFF2-40B4-BE49-F238E27FC236}">
                <a16:creationId xmlns:a16="http://schemas.microsoft.com/office/drawing/2014/main" xmlns="" id="{AD756E3A-DCCF-A64A-A834-51E242110A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844" y="-15414"/>
            <a:ext cx="3005334" cy="1446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25D4CA3-E5E0-8543-93B2-E3FAFDC0514F}"/>
              </a:ext>
            </a:extLst>
          </p:cNvPr>
          <p:cNvSpPr txBox="1"/>
          <p:nvPr/>
        </p:nvSpPr>
        <p:spPr>
          <a:xfrm>
            <a:off x="4952144" y="462338"/>
            <a:ext cx="41130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/>
              <a:t>🤝</a:t>
            </a:r>
          </a:p>
        </p:txBody>
      </p:sp>
      <p:pic>
        <p:nvPicPr>
          <p:cNvPr id="1030" name="Picture 6" descr="Турецкий флаг. 7 интересных фактов о национальном флаге Турции">
            <a:extLst>
              <a:ext uri="{FF2B5EF4-FFF2-40B4-BE49-F238E27FC236}">
                <a16:creationId xmlns:a16="http://schemas.microsoft.com/office/drawing/2014/main" xmlns="" id="{42C3E827-9E15-614D-B8C8-B0C0B4CA58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723" y="-25692"/>
            <a:ext cx="2933127" cy="1456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1801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FBB78B-8487-DC40-8941-783AA575B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486" y="0"/>
            <a:ext cx="10695762" cy="2093976"/>
          </a:xfrm>
        </p:spPr>
        <p:txBody>
          <a:bodyPr>
            <a:normAutofit/>
          </a:bodyPr>
          <a:lstStyle/>
          <a:p>
            <a:r>
              <a:rPr lang="ru-RU" sz="3600" dirty="0"/>
              <a:t>проблема </a:t>
            </a:r>
            <a:r>
              <a:rPr lang="ru-RU" sz="3600" dirty="0" smtClean="0"/>
              <a:t>проливов. Лозаннская конференция.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4D8D6F4-9E65-F549-A635-87229334E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211" y="1606379"/>
            <a:ext cx="8311030" cy="48809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200" dirty="0" smtClean="0"/>
              <a:t>Вопрос о проливах был главным вопросом на конференции 1923г.</a:t>
            </a:r>
          </a:p>
          <a:p>
            <a:pPr marL="0" indent="0">
              <a:buNone/>
            </a:pPr>
            <a:r>
              <a:rPr lang="ru-RU" sz="2200" dirty="0" smtClean="0"/>
              <a:t>Английская </a:t>
            </a:r>
            <a:r>
              <a:rPr lang="ru-RU" sz="2200" dirty="0"/>
              <a:t>делегация требовала демилитаризации черноморских проливов и установления над ними международного контроля.</a:t>
            </a:r>
          </a:p>
          <a:p>
            <a:pPr marL="0" indent="0">
              <a:buNone/>
            </a:pPr>
            <a:r>
              <a:rPr lang="ru-RU" sz="2200" dirty="0">
                <a:effectLst/>
              </a:rPr>
              <a:t>Позиция Советского правительства по вопросу о проливах, сформулированная В. И. Лениным и изложенная на Лозаннской конференции советской делегацией, предусматривала удовлетворение национальных стремлений Турции, закрытие проливов в мирное и военное время для военных кораблей всех стран, кроме Турции, полную свободу торгового мореплавания. </a:t>
            </a:r>
            <a:endParaRPr lang="ru-RU" sz="2200" dirty="0" smtClean="0">
              <a:effectLst/>
            </a:endParaRPr>
          </a:p>
          <a:p>
            <a:pPr marL="0" indent="0">
              <a:buNone/>
            </a:pPr>
            <a:r>
              <a:rPr lang="ru-RU" sz="2200" dirty="0" smtClean="0"/>
              <a:t>В </a:t>
            </a:r>
            <a:r>
              <a:rPr lang="ru-RU" sz="2200" dirty="0"/>
              <a:t>свою очередь Турция требовала отмены навязанных ей условиями Севрского мира режима капитуляций, а также финансового контроля великих держав </a:t>
            </a:r>
            <a:r>
              <a:rPr lang="ru-RU" sz="2200" dirty="0" smtClean="0"/>
              <a:t>над </a:t>
            </a:r>
            <a:r>
              <a:rPr lang="ru-RU" sz="2200" dirty="0"/>
              <a:t>страной. </a:t>
            </a:r>
            <a:endParaRPr lang="ru-RU" sz="2200" dirty="0" smtClean="0"/>
          </a:p>
          <a:p>
            <a:pPr marL="0" indent="0">
              <a:buNone/>
            </a:pPr>
            <a:endParaRPr lang="ru-RU" sz="2200" dirty="0">
              <a:effectLst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8FC3D2F5-6E7E-424C-B3E8-0958D9B55E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8017" y="1098958"/>
            <a:ext cx="3505200" cy="2298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606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DB29981-B739-734D-A474-6CEA35A15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Слабые стороны русско-турецких отношений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1FD84CC-C683-224F-A660-71DC73C17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 После заключения Лозаннского договора Турция обрела государственную независимость, иностранные войска были выведены с турецкой территории и 29 октября 1923 года Великое Национальное Собрание провозгласило Турцию республикой. </a:t>
            </a:r>
            <a:r>
              <a:rPr lang="ru-RU" dirty="0" smtClean="0"/>
              <a:t>Однако </a:t>
            </a:r>
            <a:r>
              <a:rPr lang="ru-RU" dirty="0"/>
              <a:t>ее суверенитет в зоне Проливов был сильно ограничен. Кроме демилитаризации Босфора и Дарданелл Турция была вынуждена передать Проливы под международный </a:t>
            </a:r>
            <a:r>
              <a:rPr lang="ru-RU" dirty="0" smtClean="0"/>
              <a:t>контроль.</a:t>
            </a:r>
          </a:p>
          <a:p>
            <a:r>
              <a:rPr lang="ru-RU" dirty="0" smtClean="0"/>
              <a:t>Вопреки дружественным уверениям и существенной помощи России, </a:t>
            </a:r>
            <a:r>
              <a:rPr lang="ru-RU" dirty="0"/>
              <a:t>турецкие верхи во главе с </a:t>
            </a:r>
            <a:r>
              <a:rPr lang="ru-RU" dirty="0" err="1"/>
              <a:t>Кемаль</a:t>
            </a:r>
            <a:r>
              <a:rPr lang="ru-RU" dirty="0"/>
              <a:t>-пашой на самом деле и не думали идти вслед за большевиками. Коварство проявилось уже при попытке создания Коммунистической партии Турции. </a:t>
            </a:r>
            <a:endParaRPr lang="ru-RU" dirty="0" smtClean="0"/>
          </a:p>
          <a:p>
            <a:r>
              <a:rPr lang="ru-RU" dirty="0" smtClean="0"/>
              <a:t> В </a:t>
            </a:r>
            <a:r>
              <a:rPr lang="ru-RU" dirty="0"/>
              <a:t>1925 году Мустафа </a:t>
            </a:r>
            <a:r>
              <a:rPr lang="ru-RU" dirty="0" err="1"/>
              <a:t>Кемаль</a:t>
            </a:r>
            <a:r>
              <a:rPr lang="ru-RU" dirty="0"/>
              <a:t> запретил созданную по настоятельному совету советского советника </a:t>
            </a:r>
            <a:r>
              <a:rPr lang="ru-RU" dirty="0" err="1"/>
              <a:t>Я.Я.Упмал</a:t>
            </a:r>
            <a:r>
              <a:rPr lang="ru-RU" dirty="0"/>
              <a:t>-Ангарского Коммунистическую партию и другие оппозиционные партии. Лидер коммунистов </a:t>
            </a:r>
            <a:r>
              <a:rPr lang="ru-RU" dirty="0" err="1"/>
              <a:t>М.Субхи</a:t>
            </a:r>
            <a:r>
              <a:rPr lang="ru-RU" dirty="0"/>
              <a:t> и его соратники, попытавшиеся выехать из Турции морем, были пойманы и убиты, что стало примером жестокости к оппозиционерам и вошло в историю как «убийство пятнадцати»[4].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7408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Напряженность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Мустафа </a:t>
            </a:r>
            <a:r>
              <a:rPr lang="ru-RU" dirty="0" err="1"/>
              <a:t>Кемаль</a:t>
            </a:r>
            <a:r>
              <a:rPr lang="ru-RU" dirty="0"/>
              <a:t> начал налаживать контакты с Великобританией и Францией, которые накануне стремились к захвату его </a:t>
            </a:r>
            <a:r>
              <a:rPr lang="ru-RU" dirty="0" smtClean="0"/>
              <a:t>страны. </a:t>
            </a:r>
            <a:r>
              <a:rPr lang="ru-RU" dirty="0"/>
              <a:t>Это вызвало резкую реакцию Советского правительства. В 1925 году посол РСФСР в Турции Виноградов в официальной ноте потребовал денонсации Московского договора как заключенного в период слабости Советской России, в результате чего закавказские республики потеряли значительные территории. 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/>
              <a:t>это ближайший сподвижник Мустафы </a:t>
            </a:r>
            <a:r>
              <a:rPr lang="ru-RU" dirty="0" err="1"/>
              <a:t>Кемаля</a:t>
            </a:r>
            <a:r>
              <a:rPr lang="ru-RU" dirty="0"/>
              <a:t> </a:t>
            </a:r>
            <a:r>
              <a:rPr lang="ru-RU" dirty="0" err="1"/>
              <a:t>Исмет</a:t>
            </a:r>
            <a:r>
              <a:rPr lang="ru-RU" dirty="0"/>
              <a:t> </a:t>
            </a:r>
            <a:r>
              <a:rPr lang="ru-RU" dirty="0" err="1"/>
              <a:t>Иненю</a:t>
            </a:r>
            <a:r>
              <a:rPr lang="ru-RU" dirty="0"/>
              <a:t> ответил замечанием: «Новой стране необходимо придерживаться своих международных обязательств, а через 25 лет Турция, конечно же, возвратит эти территории</a:t>
            </a:r>
            <a:r>
              <a:rPr lang="ru-RU" dirty="0" smtClean="0"/>
              <a:t>».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3395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СССР нуждается в союзнике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СССР нуждался в союзнике на Востоке. Поэтому, несмотря на напряженность и даже враждебность, не порвал связи с Турцией. Наоборот, дальнейшие события показывают демонстрацию подчеркнуто дружественного расположения к </a:t>
            </a:r>
            <a:r>
              <a:rPr lang="ru-RU" dirty="0" err="1" smtClean="0"/>
              <a:t>Кемалю</a:t>
            </a:r>
            <a:r>
              <a:rPr lang="ru-RU" dirty="0" smtClean="0"/>
              <a:t>.</a:t>
            </a:r>
          </a:p>
          <a:p>
            <a:r>
              <a:rPr lang="ru-RU" dirty="0"/>
              <a:t>Дружественность советско-турецких отношений была продемонстрирована во время пребывания в Турции заместителя наркома иностранных дел </a:t>
            </a:r>
            <a:r>
              <a:rPr lang="ru-RU" dirty="0" err="1"/>
              <a:t>Л.М.Карахана</a:t>
            </a:r>
            <a:r>
              <a:rPr lang="ru-RU" dirty="0"/>
              <a:t> 12-24 декабря 1929 г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1932 году СССР предоставил </a:t>
            </a:r>
            <a:r>
              <a:rPr lang="ru-RU" dirty="0"/>
              <a:t>Турции </a:t>
            </a:r>
            <a:r>
              <a:rPr lang="ru-RU" dirty="0" smtClean="0"/>
              <a:t>кредит </a:t>
            </a:r>
            <a:r>
              <a:rPr lang="ru-RU" dirty="0"/>
              <a:t>на 8 млн. </a:t>
            </a:r>
            <a:r>
              <a:rPr lang="ru-RU" dirty="0" err="1"/>
              <a:t>ам</a:t>
            </a:r>
            <a:r>
              <a:rPr lang="ru-RU" dirty="0"/>
              <a:t>. долл. сроком на 20 лет с ежегодными платежом турецкими товарами</a:t>
            </a:r>
            <a:r>
              <a:rPr lang="ru-RU" dirty="0" smtClean="0"/>
              <a:t>.</a:t>
            </a:r>
          </a:p>
          <a:p>
            <a:r>
              <a:rPr lang="ru-RU" dirty="0"/>
              <a:t>29 октября 1933 г. </a:t>
            </a:r>
            <a:r>
              <a:rPr lang="ru-RU" dirty="0" smtClean="0"/>
              <a:t> </a:t>
            </a:r>
            <a:r>
              <a:rPr lang="ru-RU" dirty="0"/>
              <a:t>по случаю десятой годовщины Турецкой </a:t>
            </a:r>
            <a:r>
              <a:rPr lang="ru-RU" dirty="0" smtClean="0"/>
              <a:t>Республики вместе </a:t>
            </a:r>
            <a:r>
              <a:rPr lang="ru-RU" dirty="0"/>
              <a:t>с Мустафой </a:t>
            </a:r>
            <a:r>
              <a:rPr lang="ru-RU" dirty="0" err="1"/>
              <a:t>Кемалем</a:t>
            </a:r>
            <a:r>
              <a:rPr lang="ru-RU" dirty="0"/>
              <a:t> </a:t>
            </a:r>
            <a:r>
              <a:rPr lang="ru-RU" dirty="0" err="1"/>
              <a:t>Ататюрком</a:t>
            </a:r>
            <a:r>
              <a:rPr lang="ru-RU" dirty="0"/>
              <a:t>, министром национальной обороны </a:t>
            </a:r>
            <a:r>
              <a:rPr lang="ru-RU" dirty="0" err="1"/>
              <a:t>Февзи</a:t>
            </a:r>
            <a:r>
              <a:rPr lang="ru-RU" dirty="0"/>
              <a:t> </a:t>
            </a:r>
            <a:r>
              <a:rPr lang="ru-RU" dirty="0" err="1"/>
              <a:t>Чакмаком</a:t>
            </a:r>
            <a:r>
              <a:rPr lang="ru-RU" dirty="0"/>
              <a:t>, а также премьер-министром </a:t>
            </a:r>
            <a:r>
              <a:rPr lang="ru-RU" dirty="0" err="1"/>
              <a:t>Исметом</a:t>
            </a:r>
            <a:r>
              <a:rPr lang="ru-RU" dirty="0"/>
              <a:t> </a:t>
            </a:r>
            <a:r>
              <a:rPr lang="ru-RU" dirty="0" err="1"/>
              <a:t>Иненю</a:t>
            </a:r>
            <a:r>
              <a:rPr lang="ru-RU" dirty="0"/>
              <a:t> К.Е. Ворошилов объехал турецкие войска, принимая парад. Этот факт был беспрецедентным и произвел «ошеломляющее впечатление как на массу зрителей, так и на дипломатический корпус»</a:t>
            </a:r>
          </a:p>
        </p:txBody>
      </p:sp>
    </p:spTree>
    <p:extLst>
      <p:ext uri="{BB962C8B-B14F-4D97-AF65-F5344CB8AC3E}">
        <p14:creationId xmlns:p14="http://schemas.microsoft.com/office/powerpoint/2010/main" val="2818348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Конвенция </a:t>
            </a:r>
            <a:r>
              <a:rPr lang="ru-RU" dirty="0" err="1" smtClean="0"/>
              <a:t>Монтре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С 1933 года Турция несколько раз пыталась поставить вопрос о ревизии положений Лозаннской конференции 1923 года о демилитаризации зоны Проливов.</a:t>
            </a:r>
          </a:p>
          <a:p>
            <a:r>
              <a:rPr lang="ru-RU" dirty="0"/>
              <a:t>Новый режим Проливов был выработан на конференции в </a:t>
            </a:r>
            <a:r>
              <a:rPr lang="ru-RU" dirty="0" err="1"/>
              <a:t>Монтрё</a:t>
            </a:r>
            <a:r>
              <a:rPr lang="ru-RU" dirty="0"/>
              <a:t>, которая начала свою работу 22 июня 1936 года. Турция восстановила право укрепления Проливов. Черноморские державы получили право провода своих кораблей через Проливы без серьезных ограничений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Ключи </a:t>
            </a:r>
            <a:r>
              <a:rPr lang="ru-RU" dirty="0"/>
              <a:t>от Проливов </a:t>
            </a:r>
            <a:r>
              <a:rPr lang="ru-RU" dirty="0" smtClean="0"/>
              <a:t>были переданы в </a:t>
            </a:r>
            <a:r>
              <a:rPr lang="ru-RU" dirty="0"/>
              <a:t>руки Турции, крайне заинтересованной в дружеских отношениях с Советским Союзом, ограничив ее права (до некоторой степени) международным контролем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Таким образом,  СССР одержал в </a:t>
            </a:r>
            <a:r>
              <a:rPr lang="ru-RU" dirty="0" err="1"/>
              <a:t>Монтре</a:t>
            </a:r>
            <a:r>
              <a:rPr lang="ru-RU" dirty="0"/>
              <a:t> дипломатическую победу, которая, однако, напрямую зависела от политики Турции. В результате, после смерти </a:t>
            </a:r>
            <a:r>
              <a:rPr lang="ru-RU" dirty="0" err="1"/>
              <a:t>Кемаля</a:t>
            </a:r>
            <a:r>
              <a:rPr lang="ru-RU" dirty="0"/>
              <a:t> </a:t>
            </a:r>
            <a:r>
              <a:rPr lang="ru-RU" dirty="0" err="1"/>
              <a:t>Ататюрка</a:t>
            </a:r>
            <a:r>
              <a:rPr lang="ru-RU" dirty="0"/>
              <a:t> (в 1938 г.) между СССР и Турцией начался период охлаждения, продлившейся до начала 60-х гг.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0127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Идея «Великого </a:t>
            </a:r>
            <a:r>
              <a:rPr lang="ru-RU" dirty="0" err="1" smtClean="0"/>
              <a:t>турана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Политика Анкары после заключения конвенции в </a:t>
            </a:r>
            <a:r>
              <a:rPr lang="ru-RU" dirty="0" err="1"/>
              <a:t>Монтрё</a:t>
            </a:r>
            <a:r>
              <a:rPr lang="ru-RU" dirty="0"/>
              <a:t> стала гораздо более </a:t>
            </a:r>
            <a:r>
              <a:rPr lang="ru-RU" dirty="0" smtClean="0"/>
              <a:t>активной </a:t>
            </a:r>
            <a:r>
              <a:rPr lang="ru-RU" dirty="0"/>
              <a:t>и уверенной. </a:t>
            </a:r>
            <a:r>
              <a:rPr lang="ru-RU" dirty="0" smtClean="0"/>
              <a:t>Окрепшая </a:t>
            </a:r>
            <a:r>
              <a:rPr lang="ru-RU" dirty="0"/>
              <a:t>Турецкая республика уже могла теперь позволить себе проводить самостоятельную политику. 19 октября 1939 </a:t>
            </a:r>
            <a:r>
              <a:rPr lang="ru-RU" dirty="0" smtClean="0"/>
              <a:t>года был подписан </a:t>
            </a:r>
            <a:r>
              <a:rPr lang="ru-RU" dirty="0"/>
              <a:t>союзный англо-франко-турецкий </a:t>
            </a:r>
            <a:r>
              <a:rPr lang="ru-RU" dirty="0" smtClean="0"/>
              <a:t>договор </a:t>
            </a:r>
            <a:r>
              <a:rPr lang="ru-RU" dirty="0"/>
              <a:t>на фоне укреплявшихся турецко-германских экономических связей</a:t>
            </a:r>
            <a:r>
              <a:rPr lang="ru-RU" dirty="0" smtClean="0"/>
              <a:t>.</a:t>
            </a:r>
          </a:p>
          <a:p>
            <a:r>
              <a:rPr lang="ru-RU" dirty="0"/>
              <a:t>Экономическое значение Германии для Турции явно превышало рамки обычного партнерства. После начала Второй мировой войны начался дрейф Анкары в сторону Берлина, который стал особенно заметен в 1940—1943 гг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smtClean="0"/>
              <a:t>Что </a:t>
            </a:r>
            <a:r>
              <a:rPr lang="ru-RU" dirty="0"/>
              <a:t>касается личности </a:t>
            </a:r>
            <a:r>
              <a:rPr lang="ru-RU" dirty="0" err="1"/>
              <a:t>Кемаля</a:t>
            </a:r>
            <a:r>
              <a:rPr lang="ru-RU" dirty="0"/>
              <a:t>-паши, впоследствии названным </a:t>
            </a:r>
            <a:r>
              <a:rPr lang="ru-RU" dirty="0" err="1"/>
              <a:t>Ататюрком</a:t>
            </a:r>
            <a:r>
              <a:rPr lang="ru-RU" dirty="0"/>
              <a:t>, то он как был националистом и ярым сторонником создания «моноэтнического Великого Турана» за счет земель соседних наций, так им и остался</a:t>
            </a:r>
            <a:r>
              <a:rPr lang="ru-RU" dirty="0" smtClean="0"/>
              <a:t>.</a:t>
            </a:r>
          </a:p>
          <a:p>
            <a:r>
              <a:rPr lang="ru-RU" dirty="0"/>
              <a:t>Свое истинное лицо по отношению к нашей стране турки показали сразу же после нападения Германии на СССР. В июле 1941 года журнал «</a:t>
            </a:r>
            <a:r>
              <a:rPr lang="ru-RU" dirty="0" err="1"/>
              <a:t>Бозкурт</a:t>
            </a:r>
            <a:r>
              <a:rPr lang="ru-RU" dirty="0"/>
              <a:t>» («Серый волк») опубликовал статью «Тюркизм идет». К ней прилагалась карта «Великой Турции», в состав которой были включены помимо Крыма, Закавказья еще и Северный Кавказ, Поволжье, Средняя Азия и даже часть Сибири.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51371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Проследив за развитием русско-турецких отношений в период между двумя войнами, мы можем сделать вывод:</a:t>
            </a:r>
          </a:p>
          <a:p>
            <a:r>
              <a:rPr lang="ru-RU" dirty="0" smtClean="0"/>
              <a:t>1. Факторами сближения Турции и России явилось поражение в Первой мировой войне, развал Российской и Османской империй, нужда в экономическом и политическом союзнике на фоне противостояния сильному Западу.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Кемалистская</a:t>
            </a:r>
            <a:r>
              <a:rPr lang="ru-RU" dirty="0" smtClean="0"/>
              <a:t> Турция на словах демонстрировала дружеские отношения с Россией, но преследовала свои националистические цели. Складывается впечатление, что Турция была важнее для СССР, чем наоборот.</a:t>
            </a:r>
          </a:p>
          <a:p>
            <a:r>
              <a:rPr lang="ru-RU" dirty="0" smtClean="0"/>
              <a:t>3. Яблоком раздора выступали такие проблемы как гонения на коммунистов, возраставшее политическое влияние Запада на Турцию и  статус Проливов.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8229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56C9777-0061-DF41-B3E5-7E7D65768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Актуальность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32DF748-D01F-C847-BB8C-A9DAEF61A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 16 века до 1 первой войны отношения между Россией и Турцией были непростые. Постоянные войны, междоусобицы и конфликты </a:t>
            </a:r>
            <a:r>
              <a:rPr lang="ru-RU" dirty="0" smtClean="0"/>
              <a:t>составляли содержание </a:t>
            </a:r>
            <a:r>
              <a:rPr lang="ru-RU" dirty="0" smtClean="0"/>
              <a:t>взаимоотношений </a:t>
            </a:r>
            <a:r>
              <a:rPr lang="ru-RU" dirty="0"/>
              <a:t>этих двух государств. Но после 1 первой мировой войны Россия сближается с Турцией. </a:t>
            </a:r>
            <a:r>
              <a:rPr lang="ru-RU" dirty="0" smtClean="0"/>
              <a:t>С тех пор Турция для нас является «эксклюзивным» партнером. </a:t>
            </a:r>
            <a:r>
              <a:rPr lang="ru-RU" dirty="0" smtClean="0"/>
              <a:t>Эта особенность сложилась в рассматриваемый период.</a:t>
            </a:r>
            <a:endParaRPr lang="ru-RU" dirty="0"/>
          </a:p>
        </p:txBody>
      </p:sp>
      <p:pic>
        <p:nvPicPr>
          <p:cNvPr id="6148" name="Picture 4" descr="ТУРЦИЯ НЕ ОТКАЖЕТСЯ ОТ ПОКУПКИ РОССИЙСКИХ СИСТЕМ С-400 — ГЛАВА ТУРЕЦКОГО  МИД |">
            <a:extLst>
              <a:ext uri="{FF2B5EF4-FFF2-40B4-BE49-F238E27FC236}">
                <a16:creationId xmlns:a16="http://schemas.microsoft.com/office/drawing/2014/main" xmlns="" id="{23E9E53D-ADCD-EA4F-A559-7942A55D9A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938" y="3746500"/>
            <a:ext cx="4114800" cy="242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0407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AE6001-BF00-C14C-8787-0D3164A49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Проблемы и вопросы, исследуемые в этой работе.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539FDD3-FB97-4B42-B9C1-6243BCC2B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3348" y="2303253"/>
            <a:ext cx="10448026" cy="3407434"/>
          </a:xfrm>
        </p:spPr>
        <p:txBody>
          <a:bodyPr/>
          <a:lstStyle/>
          <a:p>
            <a:r>
              <a:rPr lang="ru-RU" dirty="0"/>
              <a:t>Исторические особенности русско-турецких отношений.</a:t>
            </a:r>
          </a:p>
          <a:p>
            <a:r>
              <a:rPr lang="ru-RU" dirty="0"/>
              <a:t>Перемена отношений после первой мировой войны.</a:t>
            </a:r>
          </a:p>
          <a:p>
            <a:r>
              <a:rPr lang="ru-RU" dirty="0"/>
              <a:t>Что соединяло и разделяло Турцию и Россией между двумя войнами.</a:t>
            </a:r>
          </a:p>
          <a:p>
            <a:r>
              <a:rPr lang="ru-RU" dirty="0"/>
              <a:t>Лозаннская конференция и проблема проливов.</a:t>
            </a:r>
          </a:p>
        </p:txBody>
      </p:sp>
    </p:spTree>
    <p:extLst>
      <p:ext uri="{BB962C8B-B14F-4D97-AF65-F5344CB8AC3E}">
        <p14:creationId xmlns:p14="http://schemas.microsoft.com/office/powerpoint/2010/main" val="2701203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DA880C6-ABC1-F442-81DA-C1E56408B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Отношения с 16 века до первой мировой войны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797AC5A-8DFD-BA46-A5AD-C5C603820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spc="-55" dirty="0">
                <a:solidFill>
                  <a:srgbClr val="26262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Начиная с 16 века и до первой мировой войны русско-турецкие отношения были откровенно враждебными. Между Россией и Османской империей велись бесконечные войны. Камнем преткновения был контроль над черноморской зоной и </a:t>
            </a:r>
            <a:r>
              <a:rPr lang="ru-RU" sz="2400" spc="-55" dirty="0" smtClean="0">
                <a:solidFill>
                  <a:srgbClr val="26262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безопасность южных границ  России.</a:t>
            </a:r>
            <a:endParaRPr lang="ru-RU" sz="2400" spc="-55" dirty="0">
              <a:solidFill>
                <a:srgbClr val="262626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effectLst/>
                <a:ea typeface="Times New Roman" panose="02020603050405020304" pitchFamily="18" charset="0"/>
              </a:rPr>
              <a:t>Отношения между государствами начинаются в 1497 году, когда, первый русский посол прибыл в Стамбул. Официальной датой установления дипломатических отношений между нашими странами является 3 июня 1920 г. </a:t>
            </a:r>
            <a:endParaRPr lang="ru-RU" sz="2400" spc="-55" dirty="0">
              <a:solidFill>
                <a:srgbClr val="262626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spc="-55" dirty="0">
              <a:solidFill>
                <a:srgbClr val="262626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4172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Русско-турецкие войны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Регулярно, почти каждые 25 лет, возникавшие русско-турецкие войны охватывают период с 1568 по 1918 год. За эти три с половиной века Россия и Турция находились в состоянии войны в общей сложности почти 70 лет.</a:t>
            </a:r>
          </a:p>
        </p:txBody>
      </p:sp>
    </p:spTree>
    <p:extLst>
      <p:ext uri="{BB962C8B-B14F-4D97-AF65-F5344CB8AC3E}">
        <p14:creationId xmlns:p14="http://schemas.microsoft.com/office/powerpoint/2010/main" val="3387350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7C313A4B-3955-0E45-AE4D-036526FE9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0"/>
            <a:ext cx="100584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15" name="Объект 14">
            <a:extLst>
              <a:ext uri="{FF2B5EF4-FFF2-40B4-BE49-F238E27FC236}">
                <a16:creationId xmlns:a16="http://schemas.microsoft.com/office/drawing/2014/main" xmlns="" id="{B803E352-6F7A-FC4B-BC73-C82788191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416" y="469557"/>
            <a:ext cx="10732832" cy="570264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Русско-турецкие войны:</a:t>
            </a:r>
          </a:p>
          <a:p>
            <a:r>
              <a:rPr lang="ru-RU" dirty="0" smtClean="0"/>
              <a:t>1569-1570 </a:t>
            </a:r>
            <a:endParaRPr lang="ru-RU" dirty="0"/>
          </a:p>
          <a:p>
            <a:r>
              <a:rPr lang="ru-RU" dirty="0"/>
              <a:t>1672-1681 </a:t>
            </a:r>
          </a:p>
          <a:p>
            <a:r>
              <a:rPr lang="ru-RU" dirty="0"/>
              <a:t>1686-1700</a:t>
            </a:r>
          </a:p>
          <a:p>
            <a:r>
              <a:rPr lang="ru-RU" dirty="0"/>
              <a:t>1710-1713</a:t>
            </a:r>
          </a:p>
          <a:p>
            <a:r>
              <a:rPr lang="ru-RU" dirty="0"/>
              <a:t>1735-1739</a:t>
            </a:r>
          </a:p>
          <a:p>
            <a:r>
              <a:rPr lang="ru-RU" dirty="0" smtClean="0"/>
              <a:t>1768-1774 -  контроль над Крымом</a:t>
            </a:r>
            <a:endParaRPr lang="ru-RU" dirty="0"/>
          </a:p>
          <a:p>
            <a:r>
              <a:rPr lang="ru-RU" dirty="0"/>
              <a:t>1787-1791</a:t>
            </a:r>
          </a:p>
          <a:p>
            <a:r>
              <a:rPr lang="ru-RU" dirty="0"/>
              <a:t>1806-1812</a:t>
            </a:r>
          </a:p>
          <a:p>
            <a:r>
              <a:rPr lang="ru-RU" dirty="0" smtClean="0"/>
              <a:t>1828-1829-  контроль над проливами</a:t>
            </a:r>
            <a:endParaRPr lang="ru-RU" dirty="0"/>
          </a:p>
          <a:p>
            <a:r>
              <a:rPr lang="ru-RU" dirty="0"/>
              <a:t>1853-1856 – Крымская война</a:t>
            </a:r>
          </a:p>
          <a:p>
            <a:r>
              <a:rPr lang="ru-RU" dirty="0" smtClean="0"/>
              <a:t>1877-1878 – освобождение балканских народов</a:t>
            </a:r>
            <a:endParaRPr lang="ru-RU" dirty="0"/>
          </a:p>
          <a:p>
            <a:r>
              <a:rPr lang="ru-RU" dirty="0"/>
              <a:t>1914-1918 – Первая мировая война</a:t>
            </a:r>
          </a:p>
        </p:txBody>
      </p:sp>
    </p:spTree>
    <p:extLst>
      <p:ext uri="{BB962C8B-B14F-4D97-AF65-F5344CB8AC3E}">
        <p14:creationId xmlns:p14="http://schemas.microsoft.com/office/powerpoint/2010/main" val="1856781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15EF2E5-4E1E-484C-B4C1-16F89437D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616" y="0"/>
            <a:ext cx="10275632" cy="1692876"/>
          </a:xfrm>
        </p:spPr>
        <p:txBody>
          <a:bodyPr>
            <a:normAutofit/>
          </a:bodyPr>
          <a:lstStyle/>
          <a:p>
            <a:r>
              <a:rPr lang="ru-RU" sz="3600" b="1" dirty="0"/>
              <a:t>ОТНОШЕНИЯ ПОСЛЕ ПЕРВОЙ МИРОВОЙ ВОЙНЫ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E9A9977-23FE-9D4C-888B-352799D23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849" y="1692876"/>
            <a:ext cx="7637825" cy="4868562"/>
          </a:xfrm>
        </p:spPr>
        <p:txBody>
          <a:bodyPr>
            <a:normAutofit/>
          </a:bodyPr>
          <a:lstStyle/>
          <a:p>
            <a:pPr marL="0" lvl="0" indent="0">
              <a:buClr>
                <a:srgbClr val="D34817">
                  <a:lumMod val="75000"/>
                </a:srgbClr>
              </a:buClr>
              <a:buNone/>
            </a:pPr>
            <a:r>
              <a:rPr lang="ru-RU" sz="2200" dirty="0">
                <a:solidFill>
                  <a:prstClr val="black"/>
                </a:solidFill>
              </a:rPr>
              <a:t>Начиная с </a:t>
            </a:r>
            <a:r>
              <a:rPr lang="en-US" sz="2200" dirty="0">
                <a:solidFill>
                  <a:prstClr val="black"/>
                </a:solidFill>
              </a:rPr>
              <a:t>XVIII </a:t>
            </a:r>
            <a:r>
              <a:rPr lang="ru-RU" sz="2200" dirty="0" smtClean="0">
                <a:solidFill>
                  <a:prstClr val="black"/>
                </a:solidFill>
              </a:rPr>
              <a:t>в. Османская империя превращается в «больного человека» Европы. Раздел империи и спорные территории порождают «восточный вопрос», явившийся ключевой причиной </a:t>
            </a:r>
            <a:r>
              <a:rPr lang="ru-RU" sz="2200" dirty="0">
                <a:solidFill>
                  <a:prstClr val="black"/>
                </a:solidFill>
              </a:rPr>
              <a:t>начала Первой мировой войны. </a:t>
            </a:r>
          </a:p>
          <a:p>
            <a:pPr marL="0" indent="0">
              <a:buNone/>
            </a:pPr>
            <a:r>
              <a:rPr lang="ru-RU" sz="2200" spc="-55" dirty="0" smtClean="0">
                <a:solidFill>
                  <a:srgbClr val="26262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Перемены </a:t>
            </a:r>
            <a:r>
              <a:rPr lang="ru-RU" sz="2200" spc="-55" dirty="0">
                <a:solidFill>
                  <a:srgbClr val="26262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наступили после Первой мировой войны в результате того, что обе империи подверглись разрушению, стали аутсайдерами , и им пришлось пойти на сближение в противостоянии с Западом. В 20-е годы были решены многие территориальные </a:t>
            </a:r>
            <a:r>
              <a:rPr lang="ru-RU" sz="2200" spc="-55" dirty="0" smtClean="0">
                <a:solidFill>
                  <a:srgbClr val="26262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споры между двумя странами.</a:t>
            </a:r>
            <a:endParaRPr lang="ru-RU" sz="2200" spc="-55" dirty="0">
              <a:solidFill>
                <a:srgbClr val="262626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pc="-55" dirty="0">
              <a:solidFill>
                <a:srgbClr val="262626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122" name="Picture 2" descr="Мустафа Кемаль Ататюрк">
            <a:extLst>
              <a:ext uri="{FF2B5EF4-FFF2-40B4-BE49-F238E27FC236}">
                <a16:creationId xmlns:a16="http://schemas.microsoft.com/office/drawing/2014/main" xmlns="" id="{5DB4FCD5-E82F-3144-AD4F-CB3209765A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675" y="2013734"/>
            <a:ext cx="3823565" cy="3881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DC5E661-DBD2-0647-916E-B99B8FD1E604}"/>
              </a:ext>
            </a:extLst>
          </p:cNvPr>
          <p:cNvSpPr txBox="1"/>
          <p:nvPr/>
        </p:nvSpPr>
        <p:spPr>
          <a:xfrm>
            <a:off x="8332342" y="6072027"/>
            <a:ext cx="28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Мустафа </a:t>
            </a:r>
            <a:r>
              <a:rPr lang="ru-RU" dirty="0" err="1"/>
              <a:t>Кемаль</a:t>
            </a:r>
            <a:r>
              <a:rPr lang="ru-RU" dirty="0"/>
              <a:t> </a:t>
            </a:r>
            <a:r>
              <a:rPr lang="ru-RU" dirty="0" err="1"/>
              <a:t>Ататюрк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1939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советской власти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Целью кремлевских лидеров ленинской эпохи было раздувание революционной борьбы в мировом масштабе. Москва очень хотела перекинуть пламя всемирной революции на мусульманский Восток, и здесь могла помочь соседняя Турция.</a:t>
            </a:r>
          </a:p>
          <a:p>
            <a:endParaRPr lang="ru-RU" dirty="0"/>
          </a:p>
          <a:p>
            <a:r>
              <a:rPr lang="ru-RU" dirty="0"/>
              <a:t>Была у советской власти и еще одна, более приземленная цель: получить страну-друга, контролирующую черноморские проливы, критически важные для экспортных поставок зерна из </a:t>
            </a:r>
            <a:r>
              <a:rPr lang="ru-RU" dirty="0" err="1"/>
              <a:t>Новороссии</a:t>
            </a:r>
            <a:r>
              <a:rPr lang="ru-RU" dirty="0"/>
              <a:t> - одного из немногих источников валюты для молодой Страны Советов.</a:t>
            </a:r>
          </a:p>
        </p:txBody>
      </p:sp>
    </p:spTree>
    <p:extLst>
      <p:ext uri="{BB962C8B-B14F-4D97-AF65-F5344CB8AC3E}">
        <p14:creationId xmlns:p14="http://schemas.microsoft.com/office/powerpoint/2010/main" val="122216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Военная и финансовая помощь Турции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Кемаль</a:t>
            </a:r>
            <a:r>
              <a:rPr lang="ru-RU" dirty="0"/>
              <a:t>-паша на словах был готов стать проводником советской власти на Востоке, о чем он и заявил большевикам. Н</a:t>
            </a:r>
            <a:r>
              <a:rPr lang="ru-RU" dirty="0" smtClean="0"/>
              <a:t>ачиная </a:t>
            </a:r>
            <a:r>
              <a:rPr lang="ru-RU" dirty="0"/>
              <a:t>с лета 1920-го помощь «турецким единомышленникам» полилась рекой. А 16 марта 1921 года был заключен Московский договор «О дружбе и братстве», по которому Турции предоставлялась финансовая и военная </a:t>
            </a:r>
            <a:r>
              <a:rPr lang="ru-RU" dirty="0" smtClean="0"/>
              <a:t>помощь. </a:t>
            </a:r>
            <a:r>
              <a:rPr lang="ru-RU" dirty="0"/>
              <a:t>Этот договор отменил все соглашения, до того времени заключенные между Россией и Турцией.</a:t>
            </a:r>
          </a:p>
          <a:p>
            <a:endParaRPr lang="ru-RU" dirty="0"/>
          </a:p>
          <a:p>
            <a:r>
              <a:rPr lang="ru-RU" dirty="0"/>
              <a:t>О </a:t>
            </a:r>
            <a:r>
              <a:rPr lang="ru-RU" dirty="0" smtClean="0"/>
              <a:t> масштабах военной помощи </a:t>
            </a:r>
            <a:r>
              <a:rPr lang="ru-RU" dirty="0"/>
              <a:t>можно судить по конкретным цифрам. Большевики передали Турции несколькими траншами 10 миллионов рублей золотом. Кроме того, согласно данным из советским документов, через Новороссийск и Туапсе в Турцию в течение 1920-1922 гг. было отправлено почти 40 тысяч винтовок, более 320 пулеметов, около 60 орудий, 63 миллиона патронов, 140 тысяч снарядов и т. п.</a:t>
            </a:r>
          </a:p>
        </p:txBody>
      </p:sp>
    </p:spTree>
    <p:extLst>
      <p:ext uri="{BB962C8B-B14F-4D97-AF65-F5344CB8AC3E}">
        <p14:creationId xmlns:p14="http://schemas.microsoft.com/office/powerpoint/2010/main" val="9888488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{DD522E74-231D-3F47-AFDE-9FB6CD5AE01F}tf10001070</Template>
  <TotalTime>431</TotalTime>
  <Words>1477</Words>
  <Application>Microsoft Office PowerPoint</Application>
  <PresentationFormat>Произвольный</PresentationFormat>
  <Paragraphs>75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Дерево</vt:lpstr>
      <vt:lpstr>Тема проекта: русско-турецкие отношения между первой и Второй мировыми войнами.</vt:lpstr>
      <vt:lpstr>Актуальность проекта</vt:lpstr>
      <vt:lpstr>Проблемы и вопросы, исследуемые в этой работе.</vt:lpstr>
      <vt:lpstr>Отношения с 16 века до первой мировой войны</vt:lpstr>
      <vt:lpstr>Русско-турецкие войны</vt:lpstr>
      <vt:lpstr>Презентация PowerPoint</vt:lpstr>
      <vt:lpstr>ОТНОШЕНИЯ ПОСЛЕ ПЕРВОЙ МИРОВОЙ ВОЙНЫ</vt:lpstr>
      <vt:lpstr>Цели советской власти </vt:lpstr>
      <vt:lpstr>Военная и финансовая помощь Турции</vt:lpstr>
      <vt:lpstr>проблема проливов. Лозаннская конференция.</vt:lpstr>
      <vt:lpstr>Слабые стороны русско-турецких отношений</vt:lpstr>
      <vt:lpstr>Напряженность</vt:lpstr>
      <vt:lpstr>СССР нуждается в союзнике</vt:lpstr>
      <vt:lpstr>Конвенция Монтре</vt:lpstr>
      <vt:lpstr>Идея «Великого турана»</vt:lpstr>
      <vt:lpstr>Итоги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проекта: Турция и русско-турецкие отношения между Первой и Второй мировыми войнами.</dc:title>
  <dc:creator>Microsoft Office User</dc:creator>
  <cp:lastModifiedBy>Пользователь Windows</cp:lastModifiedBy>
  <cp:revision>18</cp:revision>
  <dcterms:created xsi:type="dcterms:W3CDTF">2023-03-13T16:08:47Z</dcterms:created>
  <dcterms:modified xsi:type="dcterms:W3CDTF">2023-03-16T09:58:36Z</dcterms:modified>
</cp:coreProperties>
</file>