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59" r:id="rId6"/>
    <p:sldId id="262" r:id="rId7"/>
    <p:sldId id="281" r:id="rId8"/>
    <p:sldId id="289" r:id="rId9"/>
    <p:sldId id="265" r:id="rId10"/>
    <p:sldId id="290" r:id="rId11"/>
    <p:sldId id="271" r:id="rId12"/>
    <p:sldId id="280" r:id="rId13"/>
    <p:sldId id="269" r:id="rId14"/>
    <p:sldId id="270" r:id="rId15"/>
    <p:sldId id="268" r:id="rId16"/>
    <p:sldId id="266" r:id="rId17"/>
    <p:sldId id="279" r:id="rId18"/>
    <p:sldId id="267" r:id="rId19"/>
    <p:sldId id="278" r:id="rId20"/>
    <p:sldId id="277" r:id="rId21"/>
    <p:sldId id="291" r:id="rId22"/>
    <p:sldId id="276" r:id="rId23"/>
    <p:sldId id="275" r:id="rId24"/>
    <p:sldId id="274" r:id="rId25"/>
    <p:sldId id="273" r:id="rId26"/>
    <p:sldId id="272" r:id="rId27"/>
    <p:sldId id="288" r:id="rId28"/>
    <p:sldId id="292" r:id="rId29"/>
    <p:sldId id="282" r:id="rId30"/>
    <p:sldId id="287" r:id="rId31"/>
    <p:sldId id="285" r:id="rId32"/>
    <p:sldId id="284" r:id="rId33"/>
    <p:sldId id="286" r:id="rId34"/>
    <p:sldId id="26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zen.ru/a/YLheZBd3fwYgZ2Qe" TargetMode="External"/><Relationship Id="rId13" Type="http://schemas.openxmlformats.org/officeDocument/2006/relationships/hyperlink" Target="https://www.youtube.com/watch?v=l-1W8wzE42k&amp;t=7459s" TargetMode="External"/><Relationship Id="rId3" Type="http://schemas.openxmlformats.org/officeDocument/2006/relationships/hyperlink" Target="https://civilka.ru/levant/karfagen.html" TargetMode="External"/><Relationship Id="rId7" Type="http://schemas.openxmlformats.org/officeDocument/2006/relationships/hyperlink" Target="https://all-generals.ru/index.php" TargetMode="External"/><Relationship Id="rId12" Type="http://schemas.openxmlformats.org/officeDocument/2006/relationships/hyperlink" Target="https://dzen.ru/a/Y6AvfY1-ZR3bCNqu" TargetMode="External"/><Relationship Id="rId2" Type="http://schemas.openxmlformats.org/officeDocument/2006/relationships/hyperlink" Target="https://travel-in-time.org/puteshestviya-vo-vremeni/drevnyaya-finikiya-pervaya-velikaya-morskaya-derzhava-v-istori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xford.ru/wiki/istoriya/punicheskie-voini" TargetMode="External"/><Relationship Id="rId11" Type="http://schemas.openxmlformats.org/officeDocument/2006/relationships/hyperlink" Target="https://dzen.ru/a/XjmMXWcRZz7LsWO_" TargetMode="External"/><Relationship Id="rId5" Type="http://schemas.openxmlformats.org/officeDocument/2006/relationships/hyperlink" Target="https://dzen.ru/a/YYqDjIYSQxJ0Fx6o" TargetMode="External"/><Relationship Id="rId10" Type="http://schemas.openxmlformats.org/officeDocument/2006/relationships/hyperlink" Target="https://diletant.media/articles/45323434/" TargetMode="External"/><Relationship Id="rId4" Type="http://schemas.openxmlformats.org/officeDocument/2006/relationships/hyperlink" Target="https://dzen.ru/a/XhzLMObo7wCxLeVF" TargetMode="External"/><Relationship Id="rId9" Type="http://schemas.openxmlformats.org/officeDocument/2006/relationships/hyperlink" Target="http://www.warconflict.ru/rus/new/?action=shwprd&amp;id=115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6768752" cy="2088232"/>
          </a:xfrm>
        </p:spPr>
        <p:txBody>
          <a:bodyPr/>
          <a:lstStyle/>
          <a:p>
            <a:r>
              <a:rPr lang="ru-RU" dirty="0" smtClean="0"/>
              <a:t>Выполнил учащийся 10 класса </a:t>
            </a:r>
          </a:p>
          <a:p>
            <a:r>
              <a:rPr lang="ru-RU" dirty="0" smtClean="0"/>
              <a:t>Овчаров Федор</a:t>
            </a:r>
            <a:br>
              <a:rPr lang="ru-RU" dirty="0" smtClean="0"/>
            </a:br>
            <a:r>
              <a:rPr lang="ru-RU" dirty="0" smtClean="0"/>
              <a:t>Руководитель проекта:</a:t>
            </a:r>
          </a:p>
          <a:p>
            <a:r>
              <a:rPr lang="ru-RU" dirty="0" smtClean="0"/>
              <a:t>Юшина Елена Анатольевна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136904" cy="2448272"/>
          </a:xfrm>
        </p:spPr>
        <p:txBody>
          <a:bodyPr/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Расцвет и закат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Карфагена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avatars.dzeninfra.ru/get-zen_doc/3533963/pub_62af285e72b6b46d1ecd0e6e_62b20974c45e2840eca24e76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020841" cy="426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692696"/>
            <a:ext cx="4392488" cy="1219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Завоевание Римом Италии</a:t>
            </a:r>
            <a:endParaRPr lang="ru-RU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398417" cy="428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/>
          <a:lstStyle/>
          <a:p>
            <a:r>
              <a:rPr lang="ru-RU" dirty="0" smtClean="0"/>
              <a:t>       Первая Пуническая война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424936" cy="493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3968" y="188640"/>
            <a:ext cx="5709320" cy="12192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Гамилькар</a:t>
            </a:r>
            <a:r>
              <a:rPr lang="ru-RU" dirty="0" smtClean="0"/>
              <a:t> Барка (275−228 гг. до н. э.)</a:t>
            </a:r>
            <a:endParaRPr lang="ru-RU" dirty="0"/>
          </a:p>
        </p:txBody>
      </p:sp>
      <p:pic>
        <p:nvPicPr>
          <p:cNvPr id="29698" name="Picture 2" descr="https://avatars.dzeninfra.ru/get-zen_doc/3731867/pub_5f31befcf8aa134f80a3b3b6_5f31bfe890fc736b411f3cd1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44315"/>
            <a:ext cx="3456384" cy="5303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https://data.cyclowiki.org/images/c/c9/Pypl50j2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700808"/>
            <a:ext cx="4923115" cy="4683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768752" cy="1219200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Восстания наемников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pic>
        <p:nvPicPr>
          <p:cNvPr id="7170" name="Picture 2" descr="Ливийская война - восстание наемников Карфагена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408180" cy="497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avatars.dzeninfra.ru/get-zen_doc/4343677/pub_63c578c7b91c2c52dac5b15f_63d652bb24df1f10d6c0a820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48064" y="0"/>
            <a:ext cx="3528392" cy="12192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Ганнибал</a:t>
            </a:r>
            <a:r>
              <a:rPr lang="ru-RU" sz="2800" dirty="0" smtClean="0"/>
              <a:t> </a:t>
            </a:r>
            <a:r>
              <a:rPr lang="ru-RU" sz="2800" b="1" dirty="0" smtClean="0"/>
              <a:t>Барка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dirty="0" smtClean="0"/>
              <a:t> (247—183 до н. э.)</a:t>
            </a:r>
            <a:endParaRPr lang="ru-RU" sz="2800" dirty="0"/>
          </a:p>
        </p:txBody>
      </p:sp>
      <p:pic>
        <p:nvPicPr>
          <p:cNvPr id="4098" name="Picture 2" descr="https://u.foxford.ngcdn.ru/uploads/tinymce_file/file/119249/456da33d4ed27d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744416" cy="5878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00" name="Picture 4" descr="https://www.puttyandpaint.com/images/uploads/artistworks/8255/hannibal_08__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47162"/>
            <a:ext cx="3672408" cy="45843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-171400"/>
            <a:ext cx="8229600" cy="1219200"/>
          </a:xfrm>
        </p:spPr>
        <p:txBody>
          <a:bodyPr/>
          <a:lstStyle/>
          <a:p>
            <a:r>
              <a:rPr lang="ru-RU" dirty="0" smtClean="0"/>
              <a:t>Вторая Пуническая война</a:t>
            </a:r>
            <a:endParaRPr lang="ru-RU" dirty="0"/>
          </a:p>
        </p:txBody>
      </p:sp>
      <p:pic>
        <p:nvPicPr>
          <p:cNvPr id="30722" name="Picture 2" descr="https://avatars.dzeninfra.ru/get-zen_doc/1574327/pub_5e525b6a733a3e3e6ab799c1_5e527525df21a67d43588afd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52928" cy="516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79912" y="404664"/>
            <a:ext cx="5133256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i="1" dirty="0" smtClean="0"/>
              <a:t>      </a:t>
            </a:r>
            <a:r>
              <a:rPr lang="ru-RU" sz="2000" b="1" i="1" dirty="0" smtClean="0"/>
              <a:t>Переход Ганнибала через Альпы</a:t>
            </a:r>
            <a:r>
              <a:rPr lang="ru-RU" sz="2000" i="1" dirty="0" smtClean="0"/>
              <a:t> </a:t>
            </a:r>
            <a:endParaRPr lang="ru-RU" sz="20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Марш Ганнибала через Альпийские горы считается одним из величайших военных достижений древности. Этот переход позволил карфагенянам начать войну на территории Римской республики совершенно внезапно для римлян.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1600" y="4797152"/>
            <a:ext cx="4032448" cy="1219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123" name="Picture 3" descr="https://cdnn1.inosmi.ru/img/24276/03/242760340_0:0:0:0_1240x0_80_0_0_009b933116a19d40a5397dd3fa882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9993" y="2348880"/>
            <a:ext cx="3591080" cy="4172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096344" cy="430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5536" y="472514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ru-RU" sz="1600" dirty="0" smtClean="0"/>
              <a:t>Большинство воинов Ганнибала — выходцы из Африки, для которых снег и ледяные глыбы были непривычными условиями. Потери были огромными: слоны срывались с горных обрывов, путь армии в любой момент мог преградить спустившийся с гор снежный оползень. Тем не менее переход был совершён.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400600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ru-RU" sz="2400" b="1" dirty="0" smtClean="0"/>
              <a:t> </a:t>
            </a:r>
            <a:r>
              <a:rPr lang="ru-RU" sz="3200" dirty="0" smtClean="0"/>
              <a:t>Расцвет Финикии.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Основание Карфагена.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Начало чеканки монет в Карфагене.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Первая Пуническая война.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Восстания наемников.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Завоевание южной Иберии.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Вторая Пуническая война.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Реформы Ганнибала.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ru-RU" sz="3200" dirty="0" smtClean="0"/>
              <a:t>Закат Карфагена.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219200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Содержание: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-171400"/>
            <a:ext cx="8229600" cy="1219200"/>
          </a:xfrm>
        </p:spPr>
        <p:txBody>
          <a:bodyPr/>
          <a:lstStyle/>
          <a:p>
            <a:r>
              <a:rPr lang="ru-RU" dirty="0" smtClean="0"/>
              <a:t>Битва при Каннах</a:t>
            </a:r>
            <a:endParaRPr lang="ru-RU" dirty="0"/>
          </a:p>
        </p:txBody>
      </p:sp>
      <p:pic>
        <p:nvPicPr>
          <p:cNvPr id="7170" name="Picture 2" descr="https://sun9-85.userapi.com/impf/c855736/v855736872/4c94b/Y6Z7ZiqIla0.jpg?size=720x485&amp;quality=96&amp;sign=4d0a7ebbe18be744ec1d574727cc0ee6&amp;c_uniq_tag=qp4bBgC-sk78jzO2sRl-DAidff6ut1qs1ESzEJiXmf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866112" cy="52987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arfarehistorynetwork.com/wp-content/uploads/Hannibal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403"/>
            <a:ext cx="4320480" cy="504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4" descr="https://i.pinimg.com/originals/2c/d9/14/2cd914909ae230cc001797791ead611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03638" cy="556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1340768"/>
            <a:ext cx="3672408" cy="792088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Публий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Корнелий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Сципион</a:t>
            </a:r>
            <a:r>
              <a:rPr lang="ru-RU" sz="2800" dirty="0" smtClean="0"/>
              <a:t> (235–183 гг. до н. э.)</a:t>
            </a:r>
            <a:endParaRPr lang="ru-RU" sz="2800" dirty="0"/>
          </a:p>
        </p:txBody>
      </p:sp>
      <p:pic>
        <p:nvPicPr>
          <p:cNvPr id="6150" name="Picture 6" descr="http://ancientrome.ru/art/artwork/sculp/rom/republic/statesman/scipio-africanus/sci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3689988" cy="58947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54" name="Picture 10" descr="https://i.pinimg.com/originals/a2/09/b3/a209b358ebb0ca02e1e46d480e6f8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3790231" cy="4456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11760" y="0"/>
            <a:ext cx="8229600" cy="12192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Битва при Заме</a:t>
            </a:r>
            <a:endParaRPr lang="ru-RU" sz="4400" dirty="0"/>
          </a:p>
        </p:txBody>
      </p:sp>
      <p:pic>
        <p:nvPicPr>
          <p:cNvPr id="5122" name="Picture 2" descr="https://konspekta.net/studopediaru/baza22/3036589132545.files/image0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08912" cy="479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Владения Карфагена, оставшиеся после заключения мира с Римом в 201 г. до н.э.</a:t>
            </a:r>
            <a:endParaRPr lang="ru-RU" sz="3600" dirty="0"/>
          </a:p>
        </p:txBody>
      </p:sp>
      <p:pic>
        <p:nvPicPr>
          <p:cNvPr id="4106" name="Picture 10" descr="https://avatars.dzeninfra.ru/get-zen_doc/2420191/pub_5fe3252718461f3f84100f37_5fe32529785777679a0e10c0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200800" cy="494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1219200"/>
          </a:xfrm>
        </p:spPr>
        <p:txBody>
          <a:bodyPr/>
          <a:lstStyle/>
          <a:p>
            <a:r>
              <a:rPr lang="ru-RU" dirty="0" smtClean="0"/>
              <a:t>Реформы Ганнибала Барки</a:t>
            </a:r>
            <a:endParaRPr lang="ru-RU" dirty="0"/>
          </a:p>
        </p:txBody>
      </p:sp>
      <p:pic>
        <p:nvPicPr>
          <p:cNvPr id="3074" name="Picture 2" descr="https://avatars.dzeninfra.ru/get-zen_doc/3958762/pub_5fe3252718461f3f84100f37_5fe32529dd254a6b86a9a20a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943189" cy="475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/>
          <a:lstStyle/>
          <a:p>
            <a:r>
              <a:rPr lang="ru-RU" dirty="0" smtClean="0"/>
              <a:t>Реформы Ганнибала Барки</a:t>
            </a:r>
            <a:endParaRPr lang="ru-RU" dirty="0"/>
          </a:p>
        </p:txBody>
      </p:sp>
      <p:pic>
        <p:nvPicPr>
          <p:cNvPr id="2050" name="Picture 2" descr="https://avatars.dzeninfra.ru/get-zen_doc/1538671/pub_5fe3252718461f3f84100f37_5fe3252918461f3f841015d6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45730"/>
            <a:ext cx="8064896" cy="5052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980728"/>
            <a:ext cx="3585592" cy="1219200"/>
          </a:xfr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ru-RU" b="1" dirty="0" smtClean="0"/>
              <a:t>Могила Ганнибала</a:t>
            </a:r>
            <a:endParaRPr lang="ru-RU" b="1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3960440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https://upload.wikimedia.org/wikipedia/commons/thumb/f/f4/HAN%C4%B0BALIN_MEZARI-GEBZE_%282%29.jpg/1200px-HAN%C4%B0BALIN_MEZARI-GEBZE_%282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5104909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 descr="https://avatars.mds.yandex.net/get-images-cbir/1673779/ynWKH3pcsWKsuiJcRvIYLA7032/oc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8352928" cy="529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s://avatars.dzeninfra.ru/get-zen_doc/759807/pub_5c652bff02a9e600af790c72_5c6538ba6f5fc200acefc224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424936" cy="510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339752" y="548680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Осада Карфагена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8229600" cy="1219200"/>
          </a:xfrm>
        </p:spPr>
        <p:txBody>
          <a:bodyPr/>
          <a:lstStyle/>
          <a:p>
            <a:r>
              <a:rPr lang="ru-RU" sz="4400" dirty="0" smtClean="0"/>
              <a:t>Расцвет Финикии</a:t>
            </a:r>
            <a:endParaRPr lang="ru-RU" dirty="0"/>
          </a:p>
        </p:txBody>
      </p:sp>
      <p:pic>
        <p:nvPicPr>
          <p:cNvPr id="5122" name="Picture 2" descr="Карта Финик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7920880" cy="496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404664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Осада и падение Карфагена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38916" name="Picture 4" descr="https://mediaex.ru/wp-content/uploads/9/6/d/96d65dcf82e1c4a70362c8f14fc580f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559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0"/>
            <a:ext cx="8229600" cy="1219200"/>
          </a:xfrm>
        </p:spPr>
        <p:txBody>
          <a:bodyPr/>
          <a:lstStyle/>
          <a:p>
            <a:r>
              <a:rPr lang="ru-RU" dirty="0" smtClean="0"/>
              <a:t>Бой на улице города</a:t>
            </a:r>
            <a:endParaRPr lang="ru-RU" dirty="0"/>
          </a:p>
        </p:txBody>
      </p:sp>
      <p:pic>
        <p:nvPicPr>
          <p:cNvPr id="40962" name="Picture 2" descr="https://avatars.dzeninfra.ru/get-zen_doc/1668009/pub_5e398c5d6711673ecbb163bf_5e39b0137d0f665e006499b4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8352928" cy="485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8229600" cy="1219200"/>
          </a:xfrm>
        </p:spPr>
        <p:txBody>
          <a:bodyPr/>
          <a:lstStyle/>
          <a:p>
            <a:r>
              <a:rPr lang="ru-RU" dirty="0" smtClean="0"/>
              <a:t>Руины Карфагена</a:t>
            </a:r>
            <a:endParaRPr lang="ru-RU" dirty="0"/>
          </a:p>
        </p:txBody>
      </p:sp>
      <p:pic>
        <p:nvPicPr>
          <p:cNvPr id="41986" name="Picture 2" descr="https://avatars.dzeninfra.ru/get-zen_doc/1911932/pub_5e398c5d6711673ecbb163bf_5e39ad5cf125f44a78006b66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238081" cy="5165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5088" y="1844824"/>
            <a:ext cx="8208912" cy="12192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>
                <a:hlinkClick r:id="rId2"/>
              </a:rPr>
              <a:t>https://travel-in-time.org/puteshestviya-vo-vremeni/drevnyaya-finikiya-pervaya-velikaya-morskaya-derzhava-v-istorii/</a:t>
            </a:r>
            <a:endParaRPr lang="ru-RU" sz="1800" dirty="0" smtClean="0"/>
          </a:p>
          <a:p>
            <a:r>
              <a:rPr lang="en-US" sz="1800" dirty="0" smtClean="0">
                <a:hlinkClick r:id="rId3"/>
              </a:rPr>
              <a:t>https://civilka.ru/levant/karfagen.html</a:t>
            </a:r>
            <a:endParaRPr lang="ru-RU" sz="1800" dirty="0" smtClean="0"/>
          </a:p>
          <a:p>
            <a:r>
              <a:rPr lang="en-US" sz="1800" dirty="0" smtClean="0">
                <a:hlinkClick r:id="rId4"/>
              </a:rPr>
              <a:t>https://dzen.ru/a/XhzLMObo7wCxLeVF</a:t>
            </a:r>
            <a:endParaRPr lang="ru-RU" sz="1800" dirty="0" smtClean="0"/>
          </a:p>
          <a:p>
            <a:r>
              <a:rPr lang="en-US" sz="1800" dirty="0" smtClean="0">
                <a:hlinkClick r:id="rId5"/>
              </a:rPr>
              <a:t>https://dzen.ru/a/YYqDjIYSQxJ0Fx6o</a:t>
            </a:r>
            <a:endParaRPr lang="ru-RU" sz="1800" dirty="0" smtClean="0"/>
          </a:p>
          <a:p>
            <a:r>
              <a:rPr lang="en-US" sz="1800" dirty="0" smtClean="0">
                <a:hlinkClick r:id="rId6"/>
              </a:rPr>
              <a:t>https://foxford.ru/wiki/istoriya/punicheskie-voini</a:t>
            </a:r>
            <a:endParaRPr lang="ru-RU" sz="1800" dirty="0" smtClean="0"/>
          </a:p>
          <a:p>
            <a:r>
              <a:rPr lang="en-US" sz="1800" dirty="0" smtClean="0">
                <a:hlinkClick r:id="rId7"/>
              </a:rPr>
              <a:t>https://all-generals.ru/index.php</a:t>
            </a:r>
            <a:endParaRPr lang="ru-RU" sz="1800" dirty="0" smtClean="0"/>
          </a:p>
          <a:p>
            <a:r>
              <a:rPr lang="en-US" sz="1800" dirty="0" smtClean="0">
                <a:hlinkClick r:id="rId6"/>
              </a:rPr>
              <a:t>https://foxford.ru/wiki/istoriya/punicheskie-voini</a:t>
            </a:r>
            <a:endParaRPr lang="ru-RU" sz="1800" dirty="0" smtClean="0"/>
          </a:p>
          <a:p>
            <a:r>
              <a:rPr lang="en-US" sz="1800" dirty="0" smtClean="0">
                <a:hlinkClick r:id="rId8"/>
              </a:rPr>
              <a:t>https://dzen.ru/a/YLheZBd3fwYgZ2Qe</a:t>
            </a:r>
            <a:endParaRPr lang="ru-RU" sz="1800" dirty="0" smtClean="0"/>
          </a:p>
          <a:p>
            <a:r>
              <a:rPr lang="en-US" sz="1800" dirty="0" smtClean="0">
                <a:hlinkClick r:id="rId9"/>
              </a:rPr>
              <a:t>http://www.warconflict.ru/rus/new/?action=shwprd&amp;id=1151</a:t>
            </a:r>
            <a:endParaRPr lang="ru-RU" sz="1800" dirty="0" smtClean="0"/>
          </a:p>
          <a:p>
            <a:r>
              <a:rPr lang="en-US" sz="1800" dirty="0" smtClean="0">
                <a:hlinkClick r:id="rId10"/>
              </a:rPr>
              <a:t>https://diletant.media/articles/45323434/</a:t>
            </a:r>
            <a:endParaRPr lang="ru-RU" sz="1800" dirty="0" smtClean="0"/>
          </a:p>
          <a:p>
            <a:r>
              <a:rPr lang="en-US" sz="1800" dirty="0" smtClean="0">
                <a:hlinkClick r:id="rId11"/>
              </a:rPr>
              <a:t>https://dzen.ru/a/XjmMXWcRZz7LsWO_</a:t>
            </a:r>
            <a:endParaRPr lang="ru-RU" sz="1800" dirty="0" smtClean="0"/>
          </a:p>
          <a:p>
            <a:r>
              <a:rPr lang="en-US" sz="1800" dirty="0" smtClean="0">
                <a:hlinkClick r:id="rId12"/>
              </a:rPr>
              <a:t>https://dzen.ru/a/Y6AvfY1-ZR3bCNqu</a:t>
            </a:r>
            <a:endParaRPr lang="ru-RU" sz="1800" dirty="0" smtClean="0"/>
          </a:p>
          <a:p>
            <a:r>
              <a:rPr lang="en-US" sz="1800" dirty="0" smtClean="0">
                <a:hlinkClick r:id="rId13"/>
              </a:rPr>
              <a:t>https://www.youtube.com/watch?v=l-1W8wzE42k&amp;t=7459s</a:t>
            </a:r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финикийский кораб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2192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Торговые маршруты Финикийских мореплавателей</a:t>
            </a:r>
            <a:endParaRPr lang="ru-RU" sz="32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1412776"/>
            <a:ext cx="8493485" cy="499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8229600" cy="1219200"/>
          </a:xfrm>
        </p:spPr>
        <p:txBody>
          <a:bodyPr/>
          <a:lstStyle/>
          <a:p>
            <a:r>
              <a:rPr lang="ru-RU" sz="4400" b="1" dirty="0" smtClean="0"/>
              <a:t>Основание Карфагена</a:t>
            </a:r>
            <a:endParaRPr lang="ru-RU" dirty="0"/>
          </a:p>
        </p:txBody>
      </p:sp>
      <p:pic>
        <p:nvPicPr>
          <p:cNvPr id="3074" name="Picture 2" descr="Холм Бирса. Развалины финикийского квартал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379240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8229600" cy="1219200"/>
          </a:xfrm>
        </p:spPr>
        <p:txBody>
          <a:bodyPr/>
          <a:lstStyle/>
          <a:p>
            <a:r>
              <a:rPr lang="ru-RU" sz="4400" b="1" dirty="0" smtClean="0"/>
              <a:t>Основание Карфагена</a:t>
            </a:r>
            <a:endParaRPr lang="ru-RU" dirty="0"/>
          </a:p>
        </p:txBody>
      </p:sp>
      <p:pic>
        <p:nvPicPr>
          <p:cNvPr id="37890" name="Picture 2" descr="https://avatars.dzeninfra.ru/get-zen_doc/1909059/pub_6179a14939067e0c587d24aa_6179a61f2d13934927a7619b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7992888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157192"/>
            <a:ext cx="3034680" cy="1219200"/>
          </a:xfrm>
        </p:spPr>
        <p:txBody>
          <a:bodyPr>
            <a:normAutofit/>
          </a:bodyPr>
          <a:lstStyle/>
          <a:p>
            <a:r>
              <a:rPr lang="ru-RU" sz="3600" dirty="0" err="1" smtClean="0"/>
              <a:t>Баал-Хаммон</a:t>
            </a:r>
            <a:endParaRPr lang="ru-RU" sz="3600" dirty="0"/>
          </a:p>
        </p:txBody>
      </p:sp>
      <p:pic>
        <p:nvPicPr>
          <p:cNvPr id="1026" name="Picture 2" descr="https://avatars.dzeninfra.ru/get-zen_doc/175411/pub_5d81f56305fd9800ad379142_5d81f584ecfb8000adafebb2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880320" cy="5198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s://avatars.dzeninfra.ru/get-zen_doc/1246934/pub_5d81f56305fd9800ad379142_5d81f584ec575b00ad119a81/scale_2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4972050" cy="48006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07496" y="62068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Богиня </a:t>
            </a:r>
            <a:r>
              <a:rPr lang="ru-RU" sz="3600" spc="-100" dirty="0" err="1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Танит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789040"/>
            <a:ext cx="6598310" cy="27809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6192688" cy="2564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660232" y="908720"/>
            <a:ext cx="2194520" cy="158417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Сицилийско-пунические монеты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95536" y="4509120"/>
            <a:ext cx="1944216" cy="158417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Золотые монеты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927</TotalTime>
  <Words>258</Words>
  <Application>Microsoft Office PowerPoint</Application>
  <PresentationFormat>Экран (4:3)</PresentationFormat>
  <Paragraphs>69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Расцвет и закат Карфагена</vt:lpstr>
      <vt:lpstr>Содержание:</vt:lpstr>
      <vt:lpstr>Расцвет Финикии</vt:lpstr>
      <vt:lpstr>Слайд 4</vt:lpstr>
      <vt:lpstr>Торговые маршруты Финикийских мореплавателей</vt:lpstr>
      <vt:lpstr>Основание Карфагена</vt:lpstr>
      <vt:lpstr>Основание Карфагена</vt:lpstr>
      <vt:lpstr>Баал-Хаммон</vt:lpstr>
      <vt:lpstr>Сицилийско-пунические монеты </vt:lpstr>
      <vt:lpstr>Завоевание Римом Италии</vt:lpstr>
      <vt:lpstr>       Первая Пуническая война</vt:lpstr>
      <vt:lpstr>Гамилькар Барка (275−228 гг. до н. э.)</vt:lpstr>
      <vt:lpstr>Восстания наемников </vt:lpstr>
      <vt:lpstr>Слайд 14</vt:lpstr>
      <vt:lpstr>Слайд 15</vt:lpstr>
      <vt:lpstr>Ганнибал Барка   (247—183 до н. э.)</vt:lpstr>
      <vt:lpstr>Вторая Пуническая война</vt:lpstr>
      <vt:lpstr> </vt:lpstr>
      <vt:lpstr>Слайд 19</vt:lpstr>
      <vt:lpstr>Битва при Каннах</vt:lpstr>
      <vt:lpstr>Слайд 21</vt:lpstr>
      <vt:lpstr>Публий Корнелий Сципион (235–183 гг. до н. э.)</vt:lpstr>
      <vt:lpstr>Битва при Заме</vt:lpstr>
      <vt:lpstr>Владения Карфагена, оставшиеся после заключения мира с Римом в 201 г. до н.э.</vt:lpstr>
      <vt:lpstr>Реформы Ганнибала Барки</vt:lpstr>
      <vt:lpstr>Реформы Ганнибала Барки</vt:lpstr>
      <vt:lpstr>Могила Ганнибала</vt:lpstr>
      <vt:lpstr>Слайд 28</vt:lpstr>
      <vt:lpstr>Слайд 29</vt:lpstr>
      <vt:lpstr>Осада и падение Карфагена </vt:lpstr>
      <vt:lpstr>Бой на улице города</vt:lpstr>
      <vt:lpstr>Руины Карфагена</vt:lpstr>
      <vt:lpstr>Спасибо за внимание!</vt:lpstr>
      <vt:lpstr>Ссылки: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Расцвет и закат Карфагенской республики</dc:title>
  <dc:creator>Admin</dc:creator>
  <cp:lastModifiedBy>Admin</cp:lastModifiedBy>
  <cp:revision>98</cp:revision>
  <dcterms:created xsi:type="dcterms:W3CDTF">2023-01-22T20:10:15Z</dcterms:created>
  <dcterms:modified xsi:type="dcterms:W3CDTF">2023-04-23T11:58:38Z</dcterms:modified>
</cp:coreProperties>
</file>