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59" d="100"/>
          <a:sy n="59" d="100"/>
        </p:scale>
        <p:origin x="4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9B5FCA1-ECE0-4104-99B3-349D48E93F9A}" type="datetimeFigureOut">
              <a:rPr lang="ru-RU" smtClean="0"/>
              <a:t>01.04.2023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2AC5C69-42F5-4E31-8BC5-9B0F707270BB}" type="slidenum">
              <a:rPr lang="ru-RU" smtClean="0"/>
              <a:t>‹#›</a:t>
            </a:fld>
            <a:endParaRPr lang="ru-RU"/>
          </a:p>
        </p:txBody>
      </p:sp>
    </p:spTree>
    <p:extLst>
      <p:ext uri="{BB962C8B-B14F-4D97-AF65-F5344CB8AC3E}">
        <p14:creationId xmlns:p14="http://schemas.microsoft.com/office/powerpoint/2010/main" val="107107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9B5FCA1-ECE0-4104-99B3-349D48E93F9A}" type="datetimeFigureOut">
              <a:rPr lang="ru-RU" smtClean="0"/>
              <a:t>01.04.2023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300225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9B5FCA1-ECE0-4104-99B3-349D48E93F9A}" type="datetimeFigureOut">
              <a:rPr lang="ru-RU" smtClean="0"/>
              <a:t>01.04.2023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42307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9B5FCA1-ECE0-4104-99B3-349D48E93F9A}" type="datetimeFigureOut">
              <a:rPr lang="ru-RU" smtClean="0"/>
              <a:t>01.04.2023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926980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99B5FCA1-ECE0-4104-99B3-349D48E93F9A}" type="datetimeFigureOut">
              <a:rPr lang="ru-RU" smtClean="0"/>
              <a:t>01.04.2023</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2AC5C69-42F5-4E31-8BC5-9B0F707270BB}" type="slidenum">
              <a:rPr lang="ru-RU" smtClean="0"/>
              <a:t>‹#›</a:t>
            </a:fld>
            <a:endParaRPr lang="ru-RU"/>
          </a:p>
        </p:txBody>
      </p:sp>
    </p:spTree>
    <p:extLst>
      <p:ext uri="{BB962C8B-B14F-4D97-AF65-F5344CB8AC3E}">
        <p14:creationId xmlns:p14="http://schemas.microsoft.com/office/powerpoint/2010/main" val="478370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9B5FCA1-ECE0-4104-99B3-349D48E93F9A}" type="datetimeFigureOut">
              <a:rPr lang="ru-RU" smtClean="0"/>
              <a:t>01.04.2023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400193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9B5FCA1-ECE0-4104-99B3-349D48E93F9A}" type="datetimeFigureOut">
              <a:rPr lang="ru-RU" smtClean="0"/>
              <a:t>01.04.2023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3453890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9B5FCA1-ECE0-4104-99B3-349D48E93F9A}" type="datetimeFigureOut">
              <a:rPr lang="ru-RU" smtClean="0"/>
              <a:t>01.04.2023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1271511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5FCA1-ECE0-4104-99B3-349D48E93F9A}" type="datetimeFigureOut">
              <a:rPr lang="ru-RU" smtClean="0"/>
              <a:t>01.04.2023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117806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9B5FCA1-ECE0-4104-99B3-349D48E93F9A}" type="datetimeFigureOut">
              <a:rPr lang="ru-RU" smtClean="0"/>
              <a:t>01.04.2023</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2556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9B5FCA1-ECE0-4104-99B3-349D48E93F9A}" type="datetimeFigureOut">
              <a:rPr lang="ru-RU" smtClean="0"/>
              <a:t>01.04.2023</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2AC5C69-42F5-4E31-8BC5-9B0F707270BB}" type="slidenum">
              <a:rPr lang="ru-RU" smtClean="0"/>
              <a:t>‹#›</a:t>
            </a:fld>
            <a:endParaRPr lang="ru-RU"/>
          </a:p>
        </p:txBody>
      </p:sp>
    </p:spTree>
    <p:extLst>
      <p:ext uri="{BB962C8B-B14F-4D97-AF65-F5344CB8AC3E}">
        <p14:creationId xmlns:p14="http://schemas.microsoft.com/office/powerpoint/2010/main" val="1566353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9B5FCA1-ECE0-4104-99B3-349D48E93F9A}" type="datetimeFigureOut">
              <a:rPr lang="ru-RU" smtClean="0"/>
              <a:t>01.04.2023</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2AC5C69-42F5-4E31-8BC5-9B0F707270BB}" type="slidenum">
              <a:rPr lang="ru-RU" smtClean="0"/>
              <a:t>‹#›</a:t>
            </a:fld>
            <a:endParaRPr lang="ru-RU"/>
          </a:p>
        </p:txBody>
      </p:sp>
    </p:spTree>
    <p:extLst>
      <p:ext uri="{BB962C8B-B14F-4D97-AF65-F5344CB8AC3E}">
        <p14:creationId xmlns:p14="http://schemas.microsoft.com/office/powerpoint/2010/main" val="4223908808"/>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3903E6-E4EA-A6BA-3BBB-1DA528474FB8}"/>
              </a:ext>
            </a:extLst>
          </p:cNvPr>
          <p:cNvSpPr>
            <a:spLocks noGrp="1"/>
          </p:cNvSpPr>
          <p:nvPr>
            <p:ph type="ctrTitle"/>
          </p:nvPr>
        </p:nvSpPr>
        <p:spPr>
          <a:xfrm>
            <a:off x="1094014" y="868362"/>
            <a:ext cx="10003971" cy="2387600"/>
          </a:xfrm>
        </p:spPr>
        <p:txBody>
          <a:bodyPr/>
          <a:lstStyle/>
          <a:p>
            <a:r>
              <a:rPr lang="ru-RU" dirty="0"/>
              <a:t>Ржевская битва 1942-1943 гг.</a:t>
            </a:r>
          </a:p>
        </p:txBody>
      </p:sp>
      <p:sp>
        <p:nvSpPr>
          <p:cNvPr id="3" name="Подзаголовок 2">
            <a:extLst>
              <a:ext uri="{FF2B5EF4-FFF2-40B4-BE49-F238E27FC236}">
                <a16:creationId xmlns:a16="http://schemas.microsoft.com/office/drawing/2014/main" id="{28CA2EC5-49A1-A2AA-00B2-930C51C1145E}"/>
              </a:ext>
            </a:extLst>
          </p:cNvPr>
          <p:cNvSpPr>
            <a:spLocks noGrp="1"/>
          </p:cNvSpPr>
          <p:nvPr>
            <p:ph type="subTitle" idx="1"/>
          </p:nvPr>
        </p:nvSpPr>
        <p:spPr/>
        <p:txBody>
          <a:bodyPr/>
          <a:lstStyle/>
          <a:p>
            <a:r>
              <a:rPr lang="ru-RU" dirty="0"/>
              <a:t>Презентация ученика 8 класса </a:t>
            </a:r>
            <a:r>
              <a:rPr lang="ru-RU" dirty="0" err="1"/>
              <a:t>Чаусова</a:t>
            </a:r>
            <a:r>
              <a:rPr lang="ru-RU" dirty="0"/>
              <a:t> Ильи</a:t>
            </a:r>
          </a:p>
        </p:txBody>
      </p:sp>
    </p:spTree>
    <p:extLst>
      <p:ext uri="{BB962C8B-B14F-4D97-AF65-F5344CB8AC3E}">
        <p14:creationId xmlns:p14="http://schemas.microsoft.com/office/powerpoint/2010/main" val="3467444653"/>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3DBB4A-E331-1F29-399A-76A78FF1DCA0}"/>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F060A850-E79F-EBF4-1CC5-085E05DB1B02}"/>
              </a:ext>
            </a:extLst>
          </p:cNvPr>
          <p:cNvSpPr>
            <a:spLocks noGrp="1"/>
          </p:cNvSpPr>
          <p:nvPr>
            <p:ph idx="1"/>
          </p:nvPr>
        </p:nvSpPr>
        <p:spPr/>
        <p:txBody>
          <a:bodyPr>
            <a:normAutofit/>
          </a:bodyPr>
          <a:lstStyle/>
          <a:p>
            <a:pPr algn="l"/>
            <a:r>
              <a:rPr lang="ru-RU" b="0" i="0" dirty="0">
                <a:solidFill>
                  <a:srgbClr val="454545"/>
                </a:solidFill>
                <a:effectLst/>
                <a:latin typeface="RobotoFlex"/>
              </a:rPr>
              <a:t>Не задерживаясь в Ржеве, части и подразделения 274‑й и 215‑й стрелковых дивизий двинулись вслед за отходившим противником на юго‑запад. К 31 марта 1943 года ржевско‑Вяземский выступ был срезан. Фронт был отодвинут еще на 100 км к западу. Угроза Москве была ликвидирована. Для германского руководства это стало тяжелой, но вынужденной утратой. Известно, что Гитлер пожелал лично услышать по телефону взрыв ржевского моста через Волгу при отходе немецких частей. По свидетельству современников, этот район превратился в пустыню.</a:t>
            </a:r>
          </a:p>
        </p:txBody>
      </p:sp>
    </p:spTree>
    <p:extLst>
      <p:ext uri="{BB962C8B-B14F-4D97-AF65-F5344CB8AC3E}">
        <p14:creationId xmlns:p14="http://schemas.microsoft.com/office/powerpoint/2010/main" val="22556384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8609D5-9F49-0CF7-C873-2150760B57AC}"/>
              </a:ext>
            </a:extLst>
          </p:cNvPr>
          <p:cNvSpPr>
            <a:spLocks noGrp="1"/>
          </p:cNvSpPr>
          <p:nvPr>
            <p:ph type="title"/>
          </p:nvPr>
        </p:nvSpPr>
        <p:spPr/>
        <p:txBody>
          <a:bodyPr/>
          <a:lstStyle/>
          <a:p>
            <a:r>
              <a:rPr lang="ru-RU" dirty="0"/>
              <a:t>ИТОГИ БИТВЫ</a:t>
            </a:r>
          </a:p>
        </p:txBody>
      </p:sp>
      <p:sp>
        <p:nvSpPr>
          <p:cNvPr id="3" name="Объект 2">
            <a:extLst>
              <a:ext uri="{FF2B5EF4-FFF2-40B4-BE49-F238E27FC236}">
                <a16:creationId xmlns:a16="http://schemas.microsoft.com/office/drawing/2014/main" id="{3761E8D4-C327-B7D6-E28B-8A871708CD97}"/>
              </a:ext>
            </a:extLst>
          </p:cNvPr>
          <p:cNvSpPr>
            <a:spLocks noGrp="1"/>
          </p:cNvSpPr>
          <p:nvPr>
            <p:ph idx="1"/>
          </p:nvPr>
        </p:nvSpPr>
        <p:spPr/>
        <p:txBody>
          <a:bodyPr/>
          <a:lstStyle/>
          <a:p>
            <a:r>
              <a:rPr lang="ru-RU" b="0" i="0" dirty="0">
                <a:solidFill>
                  <a:srgbClr val="454545"/>
                </a:solidFill>
                <a:effectLst/>
                <a:latin typeface="RobotoFlex"/>
              </a:rPr>
              <a:t>Во второй Ржевско‑Вяземской операции (2‑31 марта) общие потери Красной Армии составили: 38 862 убитых, 99 715 тяжело раненых.</a:t>
            </a:r>
          </a:p>
          <a:p>
            <a:r>
              <a:rPr lang="ru-RU" b="0" i="0" dirty="0">
                <a:solidFill>
                  <a:srgbClr val="454545"/>
                </a:solidFill>
                <a:effectLst/>
                <a:latin typeface="RobotoFlex"/>
              </a:rPr>
              <a:t>Согласно официальным данным в боях под Ржевом в 1942‑1943 годах погибли более миллиона советских солдат и офицеров. Однако, по неофициальным данным, потери в Ржевской битве составили более 2 миллионов бойцов и командиров.</a:t>
            </a:r>
            <a:endParaRPr lang="ru-RU" dirty="0"/>
          </a:p>
          <a:p>
            <a:endParaRPr lang="ru-RU" dirty="0"/>
          </a:p>
        </p:txBody>
      </p:sp>
    </p:spTree>
    <p:extLst>
      <p:ext uri="{BB962C8B-B14F-4D97-AF65-F5344CB8AC3E}">
        <p14:creationId xmlns:p14="http://schemas.microsoft.com/office/powerpoint/2010/main" val="115496316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C4FA53-66F5-8AF0-B68D-6C1DAF80C1CF}"/>
              </a:ext>
            </a:extLst>
          </p:cNvPr>
          <p:cNvSpPr>
            <a:spLocks noGrp="1"/>
          </p:cNvSpPr>
          <p:nvPr>
            <p:ph type="title"/>
          </p:nvPr>
        </p:nvSpPr>
        <p:spPr>
          <a:xfrm>
            <a:off x="1066800" y="2624328"/>
            <a:ext cx="10058400" cy="1609344"/>
          </a:xfrm>
        </p:spPr>
        <p:txBody>
          <a:bodyPr/>
          <a:lstStyle/>
          <a:p>
            <a:r>
              <a:rPr lang="ru-RU" dirty="0"/>
              <a:t>Спасибо за внимание!</a:t>
            </a:r>
          </a:p>
        </p:txBody>
      </p:sp>
      <p:sp>
        <p:nvSpPr>
          <p:cNvPr id="3" name="Объект 2">
            <a:extLst>
              <a:ext uri="{FF2B5EF4-FFF2-40B4-BE49-F238E27FC236}">
                <a16:creationId xmlns:a16="http://schemas.microsoft.com/office/drawing/2014/main" id="{467FDB80-4AA0-190A-2FAE-CB9EF2012B91}"/>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345971303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16E7CE-9C99-2AB3-EF8A-2797E9845B6F}"/>
              </a:ext>
            </a:extLst>
          </p:cNvPr>
          <p:cNvSpPr>
            <a:spLocks noGrp="1"/>
          </p:cNvSpPr>
          <p:nvPr>
            <p:ph type="title"/>
          </p:nvPr>
        </p:nvSpPr>
        <p:spPr/>
        <p:txBody>
          <a:bodyPr/>
          <a:lstStyle/>
          <a:p>
            <a:r>
              <a:rPr lang="ru-RU" dirty="0"/>
              <a:t>Ржевская битва: что и как?</a:t>
            </a:r>
          </a:p>
        </p:txBody>
      </p:sp>
      <p:sp>
        <p:nvSpPr>
          <p:cNvPr id="3" name="Объект 2">
            <a:extLst>
              <a:ext uri="{FF2B5EF4-FFF2-40B4-BE49-F238E27FC236}">
                <a16:creationId xmlns:a16="http://schemas.microsoft.com/office/drawing/2014/main" id="{83C46394-1687-0B8D-EEF2-3D11F2A66BCB}"/>
              </a:ext>
            </a:extLst>
          </p:cNvPr>
          <p:cNvSpPr>
            <a:spLocks noGrp="1"/>
          </p:cNvSpPr>
          <p:nvPr>
            <p:ph idx="1"/>
          </p:nvPr>
        </p:nvSpPr>
        <p:spPr/>
        <p:txBody>
          <a:bodyPr/>
          <a:lstStyle/>
          <a:p>
            <a:r>
              <a:rPr lang="ru-RU" b="0" i="0" dirty="0">
                <a:solidFill>
                  <a:srgbClr val="000000"/>
                </a:solidFill>
                <a:effectLst/>
                <a:latin typeface="RobotoFlex"/>
              </a:rPr>
              <a:t>Ржевская битва считается одним из самых кровавых сражений Великой Отечественной войны</a:t>
            </a:r>
          </a:p>
          <a:p>
            <a:r>
              <a:rPr lang="ru-RU" b="0" i="0" dirty="0">
                <a:solidFill>
                  <a:srgbClr val="454545"/>
                </a:solidFill>
                <a:effectLst/>
                <a:latin typeface="RobotoFlex"/>
              </a:rPr>
              <a:t>Ржевская битва – совокупность кровопролитных сражений войск Западного и Калининского фронтов против группы армий "Центр", происходившие на Ржевско‑Сычёвском направлении с 8 января 1942 года по 31 марта 1943 года в ходе Великой Отечественной войны.</a:t>
            </a:r>
            <a:endParaRPr lang="ru-RU" dirty="0"/>
          </a:p>
        </p:txBody>
      </p:sp>
    </p:spTree>
    <p:extLst>
      <p:ext uri="{BB962C8B-B14F-4D97-AF65-F5344CB8AC3E}">
        <p14:creationId xmlns:p14="http://schemas.microsoft.com/office/powerpoint/2010/main" val="180897290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0073BC-1B40-B33D-4A1F-0929AA52E558}"/>
              </a:ext>
            </a:extLst>
          </p:cNvPr>
          <p:cNvSpPr>
            <a:spLocks noGrp="1"/>
          </p:cNvSpPr>
          <p:nvPr>
            <p:ph type="title"/>
          </p:nvPr>
        </p:nvSpPr>
        <p:spPr/>
        <p:txBody>
          <a:bodyPr/>
          <a:lstStyle/>
          <a:p>
            <a:r>
              <a:rPr lang="ru-RU" dirty="0"/>
              <a:t>Четыре самостоятельные наступательные операции</a:t>
            </a:r>
          </a:p>
        </p:txBody>
      </p:sp>
      <p:sp>
        <p:nvSpPr>
          <p:cNvPr id="3" name="Объект 2">
            <a:extLst>
              <a:ext uri="{FF2B5EF4-FFF2-40B4-BE49-F238E27FC236}">
                <a16:creationId xmlns:a16="http://schemas.microsoft.com/office/drawing/2014/main" id="{493D1A14-0FE6-40D7-B77A-44A8BE709D22}"/>
              </a:ext>
            </a:extLst>
          </p:cNvPr>
          <p:cNvSpPr>
            <a:spLocks noGrp="1"/>
          </p:cNvSpPr>
          <p:nvPr>
            <p:ph idx="1"/>
          </p:nvPr>
        </p:nvSpPr>
        <p:spPr/>
        <p:txBody>
          <a:bodyPr/>
          <a:lstStyle/>
          <a:p>
            <a:r>
              <a:rPr lang="ru-RU" b="0" i="0" dirty="0">
                <a:solidFill>
                  <a:srgbClr val="454545"/>
                </a:solidFill>
                <a:effectLst/>
                <a:latin typeface="RobotoFlex"/>
              </a:rPr>
              <a:t>Первая из них состоялась в январе ‑ апреле 1942 года (Ржевско‑Вяземская)</a:t>
            </a:r>
          </a:p>
          <a:p>
            <a:r>
              <a:rPr lang="ru-RU" dirty="0">
                <a:solidFill>
                  <a:srgbClr val="454545"/>
                </a:solidFill>
                <a:latin typeface="RobotoFlex"/>
              </a:rPr>
              <a:t>В</a:t>
            </a:r>
            <a:r>
              <a:rPr lang="ru-RU" b="0" i="0" dirty="0">
                <a:solidFill>
                  <a:srgbClr val="454545"/>
                </a:solidFill>
                <a:effectLst/>
                <a:latin typeface="RobotoFlex"/>
              </a:rPr>
              <a:t>торая ‑ в августе 1942 года (Ржевско‑Сычевская)</a:t>
            </a:r>
          </a:p>
          <a:p>
            <a:r>
              <a:rPr lang="ru-RU" dirty="0">
                <a:solidFill>
                  <a:srgbClr val="454545"/>
                </a:solidFill>
                <a:latin typeface="RobotoFlex"/>
              </a:rPr>
              <a:t>Т</a:t>
            </a:r>
            <a:r>
              <a:rPr lang="ru-RU" b="0" i="0" dirty="0">
                <a:solidFill>
                  <a:srgbClr val="454545"/>
                </a:solidFill>
                <a:effectLst/>
                <a:latin typeface="RobotoFlex"/>
              </a:rPr>
              <a:t>ретья ‑ в декабре того же года (Ржевско‑Сычевская, операция "Марс")</a:t>
            </a:r>
          </a:p>
          <a:p>
            <a:r>
              <a:rPr lang="ru-RU" dirty="0">
                <a:solidFill>
                  <a:srgbClr val="454545"/>
                </a:solidFill>
                <a:latin typeface="RobotoFlex"/>
              </a:rPr>
              <a:t>Ч</a:t>
            </a:r>
            <a:r>
              <a:rPr lang="ru-RU" b="0" i="0" dirty="0">
                <a:solidFill>
                  <a:srgbClr val="454545"/>
                </a:solidFill>
                <a:effectLst/>
                <a:latin typeface="RobotoFlex"/>
              </a:rPr>
              <a:t>етвертая ‑ в марте 1943 года (Ржевско‑Вяземская)</a:t>
            </a:r>
            <a:endParaRPr lang="ru-RU" dirty="0">
              <a:solidFill>
                <a:srgbClr val="454545"/>
              </a:solidFill>
              <a:latin typeface="RobotoFlex"/>
            </a:endParaRPr>
          </a:p>
        </p:txBody>
      </p:sp>
    </p:spTree>
    <p:extLst>
      <p:ext uri="{BB962C8B-B14F-4D97-AF65-F5344CB8AC3E}">
        <p14:creationId xmlns:p14="http://schemas.microsoft.com/office/powerpoint/2010/main" val="55039189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927C4C-5072-1289-D6D4-FF778BA3E14F}"/>
              </a:ext>
            </a:extLst>
          </p:cNvPr>
          <p:cNvSpPr>
            <a:spLocks noGrp="1"/>
          </p:cNvSpPr>
          <p:nvPr>
            <p:ph type="title"/>
          </p:nvPr>
        </p:nvSpPr>
        <p:spPr>
          <a:xfrm>
            <a:off x="0" y="-118872"/>
            <a:ext cx="12050486" cy="1574510"/>
          </a:xfrm>
        </p:spPr>
        <p:txBody>
          <a:bodyPr>
            <a:normAutofit/>
          </a:bodyPr>
          <a:lstStyle/>
          <a:p>
            <a:r>
              <a:rPr lang="ru-RU" sz="4400" dirty="0"/>
              <a:t>Начало битвы. Ржевско-вяземская операция</a:t>
            </a:r>
          </a:p>
        </p:txBody>
      </p:sp>
      <p:sp>
        <p:nvSpPr>
          <p:cNvPr id="3" name="Объект 2">
            <a:extLst>
              <a:ext uri="{FF2B5EF4-FFF2-40B4-BE49-F238E27FC236}">
                <a16:creationId xmlns:a16="http://schemas.microsoft.com/office/drawing/2014/main" id="{C95A5E70-81C1-35FA-25FC-9FDBB88493D4}"/>
              </a:ext>
            </a:extLst>
          </p:cNvPr>
          <p:cNvSpPr>
            <a:spLocks noGrp="1"/>
          </p:cNvSpPr>
          <p:nvPr>
            <p:ph idx="1"/>
          </p:nvPr>
        </p:nvSpPr>
        <p:spPr>
          <a:xfrm>
            <a:off x="332014" y="1169125"/>
            <a:ext cx="10058400" cy="4050792"/>
          </a:xfrm>
        </p:spPr>
        <p:txBody>
          <a:bodyPr/>
          <a:lstStyle/>
          <a:p>
            <a:r>
              <a:rPr lang="ru-RU" b="0" i="0" dirty="0">
                <a:solidFill>
                  <a:srgbClr val="454545"/>
                </a:solidFill>
                <a:effectLst/>
                <a:latin typeface="RobotoFlex"/>
              </a:rPr>
              <a:t>К началу января 1942 года в ходе контрнаступления Красной Армии немецкие войска были отброшены от Москвы на 100‑250 км - в район в 20‑30 километрах западнее Ржева, куда в начале января 1942 года входили армии Калининского фронта</a:t>
            </a:r>
          </a:p>
          <a:p>
            <a:r>
              <a:rPr lang="ru-RU" b="0" i="0" dirty="0">
                <a:solidFill>
                  <a:srgbClr val="454545"/>
                </a:solidFill>
                <a:effectLst/>
                <a:latin typeface="RobotoFlex"/>
              </a:rPr>
              <a:t>8 января 1942 года Калининский фронт начал Ржевско-Вяземскую операцию, являвшуюся частью общего наступления Красной Армии и продолжавшуюся до апреля 1942 года.</a:t>
            </a:r>
          </a:p>
          <a:p>
            <a:r>
              <a:rPr lang="ru-RU" b="0" i="0" dirty="0">
                <a:solidFill>
                  <a:srgbClr val="454545"/>
                </a:solidFill>
                <a:effectLst/>
                <a:latin typeface="RobotoFlex"/>
              </a:rPr>
              <a:t>Главный удар по врагу западнее Ржева наносила 39‑я армия под командованием генерал‑майора Масленникова.</a:t>
            </a:r>
            <a:endParaRPr lang="ru-RU" dirty="0"/>
          </a:p>
        </p:txBody>
      </p:sp>
      <p:pic>
        <p:nvPicPr>
          <p:cNvPr id="1026" name="Picture 2">
            <a:extLst>
              <a:ext uri="{FF2B5EF4-FFF2-40B4-BE49-F238E27FC236}">
                <a16:creationId xmlns:a16="http://schemas.microsoft.com/office/drawing/2014/main" id="{C71D06CC-D89E-1BA5-C60C-F26A81F159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9333" y="3848317"/>
            <a:ext cx="1996167" cy="2743201"/>
          </a:xfrm>
          <a:prstGeom prst="rect">
            <a:avLst/>
          </a:prstGeom>
          <a:noFill/>
          <a:ln w="571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79349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864C4DC-FA2F-4701-EAFC-3CD9F0C7902A}"/>
              </a:ext>
            </a:extLst>
          </p:cNvPr>
          <p:cNvSpPr>
            <a:spLocks noGrp="1"/>
          </p:cNvSpPr>
          <p:nvPr>
            <p:ph idx="1"/>
          </p:nvPr>
        </p:nvSpPr>
        <p:spPr>
          <a:xfrm>
            <a:off x="1066800" y="178307"/>
            <a:ext cx="10058400" cy="4050792"/>
          </a:xfrm>
        </p:spPr>
        <p:txBody>
          <a:bodyPr>
            <a:normAutofit lnSpcReduction="10000"/>
          </a:bodyPr>
          <a:lstStyle/>
          <a:p>
            <a:r>
              <a:rPr lang="ru-RU" b="0" i="0" dirty="0">
                <a:solidFill>
                  <a:srgbClr val="454545"/>
                </a:solidFill>
                <a:effectLst/>
                <a:latin typeface="RobotoFlex"/>
              </a:rPr>
              <a:t>Сосредоточившись на узком участке фронта, танки после кратковременной артиллерийской подготовки прорвали немецко‑фашистскую оборону западнее Ржева. </a:t>
            </a:r>
          </a:p>
          <a:p>
            <a:r>
              <a:rPr lang="ru-RU" b="0" i="0" dirty="0">
                <a:solidFill>
                  <a:srgbClr val="454545"/>
                </a:solidFill>
                <a:effectLst/>
                <a:latin typeface="RobotoFlex"/>
              </a:rPr>
              <a:t>Однако советское командование недооценило силы противника. В начале февраля 29‑я армия оказалась в полном окружении западнее Ржева в </a:t>
            </a:r>
            <a:r>
              <a:rPr lang="ru-RU" b="0" i="0" dirty="0" err="1">
                <a:solidFill>
                  <a:srgbClr val="454545"/>
                </a:solidFill>
                <a:effectLst/>
                <a:latin typeface="RobotoFlex"/>
              </a:rPr>
              <a:t>Мончаловских</a:t>
            </a:r>
            <a:r>
              <a:rPr lang="ru-RU" b="0" i="0" dirty="0">
                <a:solidFill>
                  <a:srgbClr val="454545"/>
                </a:solidFill>
                <a:effectLst/>
                <a:latin typeface="RobotoFlex"/>
              </a:rPr>
              <a:t> лесах.</a:t>
            </a:r>
          </a:p>
          <a:p>
            <a:r>
              <a:rPr lang="ru-RU" b="0" i="0" dirty="0">
                <a:solidFill>
                  <a:srgbClr val="454545"/>
                </a:solidFill>
                <a:effectLst/>
                <a:latin typeface="RobotoFlex"/>
              </a:rPr>
              <a:t>До конца марта противник не ослаблял нажима на Ржевско‑Вяземском выступе, который образовался в 170‑250 километрах к западу от Москвы в результате наступления советских войск в первую военную зиму.</a:t>
            </a:r>
            <a:endParaRPr lang="en-US" dirty="0">
              <a:solidFill>
                <a:srgbClr val="454545"/>
              </a:solidFill>
              <a:latin typeface="RobotoFlex"/>
            </a:endParaRPr>
          </a:p>
          <a:p>
            <a:r>
              <a:rPr lang="ru-RU" b="0" i="0" dirty="0">
                <a:solidFill>
                  <a:srgbClr val="454545"/>
                </a:solidFill>
                <a:effectLst/>
                <a:latin typeface="RobotoFlex"/>
              </a:rPr>
              <a:t>Общие потери Красной Армии в первой Ржевско‑Вяземской операции (8 января - 20 апреля 1942 года) составили 776 919 человек, в том числе безвозвратные потери, т.е. погибшие на поле боя - 272 350 человек и санитарные потери, т.е. выбывшие в медсанбаты и госпитали, - 504 569 человек.</a:t>
            </a:r>
            <a:endParaRPr lang="ru-RU" dirty="0"/>
          </a:p>
        </p:txBody>
      </p:sp>
    </p:spTree>
    <p:extLst>
      <p:ext uri="{BB962C8B-B14F-4D97-AF65-F5344CB8AC3E}">
        <p14:creationId xmlns:p14="http://schemas.microsoft.com/office/powerpoint/2010/main" val="176478764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633093-21AC-9439-C2AD-96FB61337E92}"/>
              </a:ext>
            </a:extLst>
          </p:cNvPr>
          <p:cNvSpPr>
            <a:spLocks noGrp="1"/>
          </p:cNvSpPr>
          <p:nvPr>
            <p:ph type="title"/>
          </p:nvPr>
        </p:nvSpPr>
        <p:spPr>
          <a:xfrm>
            <a:off x="1066800" y="11103"/>
            <a:ext cx="10058400" cy="1609344"/>
          </a:xfrm>
        </p:spPr>
        <p:txBody>
          <a:bodyPr/>
          <a:lstStyle/>
          <a:p>
            <a:r>
              <a:rPr lang="ru-RU" dirty="0"/>
              <a:t>ржевско-сычёвская операция</a:t>
            </a:r>
          </a:p>
        </p:txBody>
      </p:sp>
      <p:sp>
        <p:nvSpPr>
          <p:cNvPr id="3" name="Объект 2">
            <a:extLst>
              <a:ext uri="{FF2B5EF4-FFF2-40B4-BE49-F238E27FC236}">
                <a16:creationId xmlns:a16="http://schemas.microsoft.com/office/drawing/2014/main" id="{20C952FC-223B-DC0D-71C2-9D21892D6C3B}"/>
              </a:ext>
            </a:extLst>
          </p:cNvPr>
          <p:cNvSpPr>
            <a:spLocks noGrp="1"/>
          </p:cNvSpPr>
          <p:nvPr>
            <p:ph idx="1"/>
          </p:nvPr>
        </p:nvSpPr>
        <p:spPr>
          <a:xfrm>
            <a:off x="778329" y="1620447"/>
            <a:ext cx="10346871" cy="4618373"/>
          </a:xfrm>
        </p:spPr>
        <p:txBody>
          <a:bodyPr>
            <a:normAutofit/>
          </a:bodyPr>
          <a:lstStyle/>
          <a:p>
            <a:r>
              <a:rPr lang="ru-RU" b="0" i="0" dirty="0">
                <a:solidFill>
                  <a:srgbClr val="454545"/>
                </a:solidFill>
                <a:effectLst/>
                <a:latin typeface="RobotoFlex"/>
              </a:rPr>
              <a:t>16 июля 1942 года, за день до начала Сталинградской битвы, Ставка Верховного Главнокомандования поставила перед командованием Западного и Калининского фронтов задачу наступательной Ржевско-Сычёвской </a:t>
            </a:r>
            <a:r>
              <a:rPr lang="ru-RU" b="0" i="0" dirty="0" err="1">
                <a:solidFill>
                  <a:srgbClr val="454545"/>
                </a:solidFill>
                <a:effectLst/>
                <a:latin typeface="RobotoFlex"/>
              </a:rPr>
              <a:t>наступительной</a:t>
            </a:r>
            <a:r>
              <a:rPr lang="ru-RU" b="0" i="0" dirty="0">
                <a:solidFill>
                  <a:srgbClr val="454545"/>
                </a:solidFill>
                <a:effectLst/>
                <a:latin typeface="RobotoFlex"/>
              </a:rPr>
              <a:t> операции. «Фишкой» этой операции должна была стать ее внезапность.</a:t>
            </a:r>
          </a:p>
          <a:p>
            <a:r>
              <a:rPr lang="ru-RU" b="0" i="0" dirty="0">
                <a:solidFill>
                  <a:srgbClr val="454545"/>
                </a:solidFill>
                <a:effectLst/>
                <a:latin typeface="RobotoFlex"/>
              </a:rPr>
              <a:t>30 июля 1942 года войска Западного фронта нанесли удар по немецким позициям в районе населенного пункта Погорелое Городище</a:t>
            </a:r>
          </a:p>
          <a:p>
            <a:r>
              <a:rPr lang="ru-RU" b="0" i="0" dirty="0">
                <a:solidFill>
                  <a:srgbClr val="454545"/>
                </a:solidFill>
                <a:effectLst/>
                <a:latin typeface="RobotoFlex"/>
              </a:rPr>
              <a:t>7‑10 августа 1942 года в районе деревень Карманово и </a:t>
            </a:r>
            <a:r>
              <a:rPr lang="ru-RU" b="0" i="0" dirty="0" err="1">
                <a:solidFill>
                  <a:srgbClr val="454545"/>
                </a:solidFill>
                <a:effectLst/>
                <a:latin typeface="RobotoFlex"/>
              </a:rPr>
              <a:t>Карамзино</a:t>
            </a:r>
            <a:r>
              <a:rPr lang="ru-RU" b="0" i="0" dirty="0">
                <a:solidFill>
                  <a:srgbClr val="454545"/>
                </a:solidFill>
                <a:effectLst/>
                <a:latin typeface="RobotoFlex"/>
              </a:rPr>
              <a:t> немцы нанесли сильный контрудар по наступавшим частям.</a:t>
            </a:r>
          </a:p>
          <a:p>
            <a:r>
              <a:rPr lang="ru-RU" b="0" i="0" dirty="0">
                <a:solidFill>
                  <a:srgbClr val="454545"/>
                </a:solidFill>
                <a:effectLst/>
                <a:latin typeface="RobotoFlex"/>
              </a:rPr>
              <a:t>В этом сражении, одном из крупнейших танковых сражений начального периода войны, участвовало с обеих сторон до 1500 танков.</a:t>
            </a:r>
            <a:endParaRPr lang="ru-RU" dirty="0">
              <a:solidFill>
                <a:srgbClr val="454545"/>
              </a:solidFill>
              <a:latin typeface="RobotoFlex"/>
            </a:endParaRPr>
          </a:p>
          <a:p>
            <a:r>
              <a:rPr lang="ru-RU" b="0" i="0" dirty="0">
                <a:solidFill>
                  <a:srgbClr val="454545"/>
                </a:solidFill>
                <a:effectLst/>
                <a:latin typeface="RobotoFlex"/>
              </a:rPr>
              <a:t>Немецкие войска, руководимые командующим 9‑й армией генералом </a:t>
            </a:r>
            <a:r>
              <a:rPr lang="ru-RU" b="0" i="0" dirty="0" err="1">
                <a:solidFill>
                  <a:srgbClr val="454545"/>
                </a:solidFill>
                <a:effectLst/>
                <a:latin typeface="RobotoFlex"/>
              </a:rPr>
              <a:t>Моделем</a:t>
            </a:r>
            <a:r>
              <a:rPr lang="ru-RU" b="0" i="0" dirty="0">
                <a:solidFill>
                  <a:srgbClr val="454545"/>
                </a:solidFill>
                <a:effectLst/>
                <a:latin typeface="RobotoFlex"/>
              </a:rPr>
              <a:t>, сумели отразить советский натиск.</a:t>
            </a:r>
          </a:p>
          <a:p>
            <a:r>
              <a:rPr lang="ru-RU" b="0" i="0" dirty="0">
                <a:solidFill>
                  <a:srgbClr val="454545"/>
                </a:solidFill>
                <a:effectLst/>
                <a:latin typeface="RobotoFlex"/>
              </a:rPr>
              <a:t>Продвижение вперед Красной Армии на Сычёвском направлении прекратилось.</a:t>
            </a:r>
            <a:endParaRPr lang="ru-RU" dirty="0"/>
          </a:p>
        </p:txBody>
      </p:sp>
    </p:spTree>
    <p:extLst>
      <p:ext uri="{BB962C8B-B14F-4D97-AF65-F5344CB8AC3E}">
        <p14:creationId xmlns:p14="http://schemas.microsoft.com/office/powerpoint/2010/main" val="189782954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ACDFCA-28D3-1843-A039-C7CEBC70F756}"/>
              </a:ext>
            </a:extLst>
          </p:cNvPr>
          <p:cNvSpPr>
            <a:spLocks noGrp="1"/>
          </p:cNvSpPr>
          <p:nvPr>
            <p:ph idx="1"/>
          </p:nvPr>
        </p:nvSpPr>
        <p:spPr>
          <a:xfrm>
            <a:off x="1066800" y="1403604"/>
            <a:ext cx="10058400" cy="4050792"/>
          </a:xfrm>
        </p:spPr>
        <p:txBody>
          <a:bodyPr/>
          <a:lstStyle/>
          <a:p>
            <a:r>
              <a:rPr lang="ru-RU" b="0" i="0" dirty="0">
                <a:solidFill>
                  <a:srgbClr val="454545"/>
                </a:solidFill>
                <a:effectLst/>
                <a:latin typeface="RobotoFlex"/>
              </a:rPr>
              <a:t>Следом за Западным перешел в наступление Калининский фронт, наносивший главный удар на Ржев. На подступах к городу советский натиск был остановлен. К 23 августа 1942 года оба фронта, исчерпав наступательные возможности, перешли к обороне.</a:t>
            </a:r>
          </a:p>
          <a:p>
            <a:r>
              <a:rPr lang="ru-RU" b="0" i="0" dirty="0">
                <a:solidFill>
                  <a:srgbClr val="454545"/>
                </a:solidFill>
                <a:effectLst/>
                <a:latin typeface="RobotoFlex"/>
              </a:rPr>
              <a:t>По данным архива Министерства обороны Красная Армия потеряла только в </a:t>
            </a:r>
            <a:r>
              <a:rPr lang="ru-RU" b="0" i="0" u="none" strike="noStrike" dirty="0">
                <a:solidFill>
                  <a:srgbClr val="333333"/>
                </a:solidFill>
                <a:effectLst/>
                <a:latin typeface="RobotoFlex"/>
              </a:rPr>
              <a:t>начальный период Ржевско-Сычёвской операции </a:t>
            </a:r>
            <a:r>
              <a:rPr lang="ru-RU" b="0" i="0" dirty="0">
                <a:solidFill>
                  <a:srgbClr val="454545"/>
                </a:solidFill>
                <a:effectLst/>
                <a:latin typeface="RobotoFlex"/>
              </a:rPr>
              <a:t>- с 30 июля по 23 августа 1942 года - 193 383 человека убитыми и ранеными.</a:t>
            </a:r>
          </a:p>
          <a:p>
            <a:r>
              <a:rPr lang="ru-RU" b="0" i="0" dirty="0">
                <a:solidFill>
                  <a:srgbClr val="454545"/>
                </a:solidFill>
                <a:effectLst/>
                <a:latin typeface="RobotoFlex"/>
              </a:rPr>
              <a:t>В сентябре борьба за Ржев стала более ожесточенной. Прорвав немецкую оборону, советские части вошли в город, где начались яростные уличные бои. Немцам удалось отбить Ржев ценой огромных усилий. В целом летне‑осеннее наступление Красной Армии методом фронтального натиска на острие выступа не принесло желаемых результатов. По немецким данным, Красная Армия потеряла в нем около 400 тысяч человек. К середине октября бои стихли.</a:t>
            </a:r>
            <a:endParaRPr lang="ru-RU" dirty="0"/>
          </a:p>
        </p:txBody>
      </p:sp>
    </p:spTree>
    <p:extLst>
      <p:ext uri="{BB962C8B-B14F-4D97-AF65-F5344CB8AC3E}">
        <p14:creationId xmlns:p14="http://schemas.microsoft.com/office/powerpoint/2010/main" val="393939505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0EA5E0-EB30-9DF1-9FF4-38C2DEA945C5}"/>
              </a:ext>
            </a:extLst>
          </p:cNvPr>
          <p:cNvSpPr>
            <a:spLocks noGrp="1"/>
          </p:cNvSpPr>
          <p:nvPr>
            <p:ph type="title"/>
          </p:nvPr>
        </p:nvSpPr>
        <p:spPr>
          <a:xfrm>
            <a:off x="367719" y="359229"/>
            <a:ext cx="11456562" cy="1609344"/>
          </a:xfrm>
        </p:spPr>
        <p:txBody>
          <a:bodyPr>
            <a:normAutofit/>
          </a:bodyPr>
          <a:lstStyle/>
          <a:p>
            <a:r>
              <a:rPr lang="ru-RU" sz="4800" b="0" i="0" dirty="0">
                <a:solidFill>
                  <a:srgbClr val="454545"/>
                </a:solidFill>
                <a:effectLst/>
                <a:latin typeface="RobotoFlex"/>
              </a:rPr>
              <a:t>Новое советское наступление в этом районе</a:t>
            </a:r>
            <a:endParaRPr lang="ru-RU" sz="4800" dirty="0"/>
          </a:p>
        </p:txBody>
      </p:sp>
      <p:sp>
        <p:nvSpPr>
          <p:cNvPr id="3" name="Объект 2">
            <a:extLst>
              <a:ext uri="{FF2B5EF4-FFF2-40B4-BE49-F238E27FC236}">
                <a16:creationId xmlns:a16="http://schemas.microsoft.com/office/drawing/2014/main" id="{0037687E-E852-DC8C-7FC9-B70D774306AC}"/>
              </a:ext>
            </a:extLst>
          </p:cNvPr>
          <p:cNvSpPr>
            <a:spLocks noGrp="1"/>
          </p:cNvSpPr>
          <p:nvPr>
            <p:ph idx="1"/>
          </p:nvPr>
        </p:nvSpPr>
        <p:spPr>
          <a:xfrm>
            <a:off x="183859" y="1821616"/>
            <a:ext cx="11824281" cy="4889427"/>
          </a:xfrm>
        </p:spPr>
        <p:txBody>
          <a:bodyPr>
            <a:normAutofit/>
          </a:bodyPr>
          <a:lstStyle/>
          <a:p>
            <a:r>
              <a:rPr lang="ru-RU" b="0" i="0" dirty="0">
                <a:solidFill>
                  <a:srgbClr val="454545"/>
                </a:solidFill>
                <a:effectLst/>
                <a:latin typeface="RobotoFlex"/>
              </a:rPr>
              <a:t>Новое советское наступление в этом районе началось 25 ноября 1942 года. Его </a:t>
            </a:r>
            <a:r>
              <a:rPr lang="ru-RU" b="0" i="0" u="none" strike="noStrike" dirty="0">
                <a:solidFill>
                  <a:srgbClr val="333333"/>
                </a:solidFill>
                <a:effectLst/>
                <a:latin typeface="RobotoFlex"/>
              </a:rPr>
              <a:t>готовил Георгий Жуков. </a:t>
            </a:r>
            <a:r>
              <a:rPr lang="ru-RU" b="0" i="0" dirty="0">
                <a:solidFill>
                  <a:srgbClr val="454545"/>
                </a:solidFill>
                <a:effectLst/>
                <a:latin typeface="RobotoFlex"/>
              </a:rPr>
              <a:t>Операция имела цель фланговыми ударами двух фронтов ‑ Западного (им командовал генерал Конев) и Калининского (этим фронтом командовал генерал </a:t>
            </a:r>
            <a:r>
              <a:rPr lang="ru-RU" b="0" i="0" dirty="0" err="1">
                <a:solidFill>
                  <a:srgbClr val="454545"/>
                </a:solidFill>
                <a:effectLst/>
                <a:latin typeface="RobotoFlex"/>
              </a:rPr>
              <a:t>Пуркаев</a:t>
            </a:r>
            <a:r>
              <a:rPr lang="ru-RU" b="0" i="0" dirty="0">
                <a:solidFill>
                  <a:srgbClr val="454545"/>
                </a:solidFill>
                <a:effectLst/>
                <a:latin typeface="RobotoFlex"/>
              </a:rPr>
              <a:t>) - окружить и уничтожить главные силы группы армий "Центр".</a:t>
            </a:r>
          </a:p>
          <a:p>
            <a:r>
              <a:rPr lang="ru-RU" b="0" i="0" dirty="0">
                <a:solidFill>
                  <a:srgbClr val="454545"/>
                </a:solidFill>
                <a:effectLst/>
                <a:latin typeface="RobotoFlex"/>
              </a:rPr>
              <a:t>Несмотря на численное превосходство, Красной Армии не удалось добиться успеха. Ударная группа Калининского фронта прорвала немецкие позиции южнее города Белый, но войска Западного фронта, которые должны были наступать ей навстречу, выполнить свою задачу не смогли.</a:t>
            </a:r>
            <a:endParaRPr lang="ru-RU" dirty="0">
              <a:solidFill>
                <a:srgbClr val="454545"/>
              </a:solidFill>
              <a:latin typeface="RobotoFlex"/>
            </a:endParaRPr>
          </a:p>
          <a:p>
            <a:r>
              <a:rPr lang="ru-RU" b="0" i="0" dirty="0">
                <a:solidFill>
                  <a:srgbClr val="454545"/>
                </a:solidFill>
                <a:effectLst/>
                <a:latin typeface="RobotoFlex"/>
              </a:rPr>
              <a:t>Отразив натиск Западного фронта, германское командование организовало мощные фланговые удары по прорвавшимся частям Калининского фронта, которые не сумели расширить зону прорыва.</a:t>
            </a:r>
          </a:p>
          <a:p>
            <a:r>
              <a:rPr lang="ru-RU" b="0" i="0" dirty="0">
                <a:solidFill>
                  <a:srgbClr val="454545"/>
                </a:solidFill>
                <a:effectLst/>
                <a:latin typeface="RobotoFlex"/>
              </a:rPr>
              <a:t>В результате Ставке пришлось брать из резерва новые силы (в частности, сибирские дивизии), чтобы вызволять попавшие в ловушку соединения.</a:t>
            </a:r>
          </a:p>
          <a:p>
            <a:r>
              <a:rPr lang="ru-RU" b="0" i="0" dirty="0">
                <a:solidFill>
                  <a:srgbClr val="454545"/>
                </a:solidFill>
                <a:effectLst/>
                <a:latin typeface="RobotoFlex"/>
              </a:rPr>
              <a:t>15 декабря 1942 года советское наступление прекратилось. Потери Красной Армии в этой трехнедельной зимней битве составили, по немецким данным, 200 тысяч человек.</a:t>
            </a:r>
            <a:endParaRPr lang="ru-RU" dirty="0"/>
          </a:p>
        </p:txBody>
      </p:sp>
    </p:spTree>
    <p:extLst>
      <p:ext uri="{BB962C8B-B14F-4D97-AF65-F5344CB8AC3E}">
        <p14:creationId xmlns:p14="http://schemas.microsoft.com/office/powerpoint/2010/main" val="32670444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E2E03E-B452-6438-D8E2-F1DF6F622479}"/>
              </a:ext>
            </a:extLst>
          </p:cNvPr>
          <p:cNvSpPr>
            <a:spLocks noGrp="1"/>
          </p:cNvSpPr>
          <p:nvPr>
            <p:ph type="title"/>
          </p:nvPr>
        </p:nvSpPr>
        <p:spPr/>
        <p:txBody>
          <a:bodyPr/>
          <a:lstStyle/>
          <a:p>
            <a:r>
              <a:rPr lang="ru-RU" dirty="0"/>
              <a:t>ЕЩЁ ОДНА ржевско-вяземская операция</a:t>
            </a:r>
          </a:p>
        </p:txBody>
      </p:sp>
      <p:sp>
        <p:nvSpPr>
          <p:cNvPr id="3" name="Объект 2">
            <a:extLst>
              <a:ext uri="{FF2B5EF4-FFF2-40B4-BE49-F238E27FC236}">
                <a16:creationId xmlns:a16="http://schemas.microsoft.com/office/drawing/2014/main" id="{097573FE-FFC4-A96B-9AF2-D781EEF362F4}"/>
              </a:ext>
            </a:extLst>
          </p:cNvPr>
          <p:cNvSpPr>
            <a:spLocks noGrp="1"/>
          </p:cNvSpPr>
          <p:nvPr>
            <p:ph idx="1"/>
          </p:nvPr>
        </p:nvSpPr>
        <p:spPr>
          <a:xfrm>
            <a:off x="566056" y="2093976"/>
            <a:ext cx="10556096" cy="4502767"/>
          </a:xfrm>
        </p:spPr>
        <p:txBody>
          <a:bodyPr>
            <a:normAutofit/>
          </a:bodyPr>
          <a:lstStyle/>
          <a:p>
            <a:r>
              <a:rPr lang="ru-RU" b="0" i="0" dirty="0">
                <a:solidFill>
                  <a:srgbClr val="454545"/>
                </a:solidFill>
                <a:effectLst/>
                <a:latin typeface="RobotoFlex"/>
              </a:rPr>
              <a:t>6 февраля 1943 года командующие Калининским и Западным фронтами генералы </a:t>
            </a:r>
            <a:r>
              <a:rPr lang="ru-RU" b="0" i="0" dirty="0" err="1">
                <a:solidFill>
                  <a:srgbClr val="454545"/>
                </a:solidFill>
                <a:effectLst/>
                <a:latin typeface="RobotoFlex"/>
              </a:rPr>
              <a:t>Пуркаев</a:t>
            </a:r>
            <a:r>
              <a:rPr lang="ru-RU" b="0" i="0" dirty="0">
                <a:solidFill>
                  <a:srgbClr val="454545"/>
                </a:solidFill>
                <a:effectLst/>
                <a:latin typeface="RobotoFlex"/>
              </a:rPr>
              <a:t> и Соколовский получили директиву Ставки Верховного Главнокомандования о подготовке к новой Ржевско-Вяземской наступательной операции. К наступлению привлекались четыре армии Калининского и восемь армий Западного фронтов.</a:t>
            </a:r>
          </a:p>
          <a:p>
            <a:r>
              <a:rPr lang="ru-RU" b="0" i="0" dirty="0">
                <a:solidFill>
                  <a:srgbClr val="454545"/>
                </a:solidFill>
                <a:effectLst/>
                <a:latin typeface="RobotoFlex"/>
              </a:rPr>
              <a:t>Немецко‑фашистское командование доказало Гитлеру, что необходимо уйти из ржевско‑вяземского мешка и сократить линию фронта. </a:t>
            </a:r>
          </a:p>
          <a:p>
            <a:r>
              <a:rPr lang="ru-RU" b="0" i="0" dirty="0">
                <a:solidFill>
                  <a:srgbClr val="454545"/>
                </a:solidFill>
                <a:effectLst/>
                <a:latin typeface="RobotoFlex"/>
              </a:rPr>
              <a:t> 6 февраля Гитлер дал разрешение на отвод 9‑й и половины 4‑й армий на линию Спас‑Деменск‑</a:t>
            </a:r>
            <a:r>
              <a:rPr lang="ru-RU" b="0" i="0" dirty="0" err="1">
                <a:solidFill>
                  <a:srgbClr val="454545"/>
                </a:solidFill>
                <a:effectLst/>
                <a:latin typeface="RobotoFlex"/>
              </a:rPr>
              <a:t>Дорогобуш</a:t>
            </a:r>
            <a:r>
              <a:rPr lang="ru-RU" b="0" i="0" dirty="0">
                <a:solidFill>
                  <a:srgbClr val="454545"/>
                </a:solidFill>
                <a:effectLst/>
                <a:latin typeface="RobotoFlex"/>
              </a:rPr>
              <a:t>‑Духовщина.</a:t>
            </a:r>
            <a:r>
              <a:rPr lang="ru-RU" dirty="0">
                <a:solidFill>
                  <a:srgbClr val="454545"/>
                </a:solidFill>
                <a:latin typeface="RobotoFlex"/>
              </a:rPr>
              <a:t> </a:t>
            </a:r>
          </a:p>
          <a:p>
            <a:r>
              <a:rPr lang="ru-RU" b="0" i="0" dirty="0">
                <a:solidFill>
                  <a:srgbClr val="454545"/>
                </a:solidFill>
                <a:effectLst/>
                <a:latin typeface="RobotoFlex"/>
              </a:rPr>
              <a:t>2 марта 1943 года в 14 часов 30 минут советские армии получили приказ перейти в наступление.</a:t>
            </a:r>
          </a:p>
          <a:p>
            <a:r>
              <a:rPr lang="ru-RU" b="0" i="0" dirty="0">
                <a:solidFill>
                  <a:srgbClr val="454545"/>
                </a:solidFill>
                <a:effectLst/>
                <a:latin typeface="RobotoFlex"/>
              </a:rPr>
              <a:t>3 марта 1943 года войсками 30‑й армии Западного фронта Ржев был освобожден.</a:t>
            </a:r>
          </a:p>
          <a:p>
            <a:endParaRPr lang="ru-RU" dirty="0"/>
          </a:p>
        </p:txBody>
      </p:sp>
    </p:spTree>
    <p:extLst>
      <p:ext uri="{BB962C8B-B14F-4D97-AF65-F5344CB8AC3E}">
        <p14:creationId xmlns:p14="http://schemas.microsoft.com/office/powerpoint/2010/main" val="867544853"/>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Дерево</Template>
  <TotalTime>55</TotalTime>
  <Words>1066</Words>
  <Application>Microsoft Office PowerPoint</Application>
  <PresentationFormat>Широкоэкранный</PresentationFormat>
  <Paragraphs>45</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Cambria</vt:lpstr>
      <vt:lpstr>RobotoFlex</vt:lpstr>
      <vt:lpstr>Rockwell</vt:lpstr>
      <vt:lpstr>Rockwell Condensed</vt:lpstr>
      <vt:lpstr>Wingdings</vt:lpstr>
      <vt:lpstr>Дерево</vt:lpstr>
      <vt:lpstr>Ржевская битва 1942-1943 гг.</vt:lpstr>
      <vt:lpstr>Ржевская битва: что и как?</vt:lpstr>
      <vt:lpstr>Четыре самостоятельные наступательные операции</vt:lpstr>
      <vt:lpstr>Начало битвы. Ржевско-вяземская операция</vt:lpstr>
      <vt:lpstr>Презентация PowerPoint</vt:lpstr>
      <vt:lpstr>ржевско-сычёвская операция</vt:lpstr>
      <vt:lpstr>Презентация PowerPoint</vt:lpstr>
      <vt:lpstr>Новое советское наступление в этом районе</vt:lpstr>
      <vt:lpstr>ЕЩЁ ОДНА ржевско-вяземская операция</vt:lpstr>
      <vt:lpstr>Презентация PowerPoint</vt:lpstr>
      <vt:lpstr>ИТОГИ БИТВЫ</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Ржевская битва 1942-1943 гг.</dc:title>
  <dc:creator>Илья Чаусов</dc:creator>
  <cp:lastModifiedBy>Илья Чаусов</cp:lastModifiedBy>
  <cp:revision>1</cp:revision>
  <dcterms:created xsi:type="dcterms:W3CDTF">2023-04-01T16:34:04Z</dcterms:created>
  <dcterms:modified xsi:type="dcterms:W3CDTF">2023-04-01T17:29:15Z</dcterms:modified>
</cp:coreProperties>
</file>