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61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E8425F-1B2E-4707-A432-52D6B3526E1F}" v="1109" dt="2023-01-29T19:24:08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960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93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35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1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60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7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4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6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2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35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30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89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E%D0%BF%D0%B5%D1%80%D0%B0%D1%86%D0%B8%D1%8F_%C2%AB%D0%A3%D1%80%D0%B0%D0%BD%C2%BB#cite_note-3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внешний, человек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1F3EBC73-47FD-09F7-4FBE-D5D1ACE708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4769" r="-1" b="-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ru-RU" sz="5400">
                <a:solidFill>
                  <a:srgbClr val="FFFFFF"/>
                </a:solidFill>
                <a:cs typeface="Calibri Light"/>
              </a:rPr>
              <a:t>Операция "Уран"</a:t>
            </a:r>
            <a:endParaRPr lang="ru-RU" sz="5400">
              <a:solidFill>
                <a:srgbClr val="FFFFFF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2200" b="1">
                <a:solidFill>
                  <a:srgbClr val="FFFFFF"/>
                </a:solidFill>
                <a:ea typeface="+mn-lt"/>
                <a:cs typeface="+mn-lt"/>
              </a:rPr>
              <a:t>Сталинградская стратегическая наступательная операция</a:t>
            </a:r>
            <a:endParaRPr lang="ru-RU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3ACAC-21B1-1EAD-074A-2752013D6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8675" y="640080"/>
            <a:ext cx="3075836" cy="1325562"/>
          </a:xfrm>
        </p:spPr>
        <p:txBody>
          <a:bodyPr>
            <a:normAutofit/>
          </a:bodyPr>
          <a:lstStyle/>
          <a:p>
            <a:r>
              <a:rPr lang="ru-RU" sz="3200"/>
              <a:t>Схемы самой операции 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016EF86C-7497-B3EB-0EA9-26B1A62D4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9255" y="2173834"/>
            <a:ext cx="2857500" cy="3133725"/>
          </a:xfrm>
        </p:spPr>
      </p:pic>
      <p:pic>
        <p:nvPicPr>
          <p:cNvPr id="6" name="Рисунок 6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3E8AF3A2-2510-240E-ECE7-9DD4A8F3D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9" y="-17315"/>
            <a:ext cx="7289586" cy="695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93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06521-E328-B115-C370-1DC38C810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" y="109626"/>
            <a:ext cx="11287075" cy="2068351"/>
          </a:xfrm>
        </p:spPr>
        <p:txBody>
          <a:bodyPr/>
          <a:lstStyle/>
          <a:p>
            <a:r>
              <a:rPr lang="ru-RU" b="1" dirty="0"/>
              <a:t>Ликвидация немецкого сопротивления</a:t>
            </a:r>
            <a:endParaRPr lang="ru-RU" dirty="0"/>
          </a:p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937F73-11A6-4872-925C-CD4BFD8FB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9 января 1943 года советское командование предъявило командованию окружённых немецких войск ультиматум о капитуляции, но по приказу Гитлера он был отклонён. 10 января началась ликвидация «Сталинградского котла» силами Донского фронта (операция «Кольцо»). В это время численность окружённых войск ещё составляла около 250 тыс. чел., численность войск Донского фронта — 212 тыс. чел. Враг упорно сопротивлялся, но советские войска продвигались вперёд и 26 января рассекли группировку на две части — южную, в центре города, и северную, в районе тракторного завода и завода «Баррикады». 31 января была ликвидирована южная группа, её остатки во главе с Паулюсом сдались в плен. 2 февраля было покончено с северной группой. На этом Сталинградская битва была завершена.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96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CD46F-1CC2-F553-268F-090A4AC9E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5" y="314533"/>
            <a:ext cx="2789817" cy="742857"/>
          </a:xfrm>
        </p:spPr>
        <p:txBody>
          <a:bodyPr/>
          <a:lstStyle/>
          <a:p>
            <a:r>
              <a:rPr lang="ru-RU" dirty="0"/>
              <a:t>Итоги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50FDF8-6E5A-F53F-0D17-CB4E7DD34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54" y="1130834"/>
            <a:ext cx="11175914" cy="5644815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ru-RU" dirty="0" err="1">
                <a:ea typeface="+mn-lt"/>
                <a:cs typeface="+mn-lt"/>
              </a:rPr>
              <a:t>словия</a:t>
            </a:r>
            <a:r>
              <a:rPr lang="ru-RU" dirty="0">
                <a:ea typeface="+mn-lt"/>
                <a:cs typeface="+mn-lt"/>
              </a:rPr>
              <a:t> для проведения выдающейся операции создавались советскими войсками в ходе Сталинградской оборонительной операции, начиная с сентября 1942 года.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  Окружённая группировка, не предпринимавшая попыток прорыва внутреннего фронта окружения, была уничтожена полностью, вплоть до последнего подразделения. Значительное число раненых (из дневника Ф. Паулюса — 42 тыс.) было эвакуировано из «котла» воздушным транспортом, однако Паулюс не сообщает, скольким раненым удалось достичь «большой земли».  </a:t>
            </a:r>
          </a:p>
          <a:p>
            <a:r>
              <a:rPr lang="ru-RU" dirty="0">
                <a:ea typeface="+mn-lt"/>
                <a:cs typeface="+mn-lt"/>
              </a:rPr>
              <a:t>В ходе Сталинградской наступательной операции были уничтожены две немецкие, разгромлены две румынские и одна итальянская армии. Уничтожено 32 дивизии и три бригады, разгромлены 16 дивизий. Войска стран «Оси» потеряли более восьмисот тысяч человек</a:t>
            </a:r>
            <a:r>
              <a:rPr lang="ru-RU" baseline="30000" dirty="0">
                <a:ea typeface="+mn-lt"/>
                <a:cs typeface="+mn-lt"/>
              </a:rPr>
              <a:t>[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«Под Сталинградом были окружены следующие части: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штаб и все командование 6-й армии,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штабы пяти корпусов (4, 8, 11, 51-го армейских и 14-го танкового),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тринадцать пехотных дивизий (44, 71, 76, 79, 94, 100-я егерская, 113, 295, 305, 371, 376, 389 и 397-я),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три танковые дивизии (14, 16, 24-я),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три моторизованные дивизии (3, 29, 60-я),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одна дивизия противовоздушной обороны (9-я).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Итого: 20 немецких дивизий.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Кроме того, в окружение попали остатки двух румынских дивизий (1-й кавалерийской и 20-й пехотной) с полком хорват, тыловыми частями и подразделениями организации </a:t>
            </a:r>
            <a:r>
              <a:rPr lang="ru-RU" dirty="0" err="1">
                <a:ea typeface="+mn-lt"/>
                <a:cs typeface="+mn-lt"/>
              </a:rPr>
              <a:t>Тодта</a:t>
            </a:r>
            <a:endParaRPr lang="ru-RU" dirty="0" err="1"/>
          </a:p>
          <a:p>
            <a:r>
              <a:rPr lang="ru-RU" dirty="0">
                <a:ea typeface="+mn-lt"/>
                <a:cs typeface="+mn-lt"/>
              </a:rPr>
              <a:t>По данным службы генерал-квартирмейстера, 24 ноября 1942 года в окружении оказались 270 тысяч человек.» </a:t>
            </a:r>
            <a:r>
              <a:rPr lang="ru-RU" dirty="0" err="1">
                <a:ea typeface="+mn-lt"/>
                <a:cs typeface="+mn-lt"/>
              </a:rPr>
              <a:t>Меллентин</a:t>
            </a:r>
            <a:endParaRPr lang="ru-RU" dirty="0" err="1"/>
          </a:p>
          <a:p>
            <a:r>
              <a:rPr lang="ru-RU" dirty="0">
                <a:ea typeface="+mn-lt"/>
                <a:cs typeface="+mn-lt"/>
              </a:rPr>
              <a:t>Оценка потерь Германии и её союзников в этой операции академиком А. М. Самсоновым, приведённая выше, стала в официальной советской военно-исторической литературе канонической. Зато в постсоветское время появилось сразу несколько оценок. Так, С. Н. Михалев оценил общие потери в 620 тысяч человек А исследователь исходя из анализа ряда иностранных источников определил общие потери армий стран Оси в этой операции в диапазоне от 930 до 980 тысяч человек, из которых 680—730 тысяч человек приходятся на долю вермахта, а остальные на долю его союзников</a:t>
            </a:r>
            <a:r>
              <a:rPr lang="ru-RU" baseline="30000" dirty="0">
                <a:ea typeface="+mn-lt"/>
                <a:cs typeface="+mn-lt"/>
                <a:hlinkClick r:id="rId2"/>
              </a:rPr>
              <a:t>[31]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Потери советских войск по данным «комиссии Г. Ф. Кривошеева составили 485 777 человек, в том числе безвозвратные — 154 885 человек</a:t>
            </a:r>
            <a:r>
              <a:rPr lang="ru-RU" baseline="30000" dirty="0">
                <a:ea typeface="+mn-lt"/>
                <a:cs typeface="+mn-lt"/>
              </a:rPr>
              <a:t>[</a:t>
            </a:r>
            <a:r>
              <a:rPr lang="ru-RU" dirty="0">
                <a:ea typeface="+mn-lt"/>
                <a:cs typeface="+mn-lt"/>
              </a:rPr>
              <a:t> Имеются и иная, впрочем весьма близкая, оценка потерь численности РККА исследователя С. Н. </a:t>
            </a:r>
            <a:r>
              <a:rPr lang="ru-RU" dirty="0" err="1">
                <a:ea typeface="+mn-lt"/>
                <a:cs typeface="+mn-lt"/>
              </a:rPr>
              <a:t>Михалёва</a:t>
            </a:r>
            <a:r>
              <a:rPr lang="ru-RU" dirty="0">
                <a:ea typeface="+mn-lt"/>
                <a:cs typeface="+mn-lt"/>
              </a:rPr>
              <a:t> — 455 158 человек, в том числе безвозвратные — 132 535 человек.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948738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4F3AF7-A2FE-2B53-1C05-C79C18CF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Фотографии </a:t>
            </a:r>
          </a:p>
        </p:txBody>
      </p:sp>
      <p:pic>
        <p:nvPicPr>
          <p:cNvPr id="4" name="Рисунок 4" descr="Изображение выглядит как человек, стол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6CAE8C50-7AA3-016B-9AB8-58BE564F8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78" y="1937658"/>
            <a:ext cx="6495290" cy="435133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482F89-6555-9C1B-A7C0-8D42A89E8EA9}"/>
              </a:ext>
            </a:extLst>
          </p:cNvPr>
          <p:cNvSpPr txBox="1"/>
          <p:nvPr/>
        </p:nvSpPr>
        <p:spPr>
          <a:xfrm>
            <a:off x="6960454" y="4367092"/>
            <a:ext cx="2743200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ea typeface="+mn-lt"/>
                <a:cs typeface="+mn-lt"/>
              </a:rPr>
              <a:t>Члены Военного совета Сталинградского фронта: Хрущёв, Кириченко, Чуянов и </a:t>
            </a:r>
            <a:r>
              <a:rPr lang="ru-RU" dirty="0" err="1">
                <a:ea typeface="+mn-lt"/>
                <a:cs typeface="+mn-lt"/>
              </a:rPr>
              <a:t>комфронта</a:t>
            </a:r>
            <a:r>
              <a:rPr lang="ru-RU" dirty="0">
                <a:ea typeface="+mn-lt"/>
                <a:cs typeface="+mn-lt"/>
              </a:rPr>
              <a:t> Ерёменко, декабрь 1942.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623441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1576B-E1A8-B09A-9402-68487A51B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546" y="338327"/>
            <a:ext cx="3759421" cy="1850569"/>
          </a:xfrm>
        </p:spPr>
        <p:txBody>
          <a:bodyPr>
            <a:normAutofit/>
          </a:bodyPr>
          <a:lstStyle/>
          <a:p>
            <a:r>
              <a:rPr lang="ru-RU" sz="4000" dirty="0"/>
              <a:t>Осень 1942 г. Уличные бои</a:t>
            </a:r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DDCC72-73EA-4A65-9103-4477DD5A5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126" y="177461"/>
            <a:ext cx="6763781" cy="65196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6" descr="Изображение выглядит как внешний, боевая машина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D039CF6D-A195-4FBB-D578-410ACB0D6D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72" r="18163" b="-1"/>
          <a:stretch/>
        </p:blipFill>
        <p:spPr>
          <a:xfrm>
            <a:off x="325996" y="338328"/>
            <a:ext cx="3157335" cy="3040601"/>
          </a:xfrm>
          <a:prstGeom prst="rect">
            <a:avLst/>
          </a:prstGeom>
        </p:spPr>
      </p:pic>
      <p:pic>
        <p:nvPicPr>
          <p:cNvPr id="4" name="Рисунок 4" descr="Изображение выглядит как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629AB719-EB67-AC04-D3ED-5C1D98998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77" r="15781"/>
          <a:stretch/>
        </p:blipFill>
        <p:spPr>
          <a:xfrm>
            <a:off x="3589176" y="338329"/>
            <a:ext cx="3164106" cy="3040600"/>
          </a:xfrm>
          <a:prstGeom prst="rect">
            <a:avLst/>
          </a:prstGeom>
        </p:spPr>
      </p:pic>
      <p:pic>
        <p:nvPicPr>
          <p:cNvPr id="7" name="Рисунок 7" descr="Изображение выглядит как текст, внешний, стары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38C6E295-CB33-F458-251F-F259025F42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08" r="14320"/>
          <a:stretch/>
        </p:blipFill>
        <p:spPr>
          <a:xfrm>
            <a:off x="325996" y="3495666"/>
            <a:ext cx="3157334" cy="3040601"/>
          </a:xfrm>
          <a:prstGeom prst="rect">
            <a:avLst/>
          </a:prstGeom>
        </p:spPr>
      </p:pic>
      <p:pic>
        <p:nvPicPr>
          <p:cNvPr id="5" name="Рисунок 5" descr="Изображение выглядит как земля, внешний, здание, фабрика&#10;&#10;Автоматически созданное описание">
            <a:extLst>
              <a:ext uri="{FF2B5EF4-FFF2-40B4-BE49-F238E27FC236}">
                <a16:creationId xmlns:a16="http://schemas.microsoft.com/office/drawing/2014/main" id="{B623F8E8-8DC5-5077-351D-C3EB91A672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928" r="5479" b="2"/>
          <a:stretch/>
        </p:blipFill>
        <p:spPr>
          <a:xfrm>
            <a:off x="3589175" y="3488436"/>
            <a:ext cx="3164106" cy="3047831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869F8CB2-D9E4-3775-7006-DC8F133B98EE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 flipV="1">
            <a:off x="10980861" y="6536267"/>
            <a:ext cx="45490" cy="53304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822969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CF832-85EC-AD9A-4CC0-B2D8A1232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760"/>
            <a:ext cx="4835635" cy="1805940"/>
          </a:xfrm>
        </p:spPr>
        <p:txBody>
          <a:bodyPr>
            <a:normAutofit/>
          </a:bodyPr>
          <a:lstStyle/>
          <a:p>
            <a:r>
              <a:rPr lang="ru-RU" sz="4000"/>
              <a:t>Совещания союза Оси 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CB4DE18-914F-6585-6CC7-1255816F4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2314575"/>
            <a:ext cx="4824603" cy="38655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-</a:t>
            </a:r>
          </a:p>
        </p:txBody>
      </p:sp>
      <p:pic>
        <p:nvPicPr>
          <p:cNvPr id="5" name="Рисунок 5" descr="Изображение выглядит как человек, стена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8CF95041-AB4B-0374-C259-2649BE72A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732"/>
          <a:stretch/>
        </p:blipFill>
        <p:spPr>
          <a:xfrm>
            <a:off x="6038369" y="365002"/>
            <a:ext cx="5075239" cy="3355932"/>
          </a:xfrm>
          <a:prstGeom prst="rect">
            <a:avLst/>
          </a:prstGeom>
        </p:spPr>
      </p:pic>
      <p:pic>
        <p:nvPicPr>
          <p:cNvPr id="4" name="Рисунок 4" descr="Изображение выглядит как текст, человек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29BF3634-8A6F-A5DF-1AD7-35E3DFEF5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76" r="3" b="3"/>
          <a:stretch/>
        </p:blipFill>
        <p:spPr>
          <a:xfrm>
            <a:off x="550688" y="2560945"/>
            <a:ext cx="5075238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9377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B2349B-7C5C-0DE1-981C-3674CB00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8BC9C0-6A38-013F-6527-622E88040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Glantz</a:t>
            </a:r>
            <a:r>
              <a:rPr lang="ru-RU" dirty="0">
                <a:ea typeface="+mn-lt"/>
                <a:cs typeface="+mn-lt"/>
              </a:rPr>
              <a:t> &amp; House (1995), p. 134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Bergström</a:t>
            </a:r>
            <a:r>
              <a:rPr lang="ru-RU" dirty="0">
                <a:ea typeface="+mn-lt"/>
                <a:cs typeface="+mn-lt"/>
              </a:rPr>
              <a:t> (2007), p. 87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 Перейти обратно </a:t>
            </a:r>
            <a:r>
              <a:rPr lang="ru-RU" dirty="0" err="1">
                <a:ea typeface="+mn-lt"/>
                <a:cs typeface="+mn-lt"/>
              </a:rPr>
              <a:t>Bergström</a:t>
            </a:r>
            <a:r>
              <a:rPr lang="ru-RU" dirty="0">
                <a:ea typeface="+mn-lt"/>
                <a:cs typeface="+mn-lt"/>
              </a:rPr>
              <a:t> (2007), p. 88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 </a:t>
            </a:r>
            <a:r>
              <a:rPr lang="ru-RU" i="1" dirty="0" err="1">
                <a:ea typeface="+mn-lt"/>
                <a:cs typeface="+mn-lt"/>
              </a:rPr>
              <a:t>Anthony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Tihamer</a:t>
            </a:r>
            <a:r>
              <a:rPr lang="ru-RU" i="1" dirty="0">
                <a:ea typeface="+mn-lt"/>
                <a:cs typeface="+mn-lt"/>
              </a:rPr>
              <a:t> </a:t>
            </a:r>
            <a:r>
              <a:rPr lang="ru-RU" i="1" dirty="0" err="1">
                <a:ea typeface="+mn-lt"/>
                <a:cs typeface="+mn-lt"/>
              </a:rPr>
              <a:t>Komjathy</a:t>
            </a:r>
            <a:r>
              <a:rPr lang="ru-RU" i="1" dirty="0">
                <a:ea typeface="+mn-lt"/>
                <a:cs typeface="+mn-lt"/>
              </a:rPr>
              <a:t>.</a:t>
            </a:r>
            <a:r>
              <a:rPr lang="ru-RU" dirty="0">
                <a:ea typeface="+mn-lt"/>
                <a:cs typeface="+mn-lt"/>
              </a:rPr>
              <a:t> A </a:t>
            </a:r>
            <a:r>
              <a:rPr lang="ru-RU" dirty="0" err="1">
                <a:ea typeface="+mn-lt"/>
                <a:cs typeface="+mn-lt"/>
              </a:rPr>
              <a:t>Thousand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Years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of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the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Hungarian</a:t>
            </a:r>
            <a:r>
              <a:rPr lang="ru-RU" dirty="0">
                <a:ea typeface="+mn-lt"/>
                <a:cs typeface="+mn-lt"/>
              </a:rPr>
              <a:t> Art </a:t>
            </a:r>
            <a:r>
              <a:rPr lang="ru-RU" dirty="0" err="1">
                <a:ea typeface="+mn-lt"/>
                <a:cs typeface="+mn-lt"/>
              </a:rPr>
              <a:t>of</a:t>
            </a:r>
            <a:r>
              <a:rPr lang="ru-RU" dirty="0">
                <a:ea typeface="+mn-lt"/>
                <a:cs typeface="+mn-lt"/>
              </a:rPr>
              <a:t> War </a:t>
            </a:r>
            <a:r>
              <a:rPr lang="ru-RU" sz="1600" dirty="0">
                <a:ea typeface="+mn-lt"/>
                <a:cs typeface="+mn-lt"/>
              </a:rPr>
              <a:t>(англ.)</a:t>
            </a:r>
            <a:r>
              <a:rPr lang="ru-RU" dirty="0">
                <a:ea typeface="+mn-lt"/>
                <a:cs typeface="+mn-lt"/>
              </a:rPr>
              <a:t>. — Toronto: </a:t>
            </a:r>
            <a:r>
              <a:rPr lang="ru-RU" dirty="0" err="1">
                <a:ea typeface="+mn-lt"/>
                <a:cs typeface="+mn-lt"/>
              </a:rPr>
              <a:t>Rakoczi</a:t>
            </a:r>
            <a:r>
              <a:rPr lang="ru-RU" dirty="0">
                <a:ea typeface="+mn-lt"/>
                <a:cs typeface="+mn-lt"/>
              </a:rPr>
              <a:t> Foundation.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 </a:t>
            </a:r>
            <a:r>
              <a:rPr lang="ru" dirty="0">
                <a:ea typeface="+mn-lt"/>
                <a:cs typeface="+mn-lt"/>
              </a:rPr>
              <a:t>Операция «Уран»</a:t>
            </a:r>
            <a:r>
              <a:rPr lang="ru-RU" dirty="0">
                <a:ea typeface="+mn-lt"/>
                <a:cs typeface="+mn-lt"/>
              </a:rPr>
              <a:t>. Хроника Великих Сражений. </a:t>
            </a:r>
            <a:r>
              <a:rPr lang="ru-RU" sz="1600" dirty="0">
                <a:ea typeface="+mn-lt"/>
                <a:cs typeface="+mn-lt"/>
              </a:rPr>
              <a:t>Дата обращения: 9 января 2009.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sz="1600" dirty="0">
                <a:ea typeface="+mn-lt"/>
                <a:cs typeface="+mn-lt"/>
              </a:rPr>
              <a:t>Архивировано 14 мая 2010 года.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 ВЭС, 2-е изд. 1986 г., стр. 768.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 А. М Самсонов. «Сталинградская битва».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Erickson</a:t>
            </a:r>
            <a:r>
              <a:rPr lang="ru-RU" dirty="0">
                <a:ea typeface="+mn-lt"/>
                <a:cs typeface="+mn-lt"/>
              </a:rPr>
              <a:t>, 2003, с. 453.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 </a:t>
            </a:r>
            <a:r>
              <a:rPr lang="ru-RU" dirty="0" err="1">
                <a:ea typeface="+mn-lt"/>
                <a:cs typeface="+mn-lt"/>
              </a:rPr>
              <a:t>Erickson</a:t>
            </a:r>
            <a:r>
              <a:rPr lang="ru-RU" dirty="0">
                <a:ea typeface="+mn-lt"/>
                <a:cs typeface="+mn-lt"/>
              </a:rPr>
              <a:t>, 2003, с. 390.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 339 </a:t>
            </a:r>
            <a:r>
              <a:rPr lang="ru-RU" dirty="0" err="1">
                <a:ea typeface="+mn-lt"/>
                <a:cs typeface="+mn-lt"/>
              </a:rPr>
              <a:t>втап</a:t>
            </a:r>
            <a:r>
              <a:rPr lang="ru-RU" dirty="0">
                <a:ea typeface="+mn-lt"/>
                <a:cs typeface="+mn-lt"/>
              </a:rPr>
              <a:t> — Командование ВТА. </a:t>
            </a:r>
            <a:r>
              <a:rPr lang="ru-RU" sz="1600" dirty="0">
                <a:ea typeface="+mn-lt"/>
                <a:cs typeface="+mn-lt"/>
              </a:rPr>
              <a:t>Дата обращения: 29 апреля 2020.</a:t>
            </a:r>
            <a:r>
              <a:rPr lang="ru-RU" dirty="0">
                <a:ea typeface="+mn-lt"/>
                <a:cs typeface="+mn-lt"/>
              </a:rPr>
              <a:t> </a:t>
            </a:r>
            <a:r>
              <a:rPr lang="ru-RU" sz="1600" dirty="0">
                <a:ea typeface="+mn-lt"/>
                <a:cs typeface="+mn-lt"/>
              </a:rPr>
              <a:t>Архивировано 21 сентября 2020 года.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7860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B01A9A-26A8-ED05-C639-EEB7429C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1403104"/>
            <a:ext cx="36372" cy="2882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7" descr="Изображение выглядит как текст, человек, мужчина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3244246F-8F47-98E1-98AC-4D5D7665A5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341" y="445676"/>
            <a:ext cx="11323785" cy="600340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0673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3EE4C-485A-EE40-D7BF-697740BE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97399" cy="1280740"/>
          </a:xfrm>
        </p:spPr>
        <p:txBody>
          <a:bodyPr/>
          <a:lstStyle/>
          <a:p>
            <a:r>
              <a:rPr lang="ru-RU" dirty="0">
                <a:cs typeface="Posterama"/>
              </a:rPr>
              <a:t>Операция Уран 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CD18F0-B519-D0D4-1E5C-A700964EB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ea typeface="+mn-lt"/>
                <a:cs typeface="+mn-lt"/>
              </a:rPr>
              <a:t>19 ноября 1942 года — 2 февраля 1943 года контрнаступление во время Великой Отечественной войн войск трёх фронтов: Юго-Западного командующий — генерал Н. Ф. Ватутин, Сталинградского командующий — генерал А. И. Ерёменко и Донского командующий — генерал К. К. Рокоссовский с целью окружения и уничтожения вражеской группировки войск в районе города Сталинграда. Координирование действий трёх фронтов осуществлял начальник Генерального штаба А. М. </a:t>
            </a:r>
            <a:r>
              <a:rPr lang="ru-RU" dirty="0" err="1">
                <a:ea typeface="+mn-lt"/>
                <a:cs typeface="+mn-lt"/>
              </a:rPr>
              <a:t>Василевски</a:t>
            </a:r>
            <a:endParaRPr lang="ru-RU" err="1"/>
          </a:p>
        </p:txBody>
      </p:sp>
    </p:spTree>
    <p:extLst>
      <p:ext uri="{BB962C8B-B14F-4D97-AF65-F5344CB8AC3E}">
        <p14:creationId xmlns:p14="http://schemas.microsoft.com/office/powerpoint/2010/main" val="1968291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29284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DC54D-69F0-6059-25EA-8C6FE2E98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4564674"/>
            <a:ext cx="4010820" cy="1615461"/>
          </a:xfrm>
        </p:spPr>
        <p:txBody>
          <a:bodyPr anchor="ctr">
            <a:normAutofit/>
          </a:bodyPr>
          <a:lstStyle/>
          <a:p>
            <a:r>
              <a:rPr lang="ru-RU" sz="3200"/>
              <a:t>Противники Советского Союза </a:t>
            </a:r>
          </a:p>
        </p:txBody>
      </p:sp>
      <p:pic>
        <p:nvPicPr>
          <p:cNvPr id="4" name="Рисунок 4" descr="Изображение выглядит как текст, человек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B70C04E0-D015-BFB8-B162-1CA7CED00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" b="26702"/>
          <a:stretch/>
        </p:blipFill>
        <p:spPr>
          <a:xfrm>
            <a:off x="20" y="-140873"/>
            <a:ext cx="11292820" cy="421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300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FC7497-7D77-28D3-4E43-CAD7A20D5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8640" y="4564673"/>
            <a:ext cx="5665871" cy="16154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1000"/>
              <a:t>Фашистская Германия 250.000+ солдат, 732 самолета, артиллерии неизвестно. </a:t>
            </a:r>
          </a:p>
          <a:p>
            <a:r>
              <a:rPr lang="ru-RU" sz="1000"/>
              <a:t>Королевство Италия </a:t>
            </a:r>
            <a:r>
              <a:rPr lang="ru-RU" sz="1000">
                <a:ea typeface="+mn-lt"/>
                <a:cs typeface="+mn-lt"/>
              </a:rPr>
              <a:t>220 000 солдат</a:t>
            </a:r>
            <a:br>
              <a:rPr lang="ru-RU" sz="1000">
                <a:ea typeface="+mn-lt"/>
                <a:cs typeface="+mn-lt"/>
              </a:rPr>
            </a:br>
            <a:r>
              <a:rPr lang="ru-RU" sz="1000">
                <a:ea typeface="+mn-lt"/>
                <a:cs typeface="+mn-lt"/>
              </a:rPr>
              <a:t>неизвестное число самолётов и артиллерийских орудий</a:t>
            </a:r>
            <a:r>
              <a:rPr lang="ru-RU" sz="1000"/>
              <a:t> </a:t>
            </a:r>
            <a:endParaRPr lang="ru-RU" sz="1000">
              <a:ea typeface="+mn-lt"/>
              <a:cs typeface="+mn-lt"/>
            </a:endParaRPr>
          </a:p>
          <a:p>
            <a:r>
              <a:rPr lang="ru-RU" sz="1000"/>
              <a:t>Румыния 143 296 солдат,827 артиллерии,134 танка, самолетов неизвестно </a:t>
            </a:r>
            <a:endParaRPr lang="ru-RU" sz="1000">
              <a:ea typeface="+mn-lt"/>
              <a:cs typeface="+mn-lt"/>
            </a:endParaRPr>
          </a:p>
          <a:p>
            <a:r>
              <a:rPr lang="ru-RU" sz="1000"/>
              <a:t>Венгрия </a:t>
            </a:r>
            <a:r>
              <a:rPr lang="ru-RU" sz="1000">
                <a:ea typeface="+mn-lt"/>
                <a:cs typeface="+mn-lt"/>
              </a:rPr>
              <a:t>200 000 солдат</a:t>
            </a:r>
            <a:br>
              <a:rPr lang="ru-RU" sz="1000">
                <a:ea typeface="+mn-lt"/>
                <a:cs typeface="+mn-lt"/>
              </a:rPr>
            </a:br>
            <a:r>
              <a:rPr lang="ru-RU" sz="1000">
                <a:ea typeface="+mn-lt"/>
                <a:cs typeface="+mn-lt"/>
              </a:rPr>
              <a:t>неизвестное число артиллерийских орудий </a:t>
            </a:r>
            <a:endParaRPr lang="ru-RU" sz="1000"/>
          </a:p>
        </p:txBody>
      </p:sp>
    </p:spTree>
    <p:extLst>
      <p:ext uri="{BB962C8B-B14F-4D97-AF65-F5344CB8AC3E}">
        <p14:creationId xmlns:p14="http://schemas.microsoft.com/office/powerpoint/2010/main" val="4044966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814EA-1CB0-E9BA-CBA9-ECD666518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9" y="577927"/>
            <a:ext cx="10369389" cy="1013815"/>
          </a:xfrm>
        </p:spPr>
        <p:txBody>
          <a:bodyPr anchor="b">
            <a:normAutofit/>
          </a:bodyPr>
          <a:lstStyle/>
          <a:p>
            <a:pPr algn="r"/>
            <a:r>
              <a:rPr lang="ru-RU" dirty="0"/>
              <a:t>Военная обстановка перед операцией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A11358-13B7-26CD-8723-D59872813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032" y="2149822"/>
            <a:ext cx="9487998" cy="5207002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z="1500">
                <a:ea typeface="+mn-lt"/>
                <a:cs typeface="+mn-lt"/>
              </a:rPr>
              <a:t>К концу оборонительного периода Сталинградской битвы 62-я армия удерживала район севернее Тракторного завода, плацдарм Остров Людникова восточнее завода Баррикады, часть завода Красный Октябрь и северо-восточные кварталы центра города, 64-я армия удерживала всю южную часть города до высоты «Лысая гора» и обороняла подступы к городу с юга и юго-запада. Общее наступление немецких войск было остановлено. 10 ноября 1942 года они перешли к обороне на всём южном крыле советско-германского фронта, за исключением участков в районах Сталинграда, Нальчика и Туапсе. Положение немецких войск осложнилось. Фронт групп армий А и Б был растянут на 2300 км, фланги ударных группировок не были прикрыты должным образом. Немецкое командование считало, что после многомесячных тяжёлых боёв Красная армия не в состоянии провести крупное наступление. На зиму 1942—1943 годов немецкое командование планировало удержаться на занимаемых рубежах до весны 1943 года, а затем снова перейти в наступление.</a:t>
            </a:r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853955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19797-C127-135A-A943-6246C0070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Расстановка сил СССР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11AD5-6006-E0FF-E86E-E344FB114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Юго-Западный фронт командующий — генерал-лейтенант, с 7 декабря 1942 года — генерал-полковник, с 13 февраля 1943 года — генерал армии Н. Ф. Ватутин. В него входили пять армий: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21-я армия генерал-лейтенант И. М. Чистяков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5-я танковая армия (генерал-майор П. Л. Романенко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1-я гвардейская армия (генерал-лейтенант Д. Д. Лелюшенко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17-я воздушная армия (генерал-майор авиации, с декабря 1942 года — генерал-лейтенант авиации С. А. Красовский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2-я воздушная армия (полковник, с октября 1942 года — генерал-майор авиации К. Н. Смирнов.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8225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EDF87-A76A-53BE-EE43-3ACF0CB2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+mj-lt"/>
                <a:cs typeface="+mj-lt"/>
              </a:rPr>
              <a:t>Донской фронт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85116-9836-57CD-87DA-1271301C8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командующий — генерал-лейтенант, с января 1943 года — генерал-полковник К. К. Рокоссовский. В его составе находились четыре армии:</a:t>
            </a:r>
          </a:p>
          <a:p>
            <a:r>
              <a:rPr lang="ru-RU" dirty="0">
                <a:ea typeface="+mn-lt"/>
                <a:cs typeface="+mn-lt"/>
              </a:rPr>
              <a:t>65-я армия (генерал-лейтенант П. И. Батов</a:t>
            </a:r>
          </a:p>
          <a:p>
            <a:r>
              <a:rPr lang="ru-RU" dirty="0">
                <a:ea typeface="+mn-lt"/>
                <a:cs typeface="+mn-lt"/>
              </a:rPr>
              <a:t>24-я армия(генерал-майор, с января 1943 года — генерал-лейтенант И. В. Галанин</a:t>
            </a:r>
          </a:p>
          <a:p>
            <a:r>
              <a:rPr lang="ru-RU" dirty="0">
                <a:ea typeface="+mn-lt"/>
                <a:cs typeface="+mn-lt"/>
              </a:rPr>
              <a:t>66-я армия (генерал-лейтенант А. С. </a:t>
            </a:r>
            <a:r>
              <a:rPr lang="ru-RU" dirty="0" err="1">
                <a:ea typeface="+mn-lt"/>
                <a:cs typeface="+mn-lt"/>
              </a:rPr>
              <a:t>Жадов</a:t>
            </a:r>
            <a:endParaRPr lang="ru-RU" dirty="0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16-я воздушная армия (генерал-майор С. И. Руденко.</a:t>
            </a:r>
            <a:endParaRPr lang="ru-RU">
              <a:ea typeface="+mn-lt"/>
              <a:cs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04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4C39E-72E7-FC27-290C-2FBC1281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Сталинградский фронт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5D0FE4-A183-C4E1-C1CE-5BAACE91E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>
                <a:ea typeface="+mn-lt"/>
                <a:cs typeface="+mn-lt"/>
              </a:rPr>
              <a:t>62-я армия генерал-лейтенант В. И. Чуйков     </a:t>
            </a:r>
          </a:p>
          <a:p>
            <a:r>
              <a:rPr lang="ru-RU" dirty="0">
                <a:ea typeface="+mn-lt"/>
                <a:cs typeface="+mn-lt"/>
              </a:rPr>
              <a:t>64-я армия генерал-майор, с декабря 1942 года — генерал-лейтенант М. С. Шумилов</a:t>
            </a:r>
          </a:p>
          <a:p>
            <a:r>
              <a:rPr lang="ru-RU" dirty="0">
                <a:ea typeface="+mn-lt"/>
                <a:cs typeface="+mn-lt"/>
              </a:rPr>
              <a:t>57-я армия генерал-майор, с января 1943 года — генерал-лейтенант Ф. И. Толбухин</a:t>
            </a:r>
          </a:p>
          <a:p>
            <a:r>
              <a:rPr lang="ru-RU" dirty="0">
                <a:ea typeface="+mn-lt"/>
                <a:cs typeface="+mn-lt"/>
              </a:rPr>
              <a:t>51-я армия генерал-майор Н. И. Труфанов и</a:t>
            </a:r>
            <a:endParaRPr lang="ru-RU">
              <a:ea typeface="+mn-lt"/>
              <a:cs typeface="+mn-lt"/>
            </a:endParaRPr>
          </a:p>
          <a:p>
            <a:r>
              <a:rPr lang="ru-RU" dirty="0">
                <a:ea typeface="+mn-lt"/>
                <a:cs typeface="+mn-lt"/>
              </a:rPr>
              <a:t>8-я воздушная армия (генерал-майор, с марта 1943 года — генерал-лейтенант авиации Т. Т. Хрюкин.</a:t>
            </a:r>
            <a:endParaRPr lang="ru-RU">
              <a:ea typeface="+mn-lt"/>
              <a:cs typeface="+mn-lt"/>
            </a:endParaRPr>
          </a:p>
          <a:p>
            <a:endParaRPr lang="ru-RU" dirty="0"/>
          </a:p>
          <a:p>
            <a:r>
              <a:rPr lang="ru-RU" dirty="0">
                <a:ea typeface="+mn-lt"/>
                <a:cs typeface="+mn-lt"/>
              </a:rPr>
              <a:t> командующий — генерал-полковник А. И. Еременко. </a:t>
            </a:r>
          </a:p>
        </p:txBody>
      </p:sp>
    </p:spTree>
    <p:extLst>
      <p:ext uri="{BB962C8B-B14F-4D97-AF65-F5344CB8AC3E}">
        <p14:creationId xmlns:p14="http://schemas.microsoft.com/office/powerpoint/2010/main" val="3710556919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F575F-3129-0143-5347-2ECC8421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Расстановка стран Оси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7BFF40-7BF5-6001-77FF-C248FDE23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ru-RU" dirty="0">
                <a:ea typeface="+mn-lt"/>
                <a:cs typeface="+mn-lt"/>
              </a:rPr>
              <a:t>Группа армий «Б» командующий — М. </a:t>
            </a:r>
            <a:r>
              <a:rPr lang="ru-RU" dirty="0" err="1">
                <a:ea typeface="+mn-lt"/>
                <a:cs typeface="+mn-lt"/>
              </a:rPr>
              <a:t>Вейхс</a:t>
            </a:r>
            <a:r>
              <a:rPr lang="ru-RU" dirty="0">
                <a:ea typeface="+mn-lt"/>
                <a:cs typeface="+mn-lt"/>
              </a:rPr>
              <a:t>. В группу входили: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6-я армия — командующий генерал танковых войск Фридрих Паулюс;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2-я армия — командующий генерал от инфантерии Ганс фон </a:t>
            </a:r>
            <a:r>
              <a:rPr lang="ru-RU" dirty="0" err="1">
                <a:ea typeface="+mn-lt"/>
                <a:cs typeface="+mn-lt"/>
              </a:rPr>
              <a:t>Зальмут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4-я танковая армия — командующий генерал-полковник Герман Гот;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8-я итальянская армия — командующий генерал армии </a:t>
            </a:r>
            <a:r>
              <a:rPr lang="ru-RU" dirty="0" err="1">
                <a:ea typeface="+mn-lt"/>
                <a:cs typeface="+mn-lt"/>
              </a:rPr>
              <a:t>Итало</a:t>
            </a:r>
            <a:r>
              <a:rPr lang="ru-RU" dirty="0">
                <a:ea typeface="+mn-lt"/>
                <a:cs typeface="+mn-lt"/>
              </a:rPr>
              <a:t> </a:t>
            </a:r>
            <a:r>
              <a:rPr lang="ru-RU" dirty="0" err="1">
                <a:ea typeface="+mn-lt"/>
                <a:cs typeface="+mn-lt"/>
              </a:rPr>
              <a:t>Гарибольди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2-я венгерская армия — командующий генерал-полковник Густав Яни;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3-я румынская армия— командующий генерал-полковник Петре </a:t>
            </a:r>
            <a:r>
              <a:rPr lang="ru-RU" dirty="0" err="1">
                <a:ea typeface="+mn-lt"/>
                <a:cs typeface="+mn-lt"/>
              </a:rPr>
              <a:t>Думитреску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/>
          </a:p>
          <a:p>
            <a:r>
              <a:rPr lang="ru-RU" dirty="0">
                <a:ea typeface="+mn-lt"/>
                <a:cs typeface="+mn-lt"/>
              </a:rPr>
              <a:t>4-я румынская армия— командующий генерал-полковник Константин </a:t>
            </a:r>
            <a:r>
              <a:rPr lang="ru-RU" dirty="0" err="1">
                <a:ea typeface="+mn-lt"/>
                <a:cs typeface="+mn-lt"/>
              </a:rPr>
              <a:t>Константинеску</a:t>
            </a:r>
            <a:r>
              <a:rPr lang="ru-RU" dirty="0">
                <a:ea typeface="+mn-lt"/>
                <a:cs typeface="+mn-lt"/>
              </a:rPr>
              <a:t>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4-й воздушный флот — командующий генерал-полковник Вольфрам фон </a:t>
            </a:r>
            <a:r>
              <a:rPr lang="ru-RU" dirty="0" err="1">
                <a:ea typeface="+mn-lt"/>
                <a:cs typeface="+mn-lt"/>
              </a:rPr>
              <a:t>Рихтгофен</a:t>
            </a:r>
            <a:endParaRPr lang="ru-RU" dirty="0" err="1"/>
          </a:p>
          <a:p>
            <a:r>
              <a:rPr lang="ru-RU" dirty="0">
                <a:ea typeface="+mn-lt"/>
                <a:cs typeface="+mn-lt"/>
              </a:rPr>
              <a:t>Группа армий «Дон» (командующий — Э. </a:t>
            </a:r>
            <a:r>
              <a:rPr lang="ru-RU" dirty="0" err="1">
                <a:ea typeface="+mn-lt"/>
                <a:cs typeface="+mn-lt"/>
              </a:rPr>
              <a:t>Манштейн</a:t>
            </a:r>
            <a:r>
              <a:rPr lang="ru-RU" dirty="0">
                <a:ea typeface="+mn-lt"/>
                <a:cs typeface="+mn-lt"/>
              </a:rPr>
              <a:t>. В неё входили 6-я армия, 3-я румынская армия, армейская группа «Гот, оперативная группа «</a:t>
            </a:r>
            <a:r>
              <a:rPr lang="ru-RU" dirty="0" err="1">
                <a:ea typeface="+mn-lt"/>
                <a:cs typeface="+mn-lt"/>
              </a:rPr>
              <a:t>Холлидт</a:t>
            </a:r>
            <a:r>
              <a:rPr lang="ru-RU" dirty="0">
                <a:ea typeface="+mn-lt"/>
                <a:cs typeface="+mn-lt"/>
              </a:rPr>
              <a:t>».</a:t>
            </a:r>
            <a:endParaRPr lang="ru-RU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1945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C57A0-0D84-065D-D23A-A5E2DDB8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НАЧАЛО ОПЕРАЦИИ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E4E56F-7C7C-11CF-2FDE-BD9818D5D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ru-RU" dirty="0">
                <a:ea typeface="+mn-lt"/>
                <a:cs typeface="+mn-lt"/>
              </a:rPr>
              <a:t>Наступление войск Юго-Западного и правого крыла Донского фронтов началось утром 19 ноября после мощной артподготовки. Войска 21-й и 5-й танковой армий прорвали оборону 3-й румынской армии, разрезали фронт противника на несколько группировок и окружили их. 23 и 24 ноября капитулировали две окруженные группировки во главе с генералами </a:t>
            </a:r>
            <a:r>
              <a:rPr lang="ru-RU" dirty="0" err="1">
                <a:ea typeface="+mn-lt"/>
                <a:cs typeface="+mn-lt"/>
              </a:rPr>
              <a:t>Ласкаром</a:t>
            </a:r>
            <a:r>
              <a:rPr lang="ru-RU" dirty="0">
                <a:ea typeface="+mn-lt"/>
                <a:cs typeface="+mn-lt"/>
              </a:rPr>
              <a:t> (св. 8 000 солдат и офицеров) и </a:t>
            </a:r>
            <a:r>
              <a:rPr lang="ru-RU" dirty="0" err="1">
                <a:ea typeface="+mn-lt"/>
                <a:cs typeface="+mn-lt"/>
              </a:rPr>
              <a:t>Стэнеску</a:t>
            </a:r>
            <a:r>
              <a:rPr lang="ru-RU" dirty="0">
                <a:ea typeface="+mn-lt"/>
                <a:cs typeface="+mn-lt"/>
              </a:rPr>
              <a:t> св. 21 000 солдат и офицеров. Остальные румынские части обратились в бегство, фронт обороны на этом участке перестал существовать. Немецкие части, располагавшиеся сзади румынских войск, попытались остановить советские войска сильной контратакой, но успеха эта попытка не имела: они были разгромлены введёнными в бой 1-м танковым корпусом В. В. Бутков  и 26-м танковым корпусом А. Г. Родина. Передовые части этих корпусов вышли в оперативную глубину, продвигаясь в район Калача.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20 ноября в наступление перешла ударная группировка Сталинградского фронта. Здесь частям 4-й румынской армии противостояли 51-я и 57-я армии советского Сталинградского фронта. Уже к исходу дня 20 ноября 1942 года оборона 6-го румынского армейского корпуса была прорвана. Командование корпуса не осознало масштаб советского наступления, полагая его локальным контрударом, и поняло масштабы катастрофы, когда связь и управление войсками были прерваны, а взаимодействие дивизий корпуса — нарушено. К вечеру 22 ноября войска корпуса были разбиты, свыше 10 000 румынских солдат попало в плен, корпус лишился практически всей артиллерии, танков и большей части автотранспорта. В прорыв устремились советские танковые и кавалерийские корпуса .Утром 23 ноября передовые части 26-го танкового корпуса овладели Калачом. 23 ноября войска 4-го танкового корпуса А. Г. Кравченко Юго-Западного фронта и 4-го механизированного корпуса В. Т. Вольский Сталинградского фронта встретились в районе хутора Советский, замкнув кольцо окружения сталинградской группировки противника в междуречье Волги и Дона. В окружении оказались 6-я и основные силы 4-й танковой армий — 22 дивизии и 160 отдельных частей общей численностью 330 тыс. человек . К этому же времени была создана большая часть внешнего фронта окружения, удаление которого от внутреннего составило 40—100 км.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Протяжённость фронта 6-й германской армии сократилась к 25 ноября до двухсот км. При этом в «котёл» попало 284 тыс. человек, включая: штаб 6-й армии; XIV танковый и IV, VIII, XI, LI армейские корпуса (а также XLVIII танковый и IV армейский корпуса, которые входили в состав 4-й танковой армии и теперь оказались в подчинении Паулюса); 14, 16 и 24-я танковые дивизии; 3, 29 и 60-я моторизованные дивизии; 44, 71, 76, 79, 94, 100, 113, 295, 297, 305, 371, 376, 384 и 389-я пехотные дивизии; 20-я румынская пехотная и 1-я румынская кавалерийская дивизии (12,6 тыс. человек); 243 и 245-й батальоны штурмовых орудий; 2 и 51-й полки реактивных минометов; 91-й полк ПВО и более ста пятидесяти артиллерийских подразделений, сапёрных и строительных батальонов, батальонов военной полиции и др.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24 ноября войска Юго-Западного фронта, разгромив окруженные в районе </a:t>
            </a:r>
            <a:r>
              <a:rPr lang="ru-RU" dirty="0" err="1">
                <a:ea typeface="+mn-lt"/>
                <a:cs typeface="+mn-lt"/>
              </a:rPr>
              <a:t>Распопинской</a:t>
            </a:r>
            <a:r>
              <a:rPr lang="ru-RU" dirty="0">
                <a:ea typeface="+mn-lt"/>
                <a:cs typeface="+mn-lt"/>
              </a:rPr>
              <a:t> румынские войска, взяли 30 тысяч пленных и много техники. 24—30 ноября войска Сталинградского и Донского фронтов, ведя ожесточённые бои с окруженными войсками врага, сократили занимаемую им площадь вдвое, зажав на территории 70—80 км с запада на восток и 30—40 км с севера на юг.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8440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View</vt:lpstr>
      <vt:lpstr>Операция "Уран"</vt:lpstr>
      <vt:lpstr>Операция Уран </vt:lpstr>
      <vt:lpstr>Противники Советского Союза </vt:lpstr>
      <vt:lpstr>Военная обстановка перед операцией </vt:lpstr>
      <vt:lpstr>Расстановка сил СССР</vt:lpstr>
      <vt:lpstr>Донской фронт</vt:lpstr>
      <vt:lpstr>Сталинградский фронт</vt:lpstr>
      <vt:lpstr>Расстановка стран Оси </vt:lpstr>
      <vt:lpstr>НАЧАЛО ОПЕРАЦИИ </vt:lpstr>
      <vt:lpstr>Схемы самой операции </vt:lpstr>
      <vt:lpstr>Ликвидация немецкого сопротивления </vt:lpstr>
      <vt:lpstr>Итоги </vt:lpstr>
      <vt:lpstr>Фотографии </vt:lpstr>
      <vt:lpstr>Осень 1942 г. Уличные бои</vt:lpstr>
      <vt:lpstr>Совещания союза Оси </vt:lpstr>
      <vt:lpstr>Источники 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308</cp:revision>
  <dcterms:created xsi:type="dcterms:W3CDTF">2023-01-29T18:09:41Z</dcterms:created>
  <dcterms:modified xsi:type="dcterms:W3CDTF">2023-01-29T19:25:47Z</dcterms:modified>
</cp:coreProperties>
</file>