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92" r:id="rId4"/>
    <p:sldId id="293" r:id="rId5"/>
    <p:sldId id="258" r:id="rId6"/>
    <p:sldId id="295" r:id="rId7"/>
    <p:sldId id="264" r:id="rId8"/>
    <p:sldId id="267" r:id="rId9"/>
    <p:sldId id="271" r:id="rId10"/>
    <p:sldId id="273" r:id="rId11"/>
    <p:sldId id="274" r:id="rId12"/>
    <p:sldId id="276" r:id="rId13"/>
    <p:sldId id="277" r:id="rId14"/>
    <p:sldId id="296" r:id="rId15"/>
    <p:sldId id="280" r:id="rId16"/>
    <p:sldId id="281" r:id="rId17"/>
    <p:sldId id="283" r:id="rId18"/>
    <p:sldId id="284" r:id="rId19"/>
    <p:sldId id="287" r:id="rId20"/>
    <p:sldId id="288" r:id="rId21"/>
    <p:sldId id="289" r:id="rId22"/>
    <p:sldId id="290" r:id="rId23"/>
    <p:sldId id="297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4465D-EDA9-4743-839E-D10CC714081E}" v="640" dt="2023-03-15T23:29:41.447"/>
    <p1510:client id="{7BEFD494-F9B6-41C2-88F6-9426523403B4}" v="110" dt="2023-03-16T15:29:16.027"/>
    <p1510:client id="{803002C2-E056-49A7-8B3F-151EEC76B1E9}" v="404" dt="2023-03-14T21:40:07.682"/>
    <p1510:client id="{B441A639-0F42-443A-8A83-D1A3D51C60BA}" v="316" dt="2023-03-05T20:30:59.209"/>
    <p1510:client id="{C0F2A76F-5A34-45B2-85BE-28DBAFCEC8A7}" v="666" dt="2023-03-05T21:30:2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9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60802A-CB0A-468C-B8E5-6F426F84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741" y="1905535"/>
            <a:ext cx="8613116" cy="16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Поместный Собор Православной Российской Церкви 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067800" y="6129047"/>
            <a:ext cx="57938" cy="3502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ru-RU" dirty="0"/>
              <a:t>                                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7ABF8F-2936-429C-ACD7-A6BD50E4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58" y="3469192"/>
            <a:ext cx="0" cy="131078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230F0-05F2-E50E-808A-04C82C0C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895442"/>
            <a:ext cx="6111947" cy="1560082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ea typeface="+mj-lt"/>
                <a:cs typeface="+mj-lt"/>
              </a:rPr>
              <a:t>Своим Почётным председателем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1D1546B-B4C6-12A8-0A1E-DA89861A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3" y="2871626"/>
            <a:ext cx="2389899" cy="3231937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стена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0609B1EC-E1AC-9A30-5D7D-72711A4F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16" y="2964354"/>
            <a:ext cx="2410884" cy="3046480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EFD4934-7000-4E15-9E5A-54C765A37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000" y="2615609"/>
            <a:ext cx="0" cy="3442719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67FE7C-8EFC-3E65-FA78-0E9F71B2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640" y="876300"/>
            <a:ext cx="3786960" cy="4374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i="1" dirty="0">
                <a:ea typeface="+mn-lt"/>
                <a:cs typeface="+mn-lt"/>
              </a:rPr>
              <a:t> Собор утвердил старейшего иерарха Российской церкви</a:t>
            </a:r>
            <a:endParaRPr lang="ru-RU">
              <a:ea typeface="+mn-lt"/>
              <a:cs typeface="+mn-lt"/>
            </a:endParaRPr>
          </a:p>
          <a:p>
            <a:r>
              <a:rPr lang="ru-RU" b="1" dirty="0">
                <a:ea typeface="+mn-lt"/>
                <a:cs typeface="+mn-lt"/>
              </a:rPr>
              <a:t> митрополита Киевского Владимира </a:t>
            </a:r>
          </a:p>
        </p:txBody>
      </p:sp>
    </p:spTree>
    <p:extLst>
      <p:ext uri="{BB962C8B-B14F-4D97-AF65-F5344CB8AC3E}">
        <p14:creationId xmlns:p14="http://schemas.microsoft.com/office/powerpoint/2010/main" val="41360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19882-A813-5622-0A53-FC96AD4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ru-RU" i="1" dirty="0">
                <a:ea typeface="+mj-lt"/>
                <a:cs typeface="+mj-lt"/>
              </a:rPr>
              <a:t>Председателем Собора </a:t>
            </a:r>
          </a:p>
        </p:txBody>
      </p:sp>
      <p:pic>
        <p:nvPicPr>
          <p:cNvPr id="4" name="Рисунок 4" descr="Изображение выглядит как текст, человек, мужч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A37CCAE-E92A-B66F-AB06-990971AD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5" r="7126" b="-3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32D29-5706-81B2-2227-A74AF51A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был избран митрополит </a:t>
            </a:r>
            <a:r>
              <a:rPr lang="ru-RU" sz="2400" b="1" dirty="0">
                <a:ea typeface="+mn-lt"/>
                <a:cs typeface="+mn-lt"/>
              </a:rPr>
              <a:t>Московский Тихон.</a:t>
            </a:r>
            <a:r>
              <a:rPr lang="ru-RU" sz="2400" dirty="0">
                <a:ea typeface="+mn-lt"/>
                <a:cs typeface="+mn-lt"/>
              </a:rPr>
              <a:t> 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240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620BE-4F40-CE7A-BA52-67576D2F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+mj-lt"/>
                <a:cs typeface="+mj-lt"/>
              </a:rPr>
              <a:t>Ход Работы Собора </a:t>
            </a:r>
            <a:endParaRPr lang="ru-RU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F258E-7C10-E708-A5B0-347623D6E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i="1" dirty="0">
                <a:ea typeface="+mn-lt"/>
                <a:cs typeface="+mn-lt"/>
              </a:rPr>
              <a:t>Подробно мы затронем только первую сессию так как на ней произошло главное событие:</a:t>
            </a:r>
            <a:r>
              <a:rPr lang="ru-RU" sz="2400" b="1" i="1" dirty="0">
                <a:ea typeface="+mn-lt"/>
                <a:cs typeface="+mn-lt"/>
              </a:rPr>
              <a:t> Избрание Святейшего Патриарха.</a:t>
            </a:r>
            <a:r>
              <a:rPr lang="ru-RU" sz="2400" i="1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3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8B9E6-894B-5A2E-EDD4-EE41C41E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624401"/>
            <a:ext cx="10427840" cy="1086056"/>
          </a:xfrm>
        </p:spPr>
        <p:txBody>
          <a:bodyPr/>
          <a:lstStyle/>
          <a:p>
            <a:r>
              <a:rPr lang="ru-RU" i="1" dirty="0">
                <a:ea typeface="+mj-lt"/>
                <a:cs typeface="+mj-lt"/>
              </a:rPr>
              <a:t>Первая сессия Собора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80C04-6127-1180-1CBA-B653F89A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757406"/>
            <a:ext cx="10427841" cy="4388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i="1" dirty="0">
                <a:ea typeface="+mn-lt"/>
                <a:cs typeface="+mn-lt"/>
              </a:rPr>
              <a:t>Первая сессия Собора, продолжавшаяся с 15 августа по 9 декабря 1917 года. Во время заседания происходили жесткие дискуссии по поводу восстановления патриаршества. </a:t>
            </a:r>
          </a:p>
          <a:p>
            <a:r>
              <a:rPr lang="ru-RU" i="1" dirty="0">
                <a:ea typeface="+mn-lt"/>
                <a:cs typeface="+mn-lt"/>
              </a:rPr>
              <a:t>Наиболее активными поборниками были: архиепископ Илларион Троицкий и </a:t>
            </a:r>
            <a:r>
              <a:rPr lang="ru-RU" dirty="0">
                <a:ea typeface="+mn-lt"/>
                <a:cs typeface="+mn-lt"/>
              </a:rPr>
              <a:t>архиепископ Антоний Храповицкий.</a:t>
            </a:r>
          </a:p>
          <a:p>
            <a:r>
              <a:rPr lang="ru-RU" dirty="0">
                <a:ea typeface="+mn-lt"/>
                <a:cs typeface="+mn-lt"/>
              </a:rPr>
              <a:t>Противниками выступали: профессор Александр Бриллиантов, протоиерей Николай</a:t>
            </a:r>
            <a:r>
              <a:rPr lang="ru-RU" u="sng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Цветков и другие. </a:t>
            </a:r>
          </a:p>
        </p:txBody>
      </p:sp>
    </p:spTree>
    <p:extLst>
      <p:ext uri="{BB962C8B-B14F-4D97-AF65-F5344CB8AC3E}">
        <p14:creationId xmlns:p14="http://schemas.microsoft.com/office/powerpoint/2010/main" val="2846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D7F74-69F7-FFB6-9202-CB9DFC48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Дискуссии о Восстановлении Патриаршества 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A80BD-A671-0CBC-ACF4-E3D2032DA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В. В. Радзимовский, юрисконсульт при обер – прокуроре Святейшего Синода: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– Голосовать за патриаршество вообще не могу, так как не знаю, каков будет объем его власти и каков будет порядок его избрания.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Протоиерей Э. И. Бекаревич: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– Масоны на конгрессе постановили: ловите момент, когда на Руси будет низложен держащий; гоните попов, осмеивайте религию – этого вы достигнете благодаря темноте русского народа. Эта новая религия надвигается на Россию... Распространяются древний гностицизм, спиритизм, каббала, теософия, отрицающие Христа. И я думаю, что нам нужен патриарх, возглавляющий Церковь, который и принял бы на себя борьбу с новой религией.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Торговый приказчик В. Г. Рубцов: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– Мы не должны забывать отдаленных времен, когда не было патриарха. Тогда Русская Церковь возглавлялась митрополитами. Они соревновали друг другу и держали свою паству на высоте христианского влияния. Перейдем к эпохе патриаршества. Он получает власти немного, но взял власть у народа и крепко держал ее, стал злоупотреблять властью и расколол русский народ. Эта язва гноится еще и в настоящее время.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Священник В. И. Востоков: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– Нам известно, что прежние патриархи были печальниками за народ, вразумителями, а когда нужно, и бесстрашными обличителями народа и всех имущих власть. Дайте же и вы народу церковного отца, который страдал бы за горе Руси, умолял бы не губить ее, печаловался бы за народ, вразумлял его, а для темных сил, которые уводят народ от Христа и Церкви, хотя бы они сидели на правительственных местах, был грозным обличителем.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Законоучитель реального училища священник М. Ф. Марин: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– Нельзя же народу полюбить, например, министерство. Народу нужна единоличная власть, которую он полюбил 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5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8DF65-3A46-01AB-D9B2-E204599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Выборы Святейшего Патриарха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F5C10-9EE3-23BE-FC4F-31E0A5161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Около 13 часов 15 минут того же 28 октября Председатель митрополит Тихон объявил, что «поступило заявление за подписью 79 Членов Собора о немедленном, в ближайшем заседании, избрании записками трёх кандидатов в сан патриарха. </a:t>
            </a:r>
          </a:p>
          <a:p>
            <a:r>
              <a:rPr lang="ru-RU" dirty="0">
                <a:ea typeface="+mn-lt"/>
                <a:cs typeface="+mn-lt"/>
              </a:rPr>
              <a:t>По результатам подсчёта 257 записок, были оглашены имена 25 кандидатов. В тройку лидеров вошли:</a:t>
            </a:r>
          </a:p>
        </p:txBody>
      </p:sp>
    </p:spTree>
    <p:extLst>
      <p:ext uri="{BB962C8B-B14F-4D97-AF65-F5344CB8AC3E}">
        <p14:creationId xmlns:p14="http://schemas.microsoft.com/office/powerpoint/2010/main" val="40625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E7198-D3C4-AB29-7266-9E80DD15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175834"/>
            <a:ext cx="4085665" cy="1743270"/>
          </a:xfrm>
        </p:spPr>
        <p:txBody>
          <a:bodyPr anchor="ctr">
            <a:normAutofit/>
          </a:bodyPr>
          <a:lstStyle/>
          <a:p>
            <a:r>
              <a:rPr lang="ru-RU" dirty="0"/>
              <a:t>Кандидаты </a:t>
            </a:r>
          </a:p>
        </p:txBody>
      </p:sp>
      <p:pic>
        <p:nvPicPr>
          <p:cNvPr id="5" name="Рисунок 5" descr="Изображение выглядит как текст, стена, в помещении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407A9C3-D2ED-ED6D-E7F0-E654CD46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868" y="876300"/>
            <a:ext cx="1767744" cy="2552700"/>
          </a:xfrm>
          <a:prstGeom prst="rect">
            <a:avLst/>
          </a:prstGeom>
        </p:spPr>
      </p:pic>
      <p:pic>
        <p:nvPicPr>
          <p:cNvPr id="6" name="Рисунок 6" descr="Изображение выглядит как стена, человек, ношение&#10;&#10;Автоматически созданное описание">
            <a:extLst>
              <a:ext uri="{FF2B5EF4-FFF2-40B4-BE49-F238E27FC236}">
                <a16:creationId xmlns:a16="http://schemas.microsoft.com/office/drawing/2014/main" id="{69BECA0B-22EB-4F51-8822-A6D8ADDFB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69" y="876300"/>
            <a:ext cx="1916703" cy="2552700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81BC0918-0E2F-A7BF-72BE-C1158C8A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65" y="891050"/>
            <a:ext cx="2003870" cy="25527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D5C1E-EF67-3EC8-B5BD-E84CA485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506" y="3958297"/>
            <a:ext cx="4637736" cy="219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  Архиепископ </a:t>
            </a:r>
            <a:r>
              <a:rPr lang="ru-RU" i="1" dirty="0">
                <a:ea typeface="+mn-lt"/>
                <a:cs typeface="+mn-lt"/>
              </a:rPr>
              <a:t>Антоний (Храповицкий</a:t>
            </a:r>
            <a:r>
              <a:rPr lang="ru-RU" dirty="0">
                <a:ea typeface="+mn-lt"/>
                <a:cs typeface="+mn-lt"/>
              </a:rPr>
              <a:t>) </a:t>
            </a:r>
          </a:p>
          <a:p>
            <a:r>
              <a:rPr lang="ru-RU" i="1" dirty="0">
                <a:ea typeface="+mn-lt"/>
                <a:cs typeface="+mn-lt"/>
              </a:rPr>
              <a:t>Митрополит Кирилл (Смирнов) </a:t>
            </a:r>
            <a:endParaRPr lang="ru-RU" dirty="0">
              <a:ea typeface="+mn-lt"/>
              <a:cs typeface="+mn-lt"/>
            </a:endParaRPr>
          </a:p>
          <a:p>
            <a:r>
              <a:rPr lang="ru-RU" i="1" dirty="0">
                <a:ea typeface="+mn-lt"/>
                <a:cs typeface="+mn-lt"/>
              </a:rPr>
              <a:t>Митрополит Московский  Тихон (</a:t>
            </a:r>
            <a:r>
              <a:rPr lang="ru-RU" dirty="0">
                <a:ea typeface="+mn-lt"/>
                <a:cs typeface="+mn-lt"/>
              </a:rPr>
              <a:t>Беллавин) </a:t>
            </a:r>
            <a:endParaRPr lang="ru-RU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5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E0675-733D-4C42-130F-51AA839D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5" y="895440"/>
            <a:ext cx="6796984" cy="1518349"/>
          </a:xfrm>
        </p:spPr>
        <p:txBody>
          <a:bodyPr>
            <a:normAutofit/>
          </a:bodyPr>
          <a:lstStyle/>
          <a:p>
            <a:r>
              <a:rPr lang="ru-RU" dirty="0"/>
              <a:t>Избрание Патриарха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4C768-94B3-435A-69FC-062BC069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38" y="2714674"/>
            <a:ext cx="6009262" cy="34244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18 ноября 1917 </a:t>
            </a:r>
            <a:r>
              <a:rPr lang="ru-RU" dirty="0">
                <a:ea typeface="+mn-lt"/>
                <a:cs typeface="+mn-lt"/>
              </a:rPr>
              <a:t>после литургии и молебна в храме Христа Спасителя старец Зосимовой пустыни </a:t>
            </a:r>
            <a:r>
              <a:rPr lang="ru-RU" i="1" dirty="0">
                <a:ea typeface="+mn-lt"/>
                <a:cs typeface="+mn-lt"/>
              </a:rPr>
              <a:t>Алексий (Соловьёв)</a:t>
            </a:r>
            <a:r>
              <a:rPr lang="ru-RU" dirty="0">
                <a:ea typeface="+mn-lt"/>
                <a:cs typeface="+mn-lt"/>
              </a:rPr>
              <a:t> вынул жребий пред </a:t>
            </a:r>
            <a:r>
              <a:rPr lang="ru-RU" i="1" dirty="0">
                <a:ea typeface="+mn-lt"/>
                <a:cs typeface="+mn-lt"/>
              </a:rPr>
              <a:t>Владимирской иконой Божией Матери, </a:t>
            </a:r>
            <a:r>
              <a:rPr lang="ru-RU" dirty="0">
                <a:ea typeface="+mn-lt"/>
                <a:cs typeface="+mn-lt"/>
              </a:rPr>
              <a:t>перенесённой из расстрелянного незадолго до того Успенского собора;</a:t>
            </a:r>
            <a:r>
              <a:rPr lang="ru-RU" b="1" i="1" dirty="0">
                <a:ea typeface="+mn-lt"/>
                <a:cs typeface="+mn-lt"/>
              </a:rPr>
              <a:t> митрополит Киевский Владимир (Богоявленский)</a:t>
            </a:r>
            <a:r>
              <a:rPr lang="ru-RU" dirty="0">
                <a:ea typeface="+mn-lt"/>
                <a:cs typeface="+mn-lt"/>
              </a:rPr>
              <a:t> огласил имя избранного:</a:t>
            </a:r>
            <a:r>
              <a:rPr lang="ru-RU" b="1" i="1" dirty="0">
                <a:ea typeface="+mn-lt"/>
                <a:cs typeface="+mn-lt"/>
              </a:rPr>
              <a:t> «Митрополит Тихон»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</p:txBody>
      </p:sp>
      <p:pic>
        <p:nvPicPr>
          <p:cNvPr id="4" name="Рисунок 4" descr="Изображение выглядит как текст, черный, бел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2EE1B0E0-CBF9-5E0A-45F9-EB69AE267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3" r="16374" b="-3"/>
          <a:stretch/>
        </p:blipFill>
        <p:spPr>
          <a:xfrm>
            <a:off x="8336548" y="147592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82320-1719-2A47-468E-19FA77000DA5}"/>
              </a:ext>
            </a:extLst>
          </p:cNvPr>
          <p:cNvSpPr txBox="1"/>
          <p:nvPr/>
        </p:nvSpPr>
        <p:spPr>
          <a:xfrm>
            <a:off x="8136396" y="5504032"/>
            <a:ext cx="365885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ea typeface="+mn-lt"/>
                <a:cs typeface="+mn-lt"/>
              </a:rPr>
              <a:t>старец Зосимовой пустыни </a:t>
            </a:r>
            <a:r>
              <a:rPr lang="ru-RU" sz="1600" i="1" dirty="0">
                <a:ea typeface="+mn-lt"/>
                <a:cs typeface="+mn-lt"/>
              </a:rPr>
              <a:t>Алексий (Соловьёв), позже преподобный Алексей Зосимовский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46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C0D3A-0053-4CA9-D654-04C87AB7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ru-RU" dirty="0"/>
              <a:t>Патриарх Тихон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F4D05-E349-ECD2-6DB8-06B98B02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ea typeface="+mn-lt"/>
                <a:cs typeface="+mn-lt"/>
              </a:rPr>
              <a:t>Таким образом, избранником оказался кандидат, набравший наименьшее количество голосов. 21 ноября (4 декабря) того же года, в праздник Введения во храм Пресвятой Богородицы, в Успенском соборе была совершена интронизация наречённого и избранного </a:t>
            </a:r>
            <a:r>
              <a:rPr lang="ru-RU" b="1" i="1" dirty="0">
                <a:ea typeface="+mn-lt"/>
                <a:cs typeface="+mn-lt"/>
              </a:rPr>
              <a:t>Патриарха Московского и всея России Тихона.</a:t>
            </a:r>
            <a:endParaRPr lang="ru-RU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u-RU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u-RU"/>
          </a:p>
        </p:txBody>
      </p:sp>
      <p:pic>
        <p:nvPicPr>
          <p:cNvPr id="4" name="Рисунок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2BC8D12-ECA7-4C66-BA01-286D6614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24" y="876301"/>
            <a:ext cx="3618547" cy="4991100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3E1F9-091F-3B51-EEDD-8EB6E316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57" y="290878"/>
            <a:ext cx="4569407" cy="1560083"/>
          </a:xfrm>
        </p:spPr>
        <p:txBody>
          <a:bodyPr>
            <a:normAutofit/>
          </a:bodyPr>
          <a:lstStyle/>
          <a:p>
            <a:r>
              <a:rPr lang="ru-RU" dirty="0"/>
              <a:t>Последнее заседание 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56565-CE87-4E05-4906-39E8AD2B0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992" y="2016737"/>
            <a:ext cx="4716745" cy="45109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400" b="1" i="1" dirty="0">
                <a:ea typeface="+mn-lt"/>
                <a:cs typeface="+mn-lt"/>
              </a:rPr>
              <a:t>20 сентября 1918 года </a:t>
            </a:r>
            <a:r>
              <a:rPr lang="ru-RU" sz="1400" i="1" dirty="0">
                <a:ea typeface="+mn-lt"/>
                <a:cs typeface="+mn-lt"/>
              </a:rPr>
              <a:t>члены Собора собрались на последнее заседание. Соборное Определение от 7/20 сентября 1918 года гласило</a:t>
            </a:r>
          </a:p>
          <a:p>
            <a:pPr>
              <a:lnSpc>
                <a:spcPct val="110000"/>
              </a:lnSpc>
            </a:pPr>
            <a:r>
              <a:rPr lang="ru-RU" sz="1400" b="1" i="1" dirty="0">
                <a:ea typeface="+mn-lt"/>
                <a:cs typeface="+mn-lt"/>
              </a:rPr>
              <a:t>1. Предоставить Святейшему Патриарху созвать будущий очередной Собор весною 1921 года на началах, установленных в докладе Отдела о Высшем Церковном Управлении для созыва больших Соборов девятилетнего периода.</a:t>
            </a:r>
            <a:br>
              <a:rPr lang="ru-RU" sz="1400" b="1" i="1" dirty="0">
                <a:ea typeface="+mn-lt"/>
                <a:cs typeface="+mn-lt"/>
              </a:rPr>
            </a:br>
            <a:endParaRPr lang="ru-RU" sz="1400" b="1" i="1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400" b="1" i="1" dirty="0">
                <a:ea typeface="+mn-lt"/>
                <a:cs typeface="+mn-lt"/>
              </a:rPr>
              <a:t>2. Сохранить за избранными настоящим Собором Членами Священного Синода и Высшего Церковного Совета их полномочия до избрания нового состава сих учреждений будущим Собором.</a:t>
            </a:r>
            <a:endParaRPr lang="ru-RU" sz="1400" b="1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400" b="1" i="1" dirty="0">
                <a:ea typeface="+mn-lt"/>
                <a:cs typeface="+mn-lt"/>
              </a:rPr>
              <a:t>В тот же день, обращаясь к собравшимся, Патриарх Тихон объявил о прекращении работы Собора.</a:t>
            </a:r>
            <a:endParaRPr lang="ru-RU" sz="14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u-RU" sz="1000" i="1"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черн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CC8D5161-9E4B-B196-11D9-D493DE100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r="21873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A3E36-67A2-F609-DE10-35BF9FE7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731459"/>
            <a:ext cx="9332072" cy="1230899"/>
          </a:xfrm>
        </p:spPr>
        <p:txBody>
          <a:bodyPr>
            <a:normAutofit/>
          </a:bodyPr>
          <a:lstStyle/>
          <a:p>
            <a:r>
              <a:rPr lang="ru-RU" dirty="0"/>
              <a:t>Данный Собор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0A3B6-922F-D93D-CF55-A1F5D1D5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i="1" dirty="0">
                <a:ea typeface="+mn-lt"/>
                <a:cs typeface="+mn-lt"/>
              </a:rPr>
              <a:t>первый с конца XVII века Поместный собор Православной Российской Церкви, открывшийся 28 августа 1917 года по новому стилю в Успенском соборе Московского Кремля. Важнейшим его решением было восстановление 4 декабря 1917 года патриаршества в Российской церкви, положившее конец синодальному периоду в истории Русской церкви.</a:t>
            </a:r>
            <a:endParaRPr lang="ru-R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4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0E762-927E-A284-E681-BADCB827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ru-RU" dirty="0"/>
              <a:t>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CF7A7-930A-F19B-43E2-CC53D0AF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19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900" b="1" i="1" dirty="0">
                <a:ea typeface="+mn-lt"/>
                <a:cs typeface="+mn-lt"/>
              </a:rPr>
              <a:t>На нижнем этаже Московского епархиального дома был устроен храм в честь Святых отцов Поместного собора 1917—1918 года, освящённый 19 февраля 2010 года малым чином. </a:t>
            </a:r>
            <a:endParaRPr lang="ru-RU" sz="1900" b="1" i="1" dirty="0"/>
          </a:p>
        </p:txBody>
      </p:sp>
      <p:pic>
        <p:nvPicPr>
          <p:cNvPr id="4" name="Рисунок 4" descr="Изображение выглядит как внутренни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6FD9DD17-62B0-52BB-0AFD-EF4A70BC2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05" y="1911383"/>
            <a:ext cx="4392385" cy="29209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8249A-3E4E-FD62-1181-AC57108E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ru-RU" b="1" i="1" dirty="0">
                <a:ea typeface="+mj-lt"/>
                <a:cs typeface="+mj-lt"/>
              </a:rPr>
              <a:t>В 2012 году </a:t>
            </a:r>
            <a:endParaRPr lang="ru-RU" dirty="0"/>
          </a:p>
        </p:txBody>
      </p:sp>
      <p:pic>
        <p:nvPicPr>
          <p:cNvPr id="4" name="Рисунок 4" descr="Изображение выглядит как текст, в позе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AD2BAEC0-84FA-94CF-2D46-002E7B1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" r="3639" b="-3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A4416-0FA9-F15E-95F0-18CDBDFA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>
                <a:ea typeface="+mn-lt"/>
                <a:cs typeface="+mn-lt"/>
              </a:rPr>
              <a:t> специалистами ПСТГУ была создана икона «Отцы Поместного собора 1917—1918 года».</a:t>
            </a: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6426B-6BE7-F960-64E7-3902E0B6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D54CC-8862-1CC5-FCDE-71C02642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>
                <a:ea typeface="+mn-lt"/>
                <a:cs typeface="+mn-lt"/>
              </a:rPr>
              <a:t>1 Восстановлено Патриаршество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2 Создана соборная модель управления Церковью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3 Введена широкая система выборности в епархиях, на приходах, в монастырях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4 Женщины получили право голоса в Церкви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5 Проведена монастырская реформа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6 Сформулирована позиция Церкви в отношениях с государственной властью</a:t>
            </a:r>
            <a:endParaRPr lang="ru-RU" dirty="0">
              <a:ea typeface="+mn-lt"/>
              <a:cs typeface="+mn-lt"/>
            </a:endParaRPr>
          </a:p>
          <a:p>
            <a:r>
              <a:rPr lang="ru-RU" b="1" i="1" dirty="0">
                <a:ea typeface="+mn-lt"/>
                <a:cs typeface="+mn-lt"/>
              </a:rPr>
              <a:t>7 Положено начало почитанию новомучеников.</a:t>
            </a: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9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28B9A-87D7-B518-F4A3-CC452DA3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8B29F-3F08-C336-465F-86CC57B0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i="1" dirty="0">
                <a:ea typeface="+mn-lt"/>
                <a:cs typeface="+mn-lt"/>
              </a:rPr>
              <a:t>Бабкин М. А.</a:t>
            </a:r>
            <a:r>
              <a:rPr lang="ru-RU" dirty="0">
                <a:ea typeface="+mn-lt"/>
                <a:cs typeface="+mn-lt"/>
              </a:rPr>
              <a:t> "Поместный собор 1917—1918 гг.: вопрос о совести православной паствы"</a:t>
            </a:r>
          </a:p>
          <a:p>
            <a:r>
              <a:rPr lang="ru-RU" i="1" dirty="0">
                <a:ea typeface="+mn-lt"/>
                <a:cs typeface="+mn-lt"/>
              </a:rPr>
              <a:t>Горбачёв А., Горбачёва А. </a:t>
            </a:r>
            <a:r>
              <a:rPr lang="ru-RU" dirty="0">
                <a:ea typeface="+mn-lt"/>
                <a:cs typeface="+mn-lt"/>
              </a:rPr>
              <a:t> "Сколько было противников восстановления патриаршества на Поместном соборе 1917–1918 гг.?"</a:t>
            </a:r>
          </a:p>
          <a:p>
            <a:r>
              <a:rPr lang="ru-RU" dirty="0">
                <a:ea typeface="+mn-lt"/>
                <a:cs typeface="+mn-lt"/>
              </a:rPr>
              <a:t>"Поместный собор Российской Православной Церкви 1917—1918 годов и принцип соборности". Автор </a:t>
            </a:r>
            <a:r>
              <a:rPr lang="ru-RU" b="1" dirty="0">
                <a:ea typeface="+mn-lt"/>
                <a:cs typeface="+mn-lt"/>
              </a:rPr>
              <a:t>Иакинф Дестивель.</a:t>
            </a:r>
          </a:p>
          <a:p>
            <a:r>
              <a:rPr lang="ru-RU" dirty="0">
                <a:ea typeface="+mn-lt"/>
                <a:cs typeface="+mn-lt"/>
              </a:rPr>
              <a:t>"Письма монархистов Поместному собору Православной российской церкви (август — октябрь 1917 г.)"</a:t>
            </a:r>
          </a:p>
          <a:p>
            <a:r>
              <a:rPr lang="ru-RU" dirty="0" err="1">
                <a:ea typeface="+mn-lt"/>
                <a:cs typeface="+mn-lt"/>
              </a:rPr>
              <a:t>Косар</a:t>
            </a:r>
            <a:r>
              <a:rPr lang="ru-RU" dirty="0">
                <a:ea typeface="+mn-lt"/>
                <a:cs typeface="+mn-lt"/>
              </a:rPr>
              <a:t> Дж. "В поисках соборности на всероссийском поместном соборе 1917-1918"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3C310-79DD-520D-428E-FACBA2C9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48" y="1216369"/>
            <a:ext cx="10427840" cy="2036981"/>
          </a:xfrm>
        </p:spPr>
        <p:txBody>
          <a:bodyPr>
            <a:normAutofit/>
          </a:bodyPr>
          <a:lstStyle/>
          <a:p>
            <a:r>
              <a:rPr lang="ru-RU" dirty="0"/>
              <a:t>         Большое спасибо за внимание! </a:t>
            </a:r>
            <a:br>
              <a:rPr lang="ru-RU" dirty="0"/>
            </a:br>
            <a:r>
              <a:rPr lang="ru-RU" dirty="0"/>
              <a:t>                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81D60-BDC9-663B-8032-CEE2981F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14" y="5737439"/>
            <a:ext cx="10301889" cy="345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800" dirty="0"/>
              <a:t>Автор: Кузнецов Андрей</a:t>
            </a:r>
          </a:p>
        </p:txBody>
      </p:sp>
    </p:spTree>
    <p:extLst>
      <p:ext uri="{BB962C8B-B14F-4D97-AF65-F5344CB8AC3E}">
        <p14:creationId xmlns:p14="http://schemas.microsoft.com/office/powerpoint/2010/main" val="12914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61D3-7FBB-D0EE-3044-48930CE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моего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16099-E6AE-3815-70EB-5935F7F47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Показать историческую и духовную значимость Собора и его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198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B6BDE-392F-3AE9-183F-E65BE05C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98D95-6CF0-73EA-DE5B-AD2ED9A4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i="1" dirty="0">
                <a:ea typeface="+mn-lt"/>
                <a:cs typeface="+mn-lt"/>
              </a:rPr>
              <a:t>Обобщить и систематизировать объёмную информацию выделить основное и оформить материал в виде  адоптированной  лекции и учебной презентации по </a:t>
            </a:r>
            <a:r>
              <a:rPr lang="ru-RU" b="1" i="1" dirty="0">
                <a:ea typeface="+mn-lt"/>
                <a:cs typeface="+mn-lt"/>
              </a:rPr>
              <a:t>Основам Православной Веры.</a:t>
            </a:r>
          </a:p>
        </p:txBody>
      </p:sp>
    </p:spTree>
    <p:extLst>
      <p:ext uri="{BB962C8B-B14F-4D97-AF65-F5344CB8AC3E}">
        <p14:creationId xmlns:p14="http://schemas.microsoft.com/office/powerpoint/2010/main" val="437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46D8E-2349-9E6B-DBBA-EA9E6DB1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Заседания Поместного Собора</a:t>
            </a:r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E359D-8C22-A2F9-622A-C6CBEE5C7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i="1" dirty="0">
                <a:ea typeface="+mn-lt"/>
                <a:cs typeface="+mn-lt"/>
              </a:rPr>
              <a:t>Собор заседал больше года, до 7 (20) сентября 1918 года; рабочие заседания («соборные занятия») проходили в Московском епархиальном доме в Лиховом переулке, где в настоящее время находиться ПСТГУ.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внешний, здание, стар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81B761E-DA27-93C5-2E28-52385C824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0" r="25456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2AF2D-CB8F-6441-E867-263AAC5B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ru-RU" dirty="0"/>
              <a:t>Предыстория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178D5-AF36-2490-EA7C-66788812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С 1700-1917 г. в России не было патриарха. </a:t>
            </a:r>
          </a:p>
          <a:p>
            <a:pPr>
              <a:lnSpc>
                <a:spcPct val="110000"/>
              </a:lnSpc>
            </a:pPr>
            <a:r>
              <a:rPr lang="ru-RU" sz="1400"/>
              <a:t>В 1721 г. в место патриарха церковью стал управлять Священный Синод. Церковь была полностью подчинена государству.</a:t>
            </a:r>
          </a:p>
          <a:p>
            <a:pPr>
              <a:lnSpc>
                <a:spcPct val="110000"/>
              </a:lnSpc>
            </a:pPr>
            <a:r>
              <a:rPr lang="ru-RU" sz="1400"/>
              <a:t>Но не однократно возникали мысли о восстановлении патриаршества:                                </a:t>
            </a:r>
          </a:p>
          <a:p>
            <a:pPr>
              <a:lnSpc>
                <a:spcPct val="110000"/>
              </a:lnSpc>
            </a:pPr>
            <a:r>
              <a:rPr lang="ru-RU" sz="1400"/>
              <a:t>Этот вопрос поднимал митрополит Филарет (Дроздов) при императоре Александре II. С новой силой дискуссии о восстановлении патриаршества и созыве поместного собора вспыхнули в начале XX века.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400"/>
          </a:p>
        </p:txBody>
      </p:sp>
      <p:pic>
        <p:nvPicPr>
          <p:cNvPr id="4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B2AD776-59C6-725B-BC77-41E19CE5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05" y="1022982"/>
            <a:ext cx="4392385" cy="4697737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CC3BC-C953-8002-5DB7-965B6F25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405" y="-21361"/>
            <a:ext cx="36931" cy="104176"/>
          </a:xfrm>
        </p:spPr>
        <p:txBody>
          <a:bodyPr>
            <a:normAutofit fontScale="90000"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45CCD-90A7-7FC0-785C-4AB235BF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46" y="1266199"/>
            <a:ext cx="10427841" cy="39032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b="1" i="1" dirty="0">
                <a:ea typeface="+mn-lt"/>
                <a:cs typeface="+mn-lt"/>
              </a:rPr>
              <a:t>“Давно уже в умах православных русских людей жила мысль о необходимости созыва Всероссийского Поместного Собора для коренных изменений в порядке управления Российской Православной Церкви и вообще для устроения нашей церковной жизни на незыблемых началах, данных Божественным Основателем и Главою Церкви в Священном Писании и в правилах св. Апостолов, св. Вселенских и Поместных Соборов и св. Отец. Происшедший у нас государственный переворот, в корне изменивший нашу общественную и государственную жизнь, обеспечил и Церкви возможность и право свободного устроения. Заветная мечта русских православных людей теперь стала осуществимой, и созыв Поместного Собора в возможно ближайшее время сделался настоятельно необходимым”</a:t>
            </a:r>
            <a:endParaRPr lang="ru-RU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80073-D426-E433-8DED-39E8712A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67" y="1201355"/>
            <a:ext cx="10427840" cy="23723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a typeface="+mj-lt"/>
                <a:cs typeface="+mj-lt"/>
              </a:rPr>
              <a:t>11 августа 1917 года было опубликовано постановление Временного правительства о правах Священного собора.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F5036-FA2F-A28F-68C0-62343A48E1C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7758" y="6828818"/>
            <a:ext cx="64641" cy="8958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91467-7E1E-BBC2-8D82-1196115E85F9}"/>
              </a:ext>
            </a:extLst>
          </p:cNvPr>
          <p:cNvSpPr txBox="1"/>
          <p:nvPr/>
        </p:nvSpPr>
        <p:spPr>
          <a:xfrm>
            <a:off x="812380" y="4452347"/>
            <a:ext cx="102901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Церковь поддержала февральскую революцию в надежде на восстановление патриаршества, но вскоре она об этом сильно пожалела и всех участников революции чуть ли не анафематствовала. </a:t>
            </a:r>
          </a:p>
        </p:txBody>
      </p:sp>
    </p:spTree>
    <p:extLst>
      <p:ext uri="{BB962C8B-B14F-4D97-AF65-F5344CB8AC3E}">
        <p14:creationId xmlns:p14="http://schemas.microsoft.com/office/powerpoint/2010/main" val="15715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B89C7-0467-3ACB-19F8-9A84358C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ru-RU" dirty="0"/>
              <a:t>Члены Собора</a:t>
            </a:r>
          </a:p>
        </p:txBody>
      </p:sp>
      <p:pic>
        <p:nvPicPr>
          <p:cNvPr id="4" name="Рисунок 4" descr="Изображение выглядит как внутренний, линия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D6C012E6-4A65-7A27-B39B-8ED70074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982130"/>
            <a:ext cx="5143499" cy="297037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F765B-1FA8-DD98-E558-E72A3726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100" i="1">
                <a:ea typeface="+mn-lt"/>
                <a:cs typeface="+mn-lt"/>
              </a:rPr>
              <a:t> Всего на Собор было избрано и назначено по должности 564 члена: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 80</a:t>
            </a:r>
            <a:r>
              <a:rPr lang="ru-RU" sz="1100" i="1">
                <a:ea typeface="+mn-lt"/>
                <a:cs typeface="+mn-lt"/>
              </a:rPr>
              <a:t> архиереев, 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129</a:t>
            </a:r>
            <a:r>
              <a:rPr lang="ru-RU" sz="1100" i="1">
                <a:ea typeface="+mn-lt"/>
                <a:cs typeface="+mn-lt"/>
              </a:rPr>
              <a:t> пресвитеров, 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10</a:t>
            </a:r>
            <a:r>
              <a:rPr lang="ru-RU" sz="1100" i="1">
                <a:ea typeface="+mn-lt"/>
                <a:cs typeface="+mn-lt"/>
              </a:rPr>
              <a:t> диаконов 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26</a:t>
            </a:r>
            <a:r>
              <a:rPr lang="ru-RU" sz="1100" i="1">
                <a:ea typeface="+mn-lt"/>
                <a:cs typeface="+mn-lt"/>
              </a:rPr>
              <a:t> псаломщиков из белого духовенства, 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20 </a:t>
            </a:r>
            <a:r>
              <a:rPr lang="ru-RU" sz="1100" i="1">
                <a:ea typeface="+mn-lt"/>
                <a:cs typeface="+mn-lt"/>
              </a:rPr>
              <a:t>монахов (архимандритов, игуменов и иеромонахов)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u-RU" sz="1100" b="1" i="1">
                <a:ea typeface="+mn-lt"/>
                <a:cs typeface="+mn-lt"/>
              </a:rPr>
              <a:t>299</a:t>
            </a:r>
            <a:r>
              <a:rPr lang="ru-RU" sz="1100" i="1">
                <a:ea typeface="+mn-lt"/>
                <a:cs typeface="+mn-lt"/>
              </a:rPr>
              <a:t> мирян. </a:t>
            </a:r>
            <a:endParaRPr lang="ru-RU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4843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VaultVTI</vt:lpstr>
      <vt:lpstr>Поместный Собор Православной Российской Церкви  </vt:lpstr>
      <vt:lpstr>Данный Собор</vt:lpstr>
      <vt:lpstr>Цель моего проекта:</vt:lpstr>
      <vt:lpstr>Задачи</vt:lpstr>
      <vt:lpstr>Заседания Поместного Собора</vt:lpstr>
      <vt:lpstr>Предыстория </vt:lpstr>
      <vt:lpstr>.</vt:lpstr>
      <vt:lpstr>11 августа 1917 года было опубликовано постановление Временного правительства о правах Священного собора.</vt:lpstr>
      <vt:lpstr>Члены Собора</vt:lpstr>
      <vt:lpstr>Своим Почётным председателем</vt:lpstr>
      <vt:lpstr>Председателем Собора </vt:lpstr>
      <vt:lpstr>Ход Работы Собора </vt:lpstr>
      <vt:lpstr>Первая сессия Собора</vt:lpstr>
      <vt:lpstr>Дискуссии о Восстановлении Патриаршества  </vt:lpstr>
      <vt:lpstr>Выборы Святейшего Патриарха</vt:lpstr>
      <vt:lpstr>Кандидаты </vt:lpstr>
      <vt:lpstr>Избрание Патриарха</vt:lpstr>
      <vt:lpstr>Патриарх Тихон</vt:lpstr>
      <vt:lpstr>Последнее заседание </vt:lpstr>
      <vt:lpstr>Память</vt:lpstr>
      <vt:lpstr>В 2012 году </vt:lpstr>
      <vt:lpstr>Итоги </vt:lpstr>
      <vt:lpstr>Литература </vt:lpstr>
      <vt:lpstr>         Большое спасибо за внимание!                 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615</cp:revision>
  <dcterms:created xsi:type="dcterms:W3CDTF">2023-03-05T19:55:31Z</dcterms:created>
  <dcterms:modified xsi:type="dcterms:W3CDTF">2023-03-16T15:29:30Z</dcterms:modified>
</cp:coreProperties>
</file>