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257" r:id="rId3"/>
    <p:sldId id="258" r:id="rId4"/>
    <p:sldId id="259" r:id="rId5"/>
    <p:sldId id="261" r:id="rId6"/>
    <p:sldId id="260" r:id="rId7"/>
    <p:sldId id="262" r:id="rId8"/>
    <p:sldId id="263" r:id="rId9"/>
    <p:sldId id="264" r:id="rId10"/>
    <p:sldId id="265" r:id="rId11"/>
    <p:sldId id="269" r:id="rId12"/>
    <p:sldId id="266" r:id="rId13"/>
    <p:sldId id="267" r:id="rId14"/>
    <p:sldId id="268" r:id="rId15"/>
    <p:sldId id="270" r:id="rId16"/>
    <p:sldId id="271" r:id="rId17"/>
    <p:sldId id="275" r:id="rId18"/>
    <p:sldId id="272" r:id="rId19"/>
    <p:sldId id="274" r:id="rId20"/>
    <p:sldId id="273" r:id="rId21"/>
    <p:sldId id="276" r:id="rId22"/>
    <p:sldId id="277" r:id="rId23"/>
    <p:sldId id="278"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AA4931-478E-4A0B-9456-FCD608C0E3A1}" type="datetimeFigureOut">
              <a:rPr lang="ru-RU" smtClean="0"/>
              <a:t>30.01.2023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15C18F-883F-4132-9321-128A58724DA0}" type="slidenum">
              <a:rPr lang="ru-RU" smtClean="0"/>
              <a:t>‹#›</a:t>
            </a:fld>
            <a:endParaRPr lang="ru-RU"/>
          </a:p>
        </p:txBody>
      </p:sp>
    </p:spTree>
    <p:extLst>
      <p:ext uri="{BB962C8B-B14F-4D97-AF65-F5344CB8AC3E}">
        <p14:creationId xmlns:p14="http://schemas.microsoft.com/office/powerpoint/2010/main" val="855619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E15C18F-883F-4132-9321-128A58724DA0}" type="slidenum">
              <a:rPr lang="ru-RU" smtClean="0"/>
              <a:t>9</a:t>
            </a:fld>
            <a:endParaRPr lang="ru-RU"/>
          </a:p>
        </p:txBody>
      </p:sp>
    </p:spTree>
    <p:extLst>
      <p:ext uri="{BB962C8B-B14F-4D97-AF65-F5344CB8AC3E}">
        <p14:creationId xmlns:p14="http://schemas.microsoft.com/office/powerpoint/2010/main" val="1140086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9CC737B-C3BD-4AAB-84F1-F6664CB02AA2}" type="datetimeFigureOut">
              <a:rPr lang="ru-RU" smtClean="0"/>
              <a:t>30.01.2023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3B431B-D048-4AF9-9363-13CF44702F4A}" type="slidenum">
              <a:rPr lang="ru-RU" smtClean="0"/>
              <a:t>‹#›</a:t>
            </a:fld>
            <a:endParaRPr lang="ru-RU"/>
          </a:p>
        </p:txBody>
      </p:sp>
    </p:spTree>
    <p:extLst>
      <p:ext uri="{BB962C8B-B14F-4D97-AF65-F5344CB8AC3E}">
        <p14:creationId xmlns:p14="http://schemas.microsoft.com/office/powerpoint/2010/main" val="2151054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9CC737B-C3BD-4AAB-84F1-F6664CB02AA2}" type="datetimeFigureOut">
              <a:rPr lang="ru-RU" smtClean="0"/>
              <a:t>30.01.2023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3B431B-D048-4AF9-9363-13CF44702F4A}" type="slidenum">
              <a:rPr lang="ru-RU" smtClean="0"/>
              <a:t>‹#›</a:t>
            </a:fld>
            <a:endParaRPr lang="ru-RU"/>
          </a:p>
        </p:txBody>
      </p:sp>
    </p:spTree>
    <p:extLst>
      <p:ext uri="{BB962C8B-B14F-4D97-AF65-F5344CB8AC3E}">
        <p14:creationId xmlns:p14="http://schemas.microsoft.com/office/powerpoint/2010/main" val="2032318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9CC737B-C3BD-4AAB-84F1-F6664CB02AA2}" type="datetimeFigureOut">
              <a:rPr lang="ru-RU" smtClean="0"/>
              <a:t>30.01.2023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3B431B-D048-4AF9-9363-13CF44702F4A}" type="slidenum">
              <a:rPr lang="ru-RU" smtClean="0"/>
              <a:t>‹#›</a:t>
            </a:fld>
            <a:endParaRPr lang="ru-RU"/>
          </a:p>
        </p:txBody>
      </p:sp>
    </p:spTree>
    <p:extLst>
      <p:ext uri="{BB962C8B-B14F-4D97-AF65-F5344CB8AC3E}">
        <p14:creationId xmlns:p14="http://schemas.microsoft.com/office/powerpoint/2010/main" val="3961188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9CC737B-C3BD-4AAB-84F1-F6664CB02AA2}" type="datetimeFigureOut">
              <a:rPr lang="ru-RU" smtClean="0"/>
              <a:t>30.01.2023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3B431B-D048-4AF9-9363-13CF44702F4A}" type="slidenum">
              <a:rPr lang="ru-RU" smtClean="0"/>
              <a:t>‹#›</a:t>
            </a:fld>
            <a:endParaRPr lang="ru-RU"/>
          </a:p>
        </p:txBody>
      </p:sp>
    </p:spTree>
    <p:extLst>
      <p:ext uri="{BB962C8B-B14F-4D97-AF65-F5344CB8AC3E}">
        <p14:creationId xmlns:p14="http://schemas.microsoft.com/office/powerpoint/2010/main" val="1155452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9CC737B-C3BD-4AAB-84F1-F6664CB02AA2}" type="datetimeFigureOut">
              <a:rPr lang="ru-RU" smtClean="0"/>
              <a:t>30.01.2023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3B431B-D048-4AF9-9363-13CF44702F4A}" type="slidenum">
              <a:rPr lang="ru-RU" smtClean="0"/>
              <a:t>‹#›</a:t>
            </a:fld>
            <a:endParaRPr lang="ru-RU"/>
          </a:p>
        </p:txBody>
      </p:sp>
    </p:spTree>
    <p:extLst>
      <p:ext uri="{BB962C8B-B14F-4D97-AF65-F5344CB8AC3E}">
        <p14:creationId xmlns:p14="http://schemas.microsoft.com/office/powerpoint/2010/main" val="4123842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9CC737B-C3BD-4AAB-84F1-F6664CB02AA2}" type="datetimeFigureOut">
              <a:rPr lang="ru-RU" smtClean="0"/>
              <a:t>30.01.2023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F3B431B-D048-4AF9-9363-13CF44702F4A}" type="slidenum">
              <a:rPr lang="ru-RU" smtClean="0"/>
              <a:t>‹#›</a:t>
            </a:fld>
            <a:endParaRPr lang="ru-RU"/>
          </a:p>
        </p:txBody>
      </p:sp>
    </p:spTree>
    <p:extLst>
      <p:ext uri="{BB962C8B-B14F-4D97-AF65-F5344CB8AC3E}">
        <p14:creationId xmlns:p14="http://schemas.microsoft.com/office/powerpoint/2010/main" val="3233494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9CC737B-C3BD-4AAB-84F1-F6664CB02AA2}" type="datetimeFigureOut">
              <a:rPr lang="ru-RU" smtClean="0"/>
              <a:t>30.01.2023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F3B431B-D048-4AF9-9363-13CF44702F4A}" type="slidenum">
              <a:rPr lang="ru-RU" smtClean="0"/>
              <a:t>‹#›</a:t>
            </a:fld>
            <a:endParaRPr lang="ru-RU"/>
          </a:p>
        </p:txBody>
      </p:sp>
    </p:spTree>
    <p:extLst>
      <p:ext uri="{BB962C8B-B14F-4D97-AF65-F5344CB8AC3E}">
        <p14:creationId xmlns:p14="http://schemas.microsoft.com/office/powerpoint/2010/main" val="2739174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9CC737B-C3BD-4AAB-84F1-F6664CB02AA2}" type="datetimeFigureOut">
              <a:rPr lang="ru-RU" smtClean="0"/>
              <a:t>30.01.2023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F3B431B-D048-4AF9-9363-13CF44702F4A}" type="slidenum">
              <a:rPr lang="ru-RU" smtClean="0"/>
              <a:t>‹#›</a:t>
            </a:fld>
            <a:endParaRPr lang="ru-RU"/>
          </a:p>
        </p:txBody>
      </p:sp>
    </p:spTree>
    <p:extLst>
      <p:ext uri="{BB962C8B-B14F-4D97-AF65-F5344CB8AC3E}">
        <p14:creationId xmlns:p14="http://schemas.microsoft.com/office/powerpoint/2010/main" val="3288219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9CC737B-C3BD-4AAB-84F1-F6664CB02AA2}" type="datetimeFigureOut">
              <a:rPr lang="ru-RU" smtClean="0"/>
              <a:t>30.01.2023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F3B431B-D048-4AF9-9363-13CF44702F4A}" type="slidenum">
              <a:rPr lang="ru-RU" smtClean="0"/>
              <a:t>‹#›</a:t>
            </a:fld>
            <a:endParaRPr lang="ru-RU"/>
          </a:p>
        </p:txBody>
      </p:sp>
    </p:spTree>
    <p:extLst>
      <p:ext uri="{BB962C8B-B14F-4D97-AF65-F5344CB8AC3E}">
        <p14:creationId xmlns:p14="http://schemas.microsoft.com/office/powerpoint/2010/main" val="148239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9CC737B-C3BD-4AAB-84F1-F6664CB02AA2}" type="datetimeFigureOut">
              <a:rPr lang="ru-RU" smtClean="0"/>
              <a:t>30.01.2023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F3B431B-D048-4AF9-9363-13CF44702F4A}" type="slidenum">
              <a:rPr lang="ru-RU" smtClean="0"/>
              <a:t>‹#›</a:t>
            </a:fld>
            <a:endParaRPr lang="ru-RU"/>
          </a:p>
        </p:txBody>
      </p:sp>
    </p:spTree>
    <p:extLst>
      <p:ext uri="{BB962C8B-B14F-4D97-AF65-F5344CB8AC3E}">
        <p14:creationId xmlns:p14="http://schemas.microsoft.com/office/powerpoint/2010/main" val="997511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9CC737B-C3BD-4AAB-84F1-F6664CB02AA2}" type="datetimeFigureOut">
              <a:rPr lang="ru-RU" smtClean="0"/>
              <a:t>30.01.2023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F3B431B-D048-4AF9-9363-13CF44702F4A}" type="slidenum">
              <a:rPr lang="ru-RU" smtClean="0"/>
              <a:t>‹#›</a:t>
            </a:fld>
            <a:endParaRPr lang="ru-RU"/>
          </a:p>
        </p:txBody>
      </p:sp>
    </p:spTree>
    <p:extLst>
      <p:ext uri="{BB962C8B-B14F-4D97-AF65-F5344CB8AC3E}">
        <p14:creationId xmlns:p14="http://schemas.microsoft.com/office/powerpoint/2010/main" val="3878766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CC737B-C3BD-4AAB-84F1-F6664CB02AA2}" type="datetimeFigureOut">
              <a:rPr lang="ru-RU" smtClean="0"/>
              <a:t>30.01.2023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B431B-D048-4AF9-9363-13CF44702F4A}" type="slidenum">
              <a:rPr lang="ru-RU" smtClean="0"/>
              <a:t>‹#›</a:t>
            </a:fld>
            <a:endParaRPr lang="ru-RU"/>
          </a:p>
        </p:txBody>
      </p:sp>
    </p:spTree>
    <p:extLst>
      <p:ext uri="{BB962C8B-B14F-4D97-AF65-F5344CB8AC3E}">
        <p14:creationId xmlns:p14="http://schemas.microsoft.com/office/powerpoint/2010/main" val="4967047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ru.wikipedia.org/wiki/%D0%9E%D0%BF%D0%B5%D1%80%D0%B0%D1%86%D0%B8%D1%8F_%C2%AB%D0%98%D1%81%D0%BA%D1%80%D0%B0%C2%BB#cite_note-_bcbd03f636099e64-24" TargetMode="External"/><Relationship Id="rId2" Type="http://schemas.openxmlformats.org/officeDocument/2006/relationships/hyperlink" Target="https://ru.wikipedia.org/wiki/%D0%9E%D0%BF%D0%B5%D1%80%D0%B0%D1%86%D0%B8%D1%8F_%C2%AB%D0%98%D1%81%D0%BA%D1%80%D0%B0%C2%BB#cite_note-_0a19896a44b0ae26-23"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ru.wikipedia.org/wiki/%D0%9E%D0%BF%D0%B5%D1%80%D0%B0%D1%86%D0%B8%D1%8F_%C2%AB%D0%98%D1%81%D0%BA%D1%80%D0%B0%C2%BB#cite_note-Zhukov-7"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19110" y="2967335"/>
            <a:ext cx="590578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Операция «Искра»</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035920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476672"/>
            <a:ext cx="8496944" cy="461665"/>
          </a:xfrm>
          <a:prstGeom prst="rect">
            <a:avLst/>
          </a:prstGeom>
        </p:spPr>
        <p:txBody>
          <a:bodyPr wrap="square">
            <a:spAutoFit/>
          </a:bodyPr>
          <a:lstStyle/>
          <a:p>
            <a:r>
              <a:rPr lang="ru-RU" sz="2400" dirty="0" smtClean="0"/>
              <a:t>Численность и задачи ударных группировок советских войск</a:t>
            </a:r>
            <a:endParaRPr lang="ru-RU" sz="2400" dirty="0"/>
          </a:p>
        </p:txBody>
      </p:sp>
      <p:sp>
        <p:nvSpPr>
          <p:cNvPr id="5" name="TextBox 4"/>
          <p:cNvSpPr txBox="1"/>
          <p:nvPr/>
        </p:nvSpPr>
        <p:spPr>
          <a:xfrm>
            <a:off x="899592" y="1275725"/>
            <a:ext cx="7200800" cy="2585323"/>
          </a:xfrm>
          <a:prstGeom prst="rect">
            <a:avLst/>
          </a:prstGeom>
          <a:noFill/>
        </p:spPr>
        <p:txBody>
          <a:bodyPr wrap="square" rtlCol="0">
            <a:spAutoFit/>
          </a:bodyPr>
          <a:lstStyle/>
          <a:p>
            <a:r>
              <a:rPr lang="ru-RU" dirty="0" smtClean="0"/>
              <a:t>Для наступления сформировали ударные группировки Ленинградского и </a:t>
            </a:r>
            <a:r>
              <a:rPr lang="ru-RU" dirty="0" err="1" smtClean="0"/>
              <a:t>Волховского</a:t>
            </a:r>
            <a:r>
              <a:rPr lang="ru-RU" dirty="0" smtClean="0"/>
              <a:t> фронтов, которые значительно усилили артиллерийскими, танковыми и инженерными соединениями, в том числе и из резерва Ставки ВГК. Ленинградский фронт получил одну стрелковую дивизию, 4 стрелковые бригады, а также зенитно-артиллерийскую дивизию, а </a:t>
            </a:r>
            <a:r>
              <a:rPr lang="ru-RU" dirty="0" err="1" smtClean="0"/>
              <a:t>Волховский</a:t>
            </a:r>
            <a:r>
              <a:rPr lang="ru-RU" dirty="0" smtClean="0"/>
              <a:t> фронт — 5 стрелковых дивизий, 3 стрелковые и лыжные бригады и одну инженерно-сапёрную бригаду.</a:t>
            </a:r>
          </a:p>
          <a:p>
            <a:endParaRPr lang="ru-RU" dirty="0"/>
          </a:p>
        </p:txBody>
      </p:sp>
      <p:sp>
        <p:nvSpPr>
          <p:cNvPr id="6" name="TextBox 5"/>
          <p:cNvSpPr txBox="1"/>
          <p:nvPr/>
        </p:nvSpPr>
        <p:spPr>
          <a:xfrm>
            <a:off x="1043608" y="3861048"/>
            <a:ext cx="7416824" cy="2031325"/>
          </a:xfrm>
          <a:prstGeom prst="rect">
            <a:avLst/>
          </a:prstGeom>
          <a:noFill/>
        </p:spPr>
        <p:txBody>
          <a:bodyPr wrap="square" rtlCol="0">
            <a:spAutoFit/>
          </a:bodyPr>
          <a:lstStyle/>
          <a:p>
            <a:r>
              <a:rPr lang="ru-RU" dirty="0" smtClean="0"/>
              <a:t>Всего ударные группировки двух фронтов насчитывали 302 800 солдат и офицеров, около 4900 орудий и миномётов (калибром 76-мм и выше), более 600 танков и 809 самолётов.</a:t>
            </a:r>
          </a:p>
          <a:p>
            <a:endParaRPr lang="ru-RU" dirty="0" smtClean="0"/>
          </a:p>
          <a:p>
            <a:r>
              <a:rPr lang="ru-RU" dirty="0" smtClean="0"/>
              <a:t>Советские войска обладали более чем пятикратным превосходством над противником в силах и средствах и были хорошо обеспечены в материальном отношении для ведения длительных боевых действий.</a:t>
            </a:r>
            <a:endParaRPr lang="ru-RU" dirty="0"/>
          </a:p>
        </p:txBody>
      </p:sp>
    </p:spTree>
    <p:extLst>
      <p:ext uri="{BB962C8B-B14F-4D97-AF65-F5344CB8AC3E}">
        <p14:creationId xmlns:p14="http://schemas.microsoft.com/office/powerpoint/2010/main" val="25884812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704" y="908720"/>
            <a:ext cx="5904000" cy="3936000"/>
          </a:xfrm>
          <a:prstGeom prst="rect">
            <a:avLst/>
          </a:prstGeom>
        </p:spPr>
      </p:pic>
      <p:sp>
        <p:nvSpPr>
          <p:cNvPr id="3" name="TextBox 2"/>
          <p:cNvSpPr txBox="1"/>
          <p:nvPr/>
        </p:nvSpPr>
        <p:spPr>
          <a:xfrm>
            <a:off x="1115616" y="5147900"/>
            <a:ext cx="7812360" cy="369332"/>
          </a:xfrm>
          <a:prstGeom prst="rect">
            <a:avLst/>
          </a:prstGeom>
          <a:noFill/>
        </p:spPr>
        <p:txBody>
          <a:bodyPr wrap="square" rtlCol="0">
            <a:spAutoFit/>
          </a:bodyPr>
          <a:lstStyle/>
          <a:p>
            <a:r>
              <a:rPr lang="ru-RU" dirty="0"/>
              <a:t> </a:t>
            </a:r>
            <a:r>
              <a:rPr lang="ru-RU" dirty="0" smtClean="0"/>
              <a:t>Т-34-76. Первое применение этого танка приходится на время «Искры»</a:t>
            </a:r>
            <a:endParaRPr lang="ru-RU" dirty="0"/>
          </a:p>
        </p:txBody>
      </p:sp>
    </p:spTree>
    <p:extLst>
      <p:ext uri="{BB962C8B-B14F-4D97-AF65-F5344CB8AC3E}">
        <p14:creationId xmlns:p14="http://schemas.microsoft.com/office/powerpoint/2010/main" val="1758873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832058"/>
            <a:ext cx="5742384" cy="5909310"/>
          </a:xfrm>
          <a:prstGeom prst="rect">
            <a:avLst/>
          </a:prstGeom>
        </p:spPr>
        <p:txBody>
          <a:bodyPr wrap="square">
            <a:spAutoFit/>
          </a:bodyPr>
          <a:lstStyle/>
          <a:p>
            <a:r>
              <a:rPr lang="ru-RU" dirty="0" smtClean="0"/>
              <a:t>Основой ударной группировки Ленинградского фронта являлась 67-я армия, построенная перед наступлением в два эшелона (4 стрелковых дивизии в первом эшелоне и 2 во втором). Для проведения операции каждая дивизия была усилена танковым батальоном, 4-5 артиллерийскими и миномётными полками, истребительно-противотанковым артиллерийским полком и 1—2 инженерными батальонами. </a:t>
            </a:r>
          </a:p>
          <a:p>
            <a:r>
              <a:rPr lang="ru-RU" dirty="0" smtClean="0"/>
              <a:t>Поддержку наступления осуществляли артиллерия армии, фронта и Балтийского флота — всего около 1870 орудий и миномётов и 13-я воздушная армия силами 414 самолётов. </a:t>
            </a:r>
          </a:p>
          <a:p>
            <a:r>
              <a:rPr lang="ru-RU" dirty="0" smtClean="0"/>
              <a:t>Соединениям 67-й армии предстояло форсировать Неву на 12-километровом участке между «Невским пятачком» и Шлиссельбургом, прорвать оборону противника и, нанося главный удар в направлении на </a:t>
            </a:r>
            <a:r>
              <a:rPr lang="ru-RU" dirty="0" err="1" smtClean="0"/>
              <a:t>Синявино</a:t>
            </a:r>
            <a:r>
              <a:rPr lang="ru-RU" dirty="0" smtClean="0"/>
              <a:t>, овладеть </a:t>
            </a:r>
            <a:r>
              <a:rPr lang="ru-RU" dirty="0" err="1" smtClean="0"/>
              <a:t>Арбузовом</a:t>
            </a:r>
            <a:r>
              <a:rPr lang="ru-RU" dirty="0" smtClean="0"/>
              <a:t>, Рабочими посёлками № 6 и № 1, </a:t>
            </a:r>
            <a:r>
              <a:rPr lang="ru-RU" dirty="0" err="1" smtClean="0"/>
              <a:t>Синявино</a:t>
            </a:r>
            <a:r>
              <a:rPr lang="ru-RU" dirty="0" smtClean="0"/>
              <a:t> и Шлиссельбургом. А после соединения с войсками </a:t>
            </a:r>
            <a:r>
              <a:rPr lang="ru-RU" dirty="0" err="1" smtClean="0"/>
              <a:t>Волховского</a:t>
            </a:r>
            <a:r>
              <a:rPr lang="ru-RU" dirty="0" smtClean="0"/>
              <a:t> фронта — развивать наступление на юго-восток и достичь рубежа на реке Мойке. </a:t>
            </a:r>
            <a:endParaRPr lang="ru-RU" dirty="0"/>
          </a:p>
        </p:txBody>
      </p:sp>
      <p:sp>
        <p:nvSpPr>
          <p:cNvPr id="3" name="TextBox 2"/>
          <p:cNvSpPr txBox="1"/>
          <p:nvPr/>
        </p:nvSpPr>
        <p:spPr>
          <a:xfrm>
            <a:off x="1763688" y="476672"/>
            <a:ext cx="5184576" cy="369332"/>
          </a:xfrm>
          <a:prstGeom prst="rect">
            <a:avLst/>
          </a:prstGeom>
          <a:noFill/>
        </p:spPr>
        <p:txBody>
          <a:bodyPr wrap="square" rtlCol="0">
            <a:spAutoFit/>
          </a:bodyPr>
          <a:lstStyle/>
          <a:p>
            <a:endParaRPr lang="ru-RU" dirty="0"/>
          </a:p>
        </p:txBody>
      </p:sp>
      <p:sp>
        <p:nvSpPr>
          <p:cNvPr id="4" name="TextBox 3"/>
          <p:cNvSpPr txBox="1"/>
          <p:nvPr/>
        </p:nvSpPr>
        <p:spPr>
          <a:xfrm>
            <a:off x="2195736" y="188640"/>
            <a:ext cx="5454352" cy="523220"/>
          </a:xfrm>
          <a:prstGeom prst="rect">
            <a:avLst/>
          </a:prstGeom>
          <a:noFill/>
        </p:spPr>
        <p:txBody>
          <a:bodyPr wrap="square" rtlCol="0">
            <a:spAutoFit/>
          </a:bodyPr>
          <a:lstStyle/>
          <a:p>
            <a:r>
              <a:rPr lang="ru-RU" sz="2800" dirty="0" smtClean="0"/>
              <a:t>Ленинградский фронт</a:t>
            </a:r>
            <a:endParaRPr lang="ru-RU" sz="2800" dirty="0"/>
          </a:p>
        </p:txBody>
      </p:sp>
    </p:spTree>
    <p:extLst>
      <p:ext uri="{BB962C8B-B14F-4D97-AF65-F5344CB8AC3E}">
        <p14:creationId xmlns:p14="http://schemas.microsoft.com/office/powerpoint/2010/main" val="330356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332656"/>
            <a:ext cx="5688632" cy="523220"/>
          </a:xfrm>
          <a:prstGeom prst="rect">
            <a:avLst/>
          </a:prstGeom>
          <a:noFill/>
        </p:spPr>
        <p:txBody>
          <a:bodyPr wrap="square" rtlCol="0">
            <a:spAutoFit/>
          </a:bodyPr>
          <a:lstStyle/>
          <a:p>
            <a:r>
              <a:rPr lang="ru-RU" sz="2800" dirty="0" smtClean="0"/>
              <a:t>               </a:t>
            </a:r>
            <a:r>
              <a:rPr lang="ru-RU" sz="2800" dirty="0" err="1" smtClean="0"/>
              <a:t>Волховский</a:t>
            </a:r>
            <a:r>
              <a:rPr lang="ru-RU" sz="2800" dirty="0" smtClean="0"/>
              <a:t> фронт</a:t>
            </a:r>
            <a:endParaRPr lang="ru-RU" sz="2800" dirty="0"/>
          </a:p>
        </p:txBody>
      </p:sp>
      <p:sp>
        <p:nvSpPr>
          <p:cNvPr id="3" name="TextBox 2"/>
          <p:cNvSpPr txBox="1"/>
          <p:nvPr/>
        </p:nvSpPr>
        <p:spPr>
          <a:xfrm>
            <a:off x="107504" y="1052736"/>
            <a:ext cx="8712968" cy="4801314"/>
          </a:xfrm>
          <a:prstGeom prst="rect">
            <a:avLst/>
          </a:prstGeom>
          <a:noFill/>
        </p:spPr>
        <p:txBody>
          <a:bodyPr wrap="square" rtlCol="0">
            <a:spAutoFit/>
          </a:bodyPr>
          <a:lstStyle/>
          <a:p>
            <a:r>
              <a:rPr lang="ru-RU" dirty="0" smtClean="0"/>
              <a:t>Ударную группировку </a:t>
            </a:r>
            <a:r>
              <a:rPr lang="ru-RU" dirty="0" err="1" smtClean="0"/>
              <a:t>Волховского</a:t>
            </a:r>
            <a:r>
              <a:rPr lang="ru-RU" dirty="0" smtClean="0"/>
              <a:t> фронта составили 2-я ударная армия (6 стрелковых дивизий в первом эшелоне, 4 во втором и 2 в резерве), часть сил 8-й армии (2 стрелковые дивизии и бригада морской пехоты). Силы усиления для каждой дивизии были выделены примерно такие же, как на Ленинградском фронте. </a:t>
            </a:r>
          </a:p>
          <a:p>
            <a:r>
              <a:rPr lang="ru-RU" dirty="0" smtClean="0"/>
              <a:t>На левом фланге наступления действовала часть сил 8-й армии: 80-я, 364-я стрелковые дивизии, 73-я бригада морской пехоты. </a:t>
            </a:r>
          </a:p>
          <a:p>
            <a:r>
              <a:rPr lang="ru-RU" dirty="0" smtClean="0"/>
              <a:t>Поддержку наступления осуществляли артиллерия фронта и двух армий силами около 2885 орудий и миномётов и 14-я воздушная армия силами 395 самолётов. </a:t>
            </a:r>
          </a:p>
          <a:p>
            <a:r>
              <a:rPr lang="ru-RU" dirty="0" smtClean="0"/>
              <a:t>Соединениям 2-й ударной армии предстояло прорвать оборону противника на 12-километровом участке фронта Липки — </a:t>
            </a:r>
            <a:r>
              <a:rPr lang="ru-RU" dirty="0" err="1" smtClean="0"/>
              <a:t>Гайтолово</a:t>
            </a:r>
            <a:r>
              <a:rPr lang="ru-RU" dirty="0" smtClean="0"/>
              <a:t>, овладеть узлами сопротивления Липка, Рабочий посёлок № 8, роща «Круглая» и </a:t>
            </a:r>
            <a:r>
              <a:rPr lang="ru-RU" dirty="0" err="1" smtClean="0"/>
              <a:t>Гайтолово</a:t>
            </a:r>
            <a:r>
              <a:rPr lang="ru-RU" dirty="0" smtClean="0"/>
              <a:t>, а затем, продвигаясь в западном направлении и в сторону </a:t>
            </a:r>
            <a:r>
              <a:rPr lang="ru-RU" dirty="0" err="1" smtClean="0"/>
              <a:t>Синявино</a:t>
            </a:r>
            <a:r>
              <a:rPr lang="ru-RU" dirty="0" smtClean="0"/>
              <a:t>, овладеть Рабочими посёлками № 1, 5, 7 и </a:t>
            </a:r>
            <a:r>
              <a:rPr lang="ru-RU" dirty="0" err="1" smtClean="0"/>
              <a:t>Синявино</a:t>
            </a:r>
            <a:r>
              <a:rPr lang="ru-RU" dirty="0" smtClean="0"/>
              <a:t>. После соединения с войсками Ленинградского фронта на линии Рабочий посёлок № 2 — Рабочий посёлок № 6 развивать наступление в направлении на юг. Соединения 8-й армии должны были прорвать оборону противника на участке </a:t>
            </a:r>
            <a:r>
              <a:rPr lang="ru-RU" dirty="0" err="1" smtClean="0"/>
              <a:t>Гайтолово</a:t>
            </a:r>
            <a:r>
              <a:rPr lang="ru-RU" dirty="0" smtClean="0"/>
              <a:t> — Мишкино и наступать в направлении </a:t>
            </a:r>
            <a:r>
              <a:rPr lang="ru-RU" dirty="0" err="1" smtClean="0"/>
              <a:t>Тортолово</a:t>
            </a:r>
            <a:r>
              <a:rPr lang="ru-RU" dirty="0" smtClean="0"/>
              <a:t> — Михайловский. </a:t>
            </a:r>
          </a:p>
          <a:p>
            <a:endParaRPr lang="ru-RU" dirty="0"/>
          </a:p>
        </p:txBody>
      </p:sp>
    </p:spTree>
    <p:extLst>
      <p:ext uri="{BB962C8B-B14F-4D97-AF65-F5344CB8AC3E}">
        <p14:creationId xmlns:p14="http://schemas.microsoft.com/office/powerpoint/2010/main" val="38557173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3768" y="476672"/>
            <a:ext cx="6264696" cy="646331"/>
          </a:xfrm>
          <a:prstGeom prst="rect">
            <a:avLst/>
          </a:prstGeom>
          <a:noFill/>
        </p:spPr>
        <p:txBody>
          <a:bodyPr wrap="square" rtlCol="0">
            <a:spAutoFit/>
          </a:bodyPr>
          <a:lstStyle/>
          <a:p>
            <a:r>
              <a:rPr lang="ru-RU" sz="3600" dirty="0" smtClean="0"/>
              <a:t>Силы Германии</a:t>
            </a:r>
            <a:endParaRPr lang="ru-RU" sz="3600" dirty="0"/>
          </a:p>
        </p:txBody>
      </p:sp>
      <p:sp>
        <p:nvSpPr>
          <p:cNvPr id="4" name="Прямоугольник 3"/>
          <p:cNvSpPr/>
          <p:nvPr/>
        </p:nvSpPr>
        <p:spPr>
          <a:xfrm>
            <a:off x="827584" y="1484784"/>
            <a:ext cx="7560840" cy="646331"/>
          </a:xfrm>
          <a:prstGeom prst="rect">
            <a:avLst/>
          </a:prstGeom>
        </p:spPr>
        <p:txBody>
          <a:bodyPr wrap="square">
            <a:spAutoFit/>
          </a:bodyPr>
          <a:lstStyle/>
          <a:p>
            <a:r>
              <a:rPr lang="ru-RU" dirty="0" smtClean="0"/>
              <a:t>Оборону </a:t>
            </a:r>
            <a:r>
              <a:rPr lang="ru-RU" dirty="0" err="1" smtClean="0"/>
              <a:t>шлиссельбургско-синявинского</a:t>
            </a:r>
            <a:r>
              <a:rPr lang="ru-RU" dirty="0" smtClean="0"/>
              <a:t> выступа осуществляли основные силы 26-го и часть дивизий 54-го армейских корпусов 18-й армии. </a:t>
            </a:r>
            <a:endParaRPr lang="ru-RU" dirty="0"/>
          </a:p>
        </p:txBody>
      </p:sp>
      <p:sp>
        <p:nvSpPr>
          <p:cNvPr id="5" name="Прямоугольник 4"/>
          <p:cNvSpPr/>
          <p:nvPr/>
        </p:nvSpPr>
        <p:spPr>
          <a:xfrm>
            <a:off x="179512" y="2420877"/>
            <a:ext cx="8496944" cy="4185761"/>
          </a:xfrm>
          <a:prstGeom prst="rect">
            <a:avLst/>
          </a:prstGeom>
        </p:spPr>
        <p:txBody>
          <a:bodyPr wrap="square">
            <a:spAutoFit/>
          </a:bodyPr>
          <a:lstStyle/>
          <a:p>
            <a:r>
              <a:rPr lang="ru-RU" sz="1400" dirty="0" smtClean="0"/>
              <a:t>В полосе наступления 67-й армии оборону держали 328-й полк 227-й пехотной дивизии, 170-я пехотная дивизия в полном составе и 100-й полк 5-й горнострелковой дивизии. На первой линии главными узлами обороны являлись сооружения 8-й ГРЭС, 1-го и 2-го Городков и дома города Шлиссельбурга. Второй рубеж обороны проходил через рабочие посёлки № 1 и № 5, станции Подгорная, </a:t>
            </a:r>
            <a:r>
              <a:rPr lang="ru-RU" sz="1400" dirty="0" err="1" smtClean="0"/>
              <a:t>Синявино</a:t>
            </a:r>
            <a:r>
              <a:rPr lang="ru-RU" sz="1400" dirty="0" smtClean="0"/>
              <a:t>, рабочий посёлок № 6, посёлок Михайловский. </a:t>
            </a:r>
          </a:p>
          <a:p>
            <a:r>
              <a:rPr lang="ru-RU" sz="1400" dirty="0" smtClean="0"/>
              <a:t>В полосе наступления 2-й ударной армии и правого крыла 8-й армии оборону держали 227-я пехотная дивизия (без одного полка), 1-я пехотная дивизия, 374-й полк 207-й охранной дивизии и 344-й полк 223-й пехотной дивизии. Главными узлами сопротивления были Липка, Рабочий посёлок № 8, роща «Круглая», деревни </a:t>
            </a:r>
            <a:r>
              <a:rPr lang="ru-RU" sz="1400" dirty="0" err="1" smtClean="0"/>
              <a:t>Гайтолово</a:t>
            </a:r>
            <a:r>
              <a:rPr lang="ru-RU" sz="1400" dirty="0" smtClean="0"/>
              <a:t> и </a:t>
            </a:r>
            <a:r>
              <a:rPr lang="ru-RU" sz="1400" dirty="0" err="1" smtClean="0"/>
              <a:t>Тортолово</a:t>
            </a:r>
            <a:r>
              <a:rPr lang="ru-RU" sz="1400" baseline="30000" dirty="0" smtClean="0"/>
              <a:t>[</a:t>
            </a:r>
            <a:r>
              <a:rPr lang="ru-RU" sz="1400" dirty="0" smtClean="0"/>
              <a:t>. </a:t>
            </a:r>
          </a:p>
          <a:p>
            <a:r>
              <a:rPr lang="ru-RU" sz="1400" dirty="0" smtClean="0"/>
              <a:t>Численность 26-го армейского корпуса (командующий — генерал пехоты Эрнст фон Лейзер) составляла примерно 60 000 солдат и офицеров (1-я, 170-я, 223-я, 227-я пехотные дивизии)</a:t>
            </a:r>
            <a:r>
              <a:rPr lang="ru-RU" sz="1400" baseline="30000" dirty="0" smtClean="0"/>
              <a:t>[</a:t>
            </a:r>
            <a:r>
              <a:rPr lang="ru-RU" sz="1400" dirty="0" smtClean="0"/>
              <a:t>. В резерве в районе Мги находились 96-я пехотная дивизия, основные силы 5-й горнострелковой дивизии, а также 502-й тяжёлый танковый батальон. На 30 октября в батальоне насчитывалось 9 танков Pz.Kpfw.VI «Тигр» и 18 </a:t>
            </a:r>
            <a:r>
              <a:rPr lang="ru-RU" sz="1400" dirty="0" err="1" smtClean="0"/>
              <a:t>PzKpfw</a:t>
            </a:r>
            <a:r>
              <a:rPr lang="ru-RU" sz="1400" dirty="0" smtClean="0"/>
              <a:t> III. Только в феврале 1943 года батальон получил ещё 6 тяжёлых танков. </a:t>
            </a:r>
          </a:p>
          <a:p>
            <a:r>
              <a:rPr lang="ru-RU" sz="1400" dirty="0" smtClean="0"/>
              <a:t>Таким образом, оборону </a:t>
            </a:r>
            <a:r>
              <a:rPr lang="ru-RU" sz="1400" dirty="0" err="1" smtClean="0"/>
              <a:t>шлиссельбургско-синявинского</a:t>
            </a:r>
            <a:r>
              <a:rPr lang="ru-RU" sz="1400" dirty="0" smtClean="0"/>
              <a:t> выступа осуществляли примерно 6 расчётных дивизий при поддержке 700 орудий и миномётов</a:t>
            </a:r>
            <a:r>
              <a:rPr lang="ru-RU" sz="1400" baseline="30000" dirty="0" smtClean="0">
                <a:hlinkClick r:id="rId2"/>
              </a:rPr>
              <a:t>[23]</a:t>
            </a:r>
            <a:r>
              <a:rPr lang="ru-RU" sz="1400" dirty="0" smtClean="0"/>
              <a:t>, а также 27 танков. </a:t>
            </a:r>
          </a:p>
          <a:p>
            <a:r>
              <a:rPr lang="ru-RU" sz="1400" dirty="0" smtClean="0"/>
              <a:t>Авиационную поддержку 18-й армии и всей Группы армий «Север» осуществлял 1-й воздушный флот. У противника только под Ленинградом было 250 самолётов, а в распоряжении всей Группы армий «Север» насчитывалось около 450 боевых машин</a:t>
            </a:r>
            <a:r>
              <a:rPr lang="ru-RU" sz="1400" baseline="30000" dirty="0" smtClean="0">
                <a:hlinkClick r:id="rId3"/>
              </a:rPr>
              <a:t>[24]</a:t>
            </a:r>
            <a:r>
              <a:rPr lang="ru-RU" sz="1400" dirty="0" smtClean="0"/>
              <a:t>. </a:t>
            </a:r>
            <a:endParaRPr lang="ru-RU" sz="1400" dirty="0"/>
          </a:p>
        </p:txBody>
      </p:sp>
    </p:spTree>
    <p:extLst>
      <p:ext uri="{BB962C8B-B14F-4D97-AF65-F5344CB8AC3E}">
        <p14:creationId xmlns:p14="http://schemas.microsoft.com/office/powerpoint/2010/main" val="3877666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315256"/>
            <a:ext cx="7224000" cy="5418000"/>
          </a:xfrm>
          <a:prstGeom prst="rect">
            <a:avLst/>
          </a:prstGeom>
        </p:spPr>
      </p:pic>
      <p:sp>
        <p:nvSpPr>
          <p:cNvPr id="4" name="Прямоугольник 3"/>
          <p:cNvSpPr/>
          <p:nvPr/>
        </p:nvSpPr>
        <p:spPr>
          <a:xfrm>
            <a:off x="107504" y="5949280"/>
            <a:ext cx="9361040" cy="338554"/>
          </a:xfrm>
          <a:prstGeom prst="rect">
            <a:avLst/>
          </a:prstGeom>
        </p:spPr>
        <p:txBody>
          <a:bodyPr wrap="square">
            <a:spAutoFit/>
          </a:bodyPr>
          <a:lstStyle/>
          <a:p>
            <a:r>
              <a:rPr lang="ru-RU" sz="1600" dirty="0" smtClean="0"/>
              <a:t>Pz.Kpfw.VI «Тигр». В ходе операции «Искра», этот тяжёлый танк впервые был захвачен красной армией </a:t>
            </a:r>
            <a:endParaRPr lang="ru-RU" sz="1600" dirty="0"/>
          </a:p>
        </p:txBody>
      </p:sp>
    </p:spTree>
    <p:extLst>
      <p:ext uri="{BB962C8B-B14F-4D97-AF65-F5344CB8AC3E}">
        <p14:creationId xmlns:p14="http://schemas.microsoft.com/office/powerpoint/2010/main" val="24365207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128" y="344850"/>
            <a:ext cx="9296648" cy="707886"/>
          </a:xfrm>
          <a:prstGeom prst="rect">
            <a:avLst/>
          </a:prstGeom>
          <a:noFill/>
        </p:spPr>
        <p:txBody>
          <a:bodyPr wrap="none" lIns="91440" tIns="45720" rIns="91440" bIns="45720">
            <a:spAutoFit/>
          </a:bodyPr>
          <a:lstStyle/>
          <a:p>
            <a:pPr algn="ctr"/>
            <a:r>
              <a:rPr lang="ru-RU" sz="40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Ход боевых действий операции «Искра»</a:t>
            </a:r>
            <a:endParaRPr lang="ru-RU" sz="40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4" name="Прямоугольник 3"/>
          <p:cNvSpPr/>
          <p:nvPr/>
        </p:nvSpPr>
        <p:spPr>
          <a:xfrm>
            <a:off x="323528" y="1291649"/>
            <a:ext cx="8208912" cy="2031325"/>
          </a:xfrm>
          <a:prstGeom prst="rect">
            <a:avLst/>
          </a:prstGeom>
        </p:spPr>
        <p:txBody>
          <a:bodyPr wrap="square">
            <a:spAutoFit/>
          </a:bodyPr>
          <a:lstStyle/>
          <a:p>
            <a:r>
              <a:rPr lang="ru-RU" sz="1400" dirty="0" smtClean="0"/>
              <a:t>Ночью 12 января советские бомбардировщики нанесли массированный удар по позициям противника в полосе прорыва, а также по аэродромам и железнодорожным узлам в тылу.</a:t>
            </a:r>
          </a:p>
          <a:p>
            <a:endParaRPr lang="ru-RU" sz="1400" dirty="0" smtClean="0"/>
          </a:p>
          <a:p>
            <a:r>
              <a:rPr lang="ru-RU" sz="1400" dirty="0" smtClean="0"/>
              <a:t>В 9:30 утра одновременно артиллерия обоих фронтов начала артподготовку, которая продолжалась в полосе наступления 67-й армии 2 часа 20 минут, и 1 час 45 минут на участке наступления 2-й ударной армии.</a:t>
            </a:r>
          </a:p>
          <a:p>
            <a:endParaRPr lang="ru-RU" sz="1400" dirty="0" smtClean="0"/>
          </a:p>
          <a:p>
            <a:r>
              <a:rPr lang="ru-RU" sz="1400" dirty="0" smtClean="0"/>
              <a:t>В 11:50 под прикрытием «огненного вала» и пулемётного огня 16-го укрепрайона 4 дивизии первого эшелона 67-й армии начали форсирование Невы.</a:t>
            </a:r>
            <a:endParaRPr lang="ru-RU" sz="1400" dirty="0"/>
          </a:p>
        </p:txBody>
      </p:sp>
      <p:sp>
        <p:nvSpPr>
          <p:cNvPr id="6" name="Прямоугольник 5"/>
          <p:cNvSpPr/>
          <p:nvPr/>
        </p:nvSpPr>
        <p:spPr>
          <a:xfrm>
            <a:off x="323528" y="3440033"/>
            <a:ext cx="8784976" cy="276999"/>
          </a:xfrm>
          <a:prstGeom prst="rect">
            <a:avLst/>
          </a:prstGeom>
        </p:spPr>
        <p:txBody>
          <a:bodyPr wrap="square">
            <a:spAutoFit/>
          </a:bodyPr>
          <a:lstStyle/>
          <a:p>
            <a:r>
              <a:rPr lang="ru-RU" sz="1200" dirty="0" smtClean="0"/>
              <a:t>В первый день успех был достигнут на центральном участке благодаря артподготовке 38-го гвардейского миномётного полка.</a:t>
            </a:r>
            <a:endParaRPr lang="ru-RU" sz="1200" dirty="0"/>
          </a:p>
        </p:txBody>
      </p:sp>
      <p:sp>
        <p:nvSpPr>
          <p:cNvPr id="7" name="Прямоугольник 6"/>
          <p:cNvSpPr/>
          <p:nvPr/>
        </p:nvSpPr>
        <p:spPr>
          <a:xfrm>
            <a:off x="323528" y="3831431"/>
            <a:ext cx="8640960" cy="461665"/>
          </a:xfrm>
          <a:prstGeom prst="rect">
            <a:avLst/>
          </a:prstGeom>
        </p:spPr>
        <p:txBody>
          <a:bodyPr wrap="square">
            <a:spAutoFit/>
          </a:bodyPr>
          <a:lstStyle/>
          <a:p>
            <a:r>
              <a:rPr lang="ru-RU" sz="1200" dirty="0" smtClean="0"/>
              <a:t>К концу дня, сломив сопротивление 170-й пехотной дивизии противника, советские войска сумели захватить на левом берегу Невы плацдарм шириной около 6 километров и глубиной до 3 километров</a:t>
            </a:r>
            <a:endParaRPr lang="ru-RU" sz="1200" dirty="0"/>
          </a:p>
        </p:txBody>
      </p:sp>
      <p:sp>
        <p:nvSpPr>
          <p:cNvPr id="8" name="Прямоугольник 7"/>
          <p:cNvSpPr/>
          <p:nvPr/>
        </p:nvSpPr>
        <p:spPr>
          <a:xfrm>
            <a:off x="323528" y="4509120"/>
            <a:ext cx="8352928" cy="738664"/>
          </a:xfrm>
          <a:prstGeom prst="rect">
            <a:avLst/>
          </a:prstGeom>
        </p:spPr>
        <p:txBody>
          <a:bodyPr wrap="square">
            <a:spAutoFit/>
          </a:bodyPr>
          <a:lstStyle/>
          <a:p>
            <a:r>
              <a:rPr lang="ru-RU" sz="1400" dirty="0" smtClean="0"/>
              <a:t>Уже в первый день советского наступления немецкое командование было вынуждено усилить свою оборону, введя в бой части 96-й пехотной и 5-й горнострелковой дивизий, а затем два полка 61-й пехотной дивизии («группа генерал-майора В. </a:t>
            </a:r>
            <a:r>
              <a:rPr lang="ru-RU" sz="1400" dirty="0" err="1" smtClean="0"/>
              <a:t>Хюнера</a:t>
            </a:r>
            <a:r>
              <a:rPr lang="ru-RU" sz="1400" dirty="0" smtClean="0"/>
              <a:t>»). </a:t>
            </a:r>
            <a:endParaRPr lang="ru-RU" sz="1400" dirty="0"/>
          </a:p>
        </p:txBody>
      </p:sp>
    </p:spTree>
    <p:extLst>
      <p:ext uri="{BB962C8B-B14F-4D97-AF65-F5344CB8AC3E}">
        <p14:creationId xmlns:p14="http://schemas.microsoft.com/office/powerpoint/2010/main" val="9989716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688"/>
            <a:ext cx="9144000" cy="5790624"/>
          </a:xfrm>
          <a:prstGeom prst="rect">
            <a:avLst/>
          </a:prstGeom>
        </p:spPr>
      </p:pic>
    </p:spTree>
    <p:extLst>
      <p:ext uri="{BB962C8B-B14F-4D97-AF65-F5344CB8AC3E}">
        <p14:creationId xmlns:p14="http://schemas.microsoft.com/office/powerpoint/2010/main" val="14336895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620688"/>
            <a:ext cx="8280920" cy="1200329"/>
          </a:xfrm>
          <a:prstGeom prst="rect">
            <a:avLst/>
          </a:prstGeom>
        </p:spPr>
        <p:txBody>
          <a:bodyPr wrap="square">
            <a:spAutoFit/>
          </a:bodyPr>
          <a:lstStyle/>
          <a:p>
            <a:r>
              <a:rPr lang="ru-RU" dirty="0" smtClean="0"/>
              <a:t>13—17 января бои приняли затяжной и ожесточённый характер. Противник оказывал упорное сопротивление, опираясь на многочисленные узлы обороны. Для окончательного перелома в ходе сражения советское командование уже со второго дня операции начало вводить в бой вторые эшелоны армий. </a:t>
            </a:r>
            <a:endParaRPr lang="ru-RU" dirty="0"/>
          </a:p>
        </p:txBody>
      </p:sp>
      <p:sp>
        <p:nvSpPr>
          <p:cNvPr id="4" name="Прямоугольник 3"/>
          <p:cNvSpPr/>
          <p:nvPr/>
        </p:nvSpPr>
        <p:spPr>
          <a:xfrm>
            <a:off x="467544" y="1916832"/>
            <a:ext cx="8640960" cy="923330"/>
          </a:xfrm>
          <a:prstGeom prst="rect">
            <a:avLst/>
          </a:prstGeom>
        </p:spPr>
        <p:txBody>
          <a:bodyPr wrap="square">
            <a:spAutoFit/>
          </a:bodyPr>
          <a:lstStyle/>
          <a:p>
            <a:r>
              <a:rPr lang="ru-RU" dirty="0" smtClean="0"/>
              <a:t>В полосе наступления 67-й армии решающие значение имело продвижение в направлении Рабочего посёлка № 5 136-й стрелковой дивизии, которой были приданы основные силы 61-й танковой бригады</a:t>
            </a:r>
            <a:endParaRPr lang="ru-RU" dirty="0"/>
          </a:p>
        </p:txBody>
      </p:sp>
      <p:sp>
        <p:nvSpPr>
          <p:cNvPr id="5" name="Прямоугольник 4"/>
          <p:cNvSpPr/>
          <p:nvPr/>
        </p:nvSpPr>
        <p:spPr>
          <a:xfrm>
            <a:off x="467544" y="2967335"/>
            <a:ext cx="7776864" cy="646331"/>
          </a:xfrm>
          <a:prstGeom prst="rect">
            <a:avLst/>
          </a:prstGeom>
        </p:spPr>
        <p:txBody>
          <a:bodyPr wrap="square">
            <a:spAutoFit/>
          </a:bodyPr>
          <a:lstStyle/>
          <a:p>
            <a:r>
              <a:rPr lang="ru-RU" dirty="0" smtClean="0"/>
              <a:t>13 января была введена в бой 123-я стрелковая бригада в направлении Рабочего посёлка № 3, который через несколько дней был ею захвачен.</a:t>
            </a:r>
            <a:endParaRPr lang="ru-RU" dirty="0"/>
          </a:p>
        </p:txBody>
      </p:sp>
      <p:sp>
        <p:nvSpPr>
          <p:cNvPr id="6" name="TextBox 5"/>
          <p:cNvSpPr txBox="1"/>
          <p:nvPr/>
        </p:nvSpPr>
        <p:spPr>
          <a:xfrm>
            <a:off x="467544" y="3789040"/>
            <a:ext cx="7776864" cy="369332"/>
          </a:xfrm>
          <a:prstGeom prst="rect">
            <a:avLst/>
          </a:prstGeom>
          <a:noFill/>
        </p:spPr>
        <p:txBody>
          <a:bodyPr wrap="square" rtlCol="0">
            <a:spAutoFit/>
          </a:bodyPr>
          <a:lstStyle/>
          <a:p>
            <a:r>
              <a:rPr lang="ru-RU" dirty="0" smtClean="0"/>
              <a:t>14 января в руки советских солдат попал новейший </a:t>
            </a:r>
            <a:r>
              <a:rPr lang="en-US" dirty="0" smtClean="0"/>
              <a:t>Panzer </a:t>
            </a:r>
            <a:r>
              <a:rPr lang="ru-RU" dirty="0" smtClean="0"/>
              <a:t>«Тигр»</a:t>
            </a:r>
            <a:endParaRPr lang="ru-RU" dirty="0"/>
          </a:p>
        </p:txBody>
      </p:sp>
      <p:sp>
        <p:nvSpPr>
          <p:cNvPr id="8" name="Прямоугольник 7"/>
          <p:cNvSpPr/>
          <p:nvPr/>
        </p:nvSpPr>
        <p:spPr>
          <a:xfrm>
            <a:off x="467544" y="4293096"/>
            <a:ext cx="7776864" cy="646331"/>
          </a:xfrm>
          <a:prstGeom prst="rect">
            <a:avLst/>
          </a:prstGeom>
        </p:spPr>
        <p:txBody>
          <a:bodyPr wrap="square">
            <a:spAutoFit/>
          </a:bodyPr>
          <a:lstStyle/>
          <a:p>
            <a:r>
              <a:rPr lang="ru-RU" dirty="0" smtClean="0"/>
              <a:t>На правом фланге 67-й армии наступление 45-й гвардейской дивизии в последующие дни  успеха не имело, даже несмотря на ввод в бой резервов.</a:t>
            </a:r>
            <a:endParaRPr lang="ru-RU" dirty="0"/>
          </a:p>
        </p:txBody>
      </p:sp>
      <p:sp>
        <p:nvSpPr>
          <p:cNvPr id="9" name="Прямоугольник 8"/>
          <p:cNvSpPr/>
          <p:nvPr/>
        </p:nvSpPr>
        <p:spPr>
          <a:xfrm>
            <a:off x="539552" y="5229200"/>
            <a:ext cx="7704856" cy="646331"/>
          </a:xfrm>
          <a:prstGeom prst="rect">
            <a:avLst/>
          </a:prstGeom>
        </p:spPr>
        <p:txBody>
          <a:bodyPr wrap="square">
            <a:spAutoFit/>
          </a:bodyPr>
          <a:lstStyle/>
          <a:p>
            <a:r>
              <a:rPr lang="ru-RU" dirty="0" smtClean="0"/>
              <a:t>В центре наступления 2-й ударной армии 15 января 372-я дивизия взяла Рабочие посёлки № 8 и № 4, а 17 января вышла к Рабочему посёлку № 1.</a:t>
            </a:r>
            <a:endParaRPr lang="ru-RU" dirty="0"/>
          </a:p>
        </p:txBody>
      </p:sp>
      <p:sp>
        <p:nvSpPr>
          <p:cNvPr id="10" name="Прямоугольник 9"/>
          <p:cNvSpPr/>
          <p:nvPr/>
        </p:nvSpPr>
        <p:spPr>
          <a:xfrm>
            <a:off x="539552" y="5890046"/>
            <a:ext cx="7704856" cy="923330"/>
          </a:xfrm>
          <a:prstGeom prst="rect">
            <a:avLst/>
          </a:prstGeom>
        </p:spPr>
        <p:txBody>
          <a:bodyPr wrap="square">
            <a:spAutoFit/>
          </a:bodyPr>
          <a:lstStyle/>
          <a:p>
            <a:r>
              <a:rPr lang="ru-RU" dirty="0" smtClean="0"/>
              <a:t>К этому моменту 18-я стрелковая дивизия и 98-я танковая бригада уже несколько дней вели ожесточённый бой на подступах к Рабочему посёлку № 5.</a:t>
            </a:r>
            <a:endParaRPr lang="ru-RU" dirty="0"/>
          </a:p>
        </p:txBody>
      </p:sp>
    </p:spTree>
    <p:extLst>
      <p:ext uri="{BB962C8B-B14F-4D97-AF65-F5344CB8AC3E}">
        <p14:creationId xmlns:p14="http://schemas.microsoft.com/office/powerpoint/2010/main" val="22306854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548680"/>
            <a:ext cx="7416000" cy="5011594"/>
          </a:xfrm>
          <a:prstGeom prst="rect">
            <a:avLst/>
          </a:prstGeom>
        </p:spPr>
      </p:pic>
    </p:spTree>
    <p:extLst>
      <p:ext uri="{BB962C8B-B14F-4D97-AF65-F5344CB8AC3E}">
        <p14:creationId xmlns:p14="http://schemas.microsoft.com/office/powerpoint/2010/main" val="1251132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476672"/>
            <a:ext cx="6768752" cy="2031325"/>
          </a:xfrm>
          <a:prstGeom prst="rect">
            <a:avLst/>
          </a:prstGeom>
          <a:noFill/>
        </p:spPr>
        <p:txBody>
          <a:bodyPr wrap="square" rtlCol="0">
            <a:spAutoFit/>
          </a:bodyPr>
          <a:lstStyle/>
          <a:p>
            <a:r>
              <a:rPr lang="ru-RU" dirty="0" err="1" smtClean="0"/>
              <a:t>Опера́ция</a:t>
            </a:r>
            <a:r>
              <a:rPr lang="ru-RU" dirty="0" smtClean="0"/>
              <a:t> «</a:t>
            </a:r>
            <a:r>
              <a:rPr lang="ru-RU" dirty="0" err="1" smtClean="0"/>
              <a:t>И́скра</a:t>
            </a:r>
            <a:r>
              <a:rPr lang="ru-RU" dirty="0" smtClean="0"/>
              <a:t>» (нем. </a:t>
            </a:r>
            <a:r>
              <a:rPr lang="ru-RU" dirty="0" err="1" smtClean="0"/>
              <a:t>Zweite</a:t>
            </a:r>
            <a:r>
              <a:rPr lang="ru-RU" dirty="0" smtClean="0"/>
              <a:t> </a:t>
            </a:r>
            <a:r>
              <a:rPr lang="ru-RU" dirty="0" err="1" smtClean="0"/>
              <a:t>Ladoga-Schlacht</a:t>
            </a:r>
            <a:r>
              <a:rPr lang="ru-RU" dirty="0" smtClean="0"/>
              <a:t> — Вторая битва у Ладожского озера) — наступательная операция советских войск во время Великой Отечественной войны, проведённая с 12 по 30 января 1943 года силами Ленинградского и </a:t>
            </a:r>
            <a:r>
              <a:rPr lang="ru-RU" dirty="0" err="1" smtClean="0"/>
              <a:t>Волховского</a:t>
            </a:r>
            <a:r>
              <a:rPr lang="ru-RU" dirty="0" smtClean="0"/>
              <a:t> фронтов при содействии части сил Балтийского флота, Ладожской военной флотилии и авиации дальнего действия с целью прорыва блокады Ленинграда. </a:t>
            </a:r>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2536742"/>
            <a:ext cx="8856984" cy="3669921"/>
          </a:xfrm>
          <a:prstGeom prst="rect">
            <a:avLst/>
          </a:prstGeom>
        </p:spPr>
      </p:pic>
    </p:spTree>
    <p:extLst>
      <p:ext uri="{BB962C8B-B14F-4D97-AF65-F5344CB8AC3E}">
        <p14:creationId xmlns:p14="http://schemas.microsoft.com/office/powerpoint/2010/main" val="1825045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476672"/>
            <a:ext cx="7704856" cy="923330"/>
          </a:xfrm>
          <a:prstGeom prst="rect">
            <a:avLst/>
          </a:prstGeom>
          <a:noFill/>
        </p:spPr>
        <p:txBody>
          <a:bodyPr wrap="square" rtlCol="0">
            <a:spAutoFit/>
          </a:bodyPr>
          <a:lstStyle/>
          <a:p>
            <a:r>
              <a:rPr lang="ru-RU" sz="5400" dirty="0" smtClean="0"/>
              <a:t>        Прорыв блокады</a:t>
            </a:r>
            <a:endParaRPr lang="ru-RU" sz="5400" dirty="0"/>
          </a:p>
        </p:txBody>
      </p:sp>
      <p:sp>
        <p:nvSpPr>
          <p:cNvPr id="4" name="Прямоугольник 3"/>
          <p:cNvSpPr/>
          <p:nvPr/>
        </p:nvSpPr>
        <p:spPr>
          <a:xfrm>
            <a:off x="323528" y="1484784"/>
            <a:ext cx="8640960" cy="2246769"/>
          </a:xfrm>
          <a:prstGeom prst="rect">
            <a:avLst/>
          </a:prstGeom>
        </p:spPr>
        <p:txBody>
          <a:bodyPr wrap="square">
            <a:spAutoFit/>
          </a:bodyPr>
          <a:lstStyle/>
          <a:p>
            <a:r>
              <a:rPr lang="ru-RU" sz="1400" dirty="0" smtClean="0"/>
              <a:t>К 18 января войска Ленинградского и </a:t>
            </a:r>
            <a:r>
              <a:rPr lang="ru-RU" sz="1400" dirty="0" err="1" smtClean="0"/>
              <a:t>Волховского</a:t>
            </a:r>
            <a:r>
              <a:rPr lang="ru-RU" sz="1400" dirty="0" smtClean="0"/>
              <a:t> фронтов разделяли всего несколько километров. Немецкое командование, понимая серьёзность ситуации, разрешило оставшимся в окружении частям в районах Шлиссельбурга и Липки пробиваться на юг к </a:t>
            </a:r>
            <a:r>
              <a:rPr lang="ru-RU" sz="1400" dirty="0" err="1" smtClean="0"/>
              <a:t>Синявину</a:t>
            </a:r>
            <a:r>
              <a:rPr lang="ru-RU" sz="1400" dirty="0" smtClean="0"/>
              <a:t>, для чего «группа </a:t>
            </a:r>
            <a:r>
              <a:rPr lang="ru-RU" sz="1400" dirty="0" err="1" smtClean="0"/>
              <a:t>Хюнера</a:t>
            </a:r>
            <a:r>
              <a:rPr lang="ru-RU" sz="1400" dirty="0" smtClean="0"/>
              <a:t>» должна была удерживать Рабочие посёлки № 1 и № 5 до последней возможности.</a:t>
            </a:r>
          </a:p>
          <a:p>
            <a:endParaRPr lang="ru-RU" sz="1400" dirty="0" smtClean="0"/>
          </a:p>
          <a:p>
            <a:r>
              <a:rPr lang="ru-RU" sz="1400" dirty="0" smtClean="0"/>
              <a:t>18 января 1943, в 9:30 I отдельный стрелковый батальон 123-й отдельной стрелковой бригады 67-й армии Ленинградского фронта во главе с заместителем командира по политической части майором Мелконяном, старшим лейтенантом </a:t>
            </a:r>
            <a:r>
              <a:rPr lang="ru-RU" sz="1400" dirty="0" err="1" smtClean="0"/>
              <a:t>Калуговым</a:t>
            </a:r>
            <a:r>
              <a:rPr lang="ru-RU" sz="1400" dirty="0" smtClean="0"/>
              <a:t>, сержантом Анисимовым встретились с частями 372-й дивизии 2-й ударной армии </a:t>
            </a:r>
            <a:r>
              <a:rPr lang="ru-RU" sz="1400" dirty="0" err="1" smtClean="0"/>
              <a:t>Волховского</a:t>
            </a:r>
            <a:r>
              <a:rPr lang="ru-RU" sz="1400" dirty="0" smtClean="0"/>
              <a:t> фронта во главе с майором Мельниковым и командиром 440 </a:t>
            </a:r>
            <a:r>
              <a:rPr lang="ru-RU" sz="1400" dirty="0" err="1" smtClean="0"/>
              <a:t>разведроты</a:t>
            </a:r>
            <a:r>
              <a:rPr lang="ru-RU" sz="1400" dirty="0" smtClean="0"/>
              <a:t> старшим лейтенантом </a:t>
            </a:r>
            <a:r>
              <a:rPr lang="ru-RU" sz="1400" dirty="0" err="1" smtClean="0"/>
              <a:t>Ишимовым</a:t>
            </a:r>
            <a:r>
              <a:rPr lang="ru-RU" sz="1400" dirty="0" smtClean="0"/>
              <a:t> на восточной окраине Рабочего посёлка № 1</a:t>
            </a:r>
            <a:endParaRPr lang="ru-RU" sz="1400" dirty="0"/>
          </a:p>
        </p:txBody>
      </p:sp>
      <p:sp>
        <p:nvSpPr>
          <p:cNvPr id="8" name="Прямоугольник 7"/>
          <p:cNvSpPr/>
          <p:nvPr/>
        </p:nvSpPr>
        <p:spPr>
          <a:xfrm>
            <a:off x="323528" y="3861048"/>
            <a:ext cx="8640960" cy="954107"/>
          </a:xfrm>
          <a:prstGeom prst="rect">
            <a:avLst/>
          </a:prstGeom>
        </p:spPr>
        <p:txBody>
          <a:bodyPr wrap="square">
            <a:spAutoFit/>
          </a:bodyPr>
          <a:lstStyle/>
          <a:p>
            <a:r>
              <a:rPr lang="ru-RU" sz="1400" dirty="0" smtClean="0"/>
              <a:t>Чуть позже в этот же день соединения 86-й стрелковой дивизии и батальон бронеавтомобилей 61-й танковой бригады полностью очистили от противника Шлиссельбург, а в конце дня передовые части 34-й лыжной бригады установили связь с 128-й стрелковой дивизией и 12-й лыжной бригадой 2-й ударной армии, которые, наконец, взяли Липки.</a:t>
            </a:r>
            <a:endParaRPr lang="ru-RU" sz="1400" dirty="0"/>
          </a:p>
        </p:txBody>
      </p:sp>
      <p:sp>
        <p:nvSpPr>
          <p:cNvPr id="10" name="Прямоугольник 9"/>
          <p:cNvSpPr/>
          <p:nvPr/>
        </p:nvSpPr>
        <p:spPr>
          <a:xfrm>
            <a:off x="251520" y="5229200"/>
            <a:ext cx="8640960" cy="400110"/>
          </a:xfrm>
          <a:prstGeom prst="rect">
            <a:avLst/>
          </a:prstGeom>
        </p:spPr>
        <p:txBody>
          <a:bodyPr wrap="square">
            <a:spAutoFit/>
          </a:bodyPr>
          <a:lstStyle/>
          <a:p>
            <a:r>
              <a:rPr lang="ru-RU" sz="2000" dirty="0" smtClean="0"/>
              <a:t>Таким образом, 18 января 1943 года блокада Ленинграда была </a:t>
            </a:r>
            <a:r>
              <a:rPr lang="ru-RU" sz="2000" b="1" dirty="0" smtClean="0"/>
              <a:t>прорвана</a:t>
            </a:r>
            <a:r>
              <a:rPr lang="ru-RU" sz="2000" dirty="0" smtClean="0"/>
              <a:t>. </a:t>
            </a:r>
            <a:endParaRPr lang="ru-RU" sz="2000" dirty="0"/>
          </a:p>
        </p:txBody>
      </p:sp>
    </p:spTree>
    <p:extLst>
      <p:ext uri="{BB962C8B-B14F-4D97-AF65-F5344CB8AC3E}">
        <p14:creationId xmlns:p14="http://schemas.microsoft.com/office/powerpoint/2010/main" val="1251132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764704"/>
            <a:ext cx="7322400" cy="4969793"/>
          </a:xfrm>
          <a:prstGeom prst="rect">
            <a:avLst/>
          </a:prstGeom>
        </p:spPr>
      </p:pic>
    </p:spTree>
    <p:extLst>
      <p:ext uri="{BB962C8B-B14F-4D97-AF65-F5344CB8AC3E}">
        <p14:creationId xmlns:p14="http://schemas.microsoft.com/office/powerpoint/2010/main" val="29260546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17438"/>
            <a:ext cx="7704856" cy="1477328"/>
          </a:xfrm>
          <a:prstGeom prst="rect">
            <a:avLst/>
          </a:prstGeom>
          <a:noFill/>
        </p:spPr>
        <p:txBody>
          <a:bodyPr wrap="square" rtlCol="0">
            <a:spAutoFit/>
          </a:bodyPr>
          <a:lstStyle/>
          <a:p>
            <a:r>
              <a:rPr lang="ru-RU" dirty="0" smtClean="0"/>
              <a:t>На прорыве блокады операция не закончилась. Предпринималось несколько попыток наступления объединённых фронтов с целью отбросить фашистов от  Ленинграда, однако большого успеха они не принесли. В ходе боёв 20-30 января был взят рабочий посёлок №6, произведена первая попытка взятия </a:t>
            </a:r>
            <a:r>
              <a:rPr lang="ru-RU" dirty="0" err="1" smtClean="0"/>
              <a:t>Синявинских</a:t>
            </a:r>
            <a:r>
              <a:rPr lang="ru-RU" dirty="0" smtClean="0"/>
              <a:t> высот.</a:t>
            </a:r>
            <a:endParaRPr lang="ru-RU" dirty="0"/>
          </a:p>
        </p:txBody>
      </p:sp>
      <p:sp>
        <p:nvSpPr>
          <p:cNvPr id="3" name="TextBox 2"/>
          <p:cNvSpPr txBox="1"/>
          <p:nvPr/>
        </p:nvSpPr>
        <p:spPr>
          <a:xfrm>
            <a:off x="683568" y="2492896"/>
            <a:ext cx="7560840" cy="923330"/>
          </a:xfrm>
          <a:prstGeom prst="rect">
            <a:avLst/>
          </a:prstGeom>
          <a:noFill/>
        </p:spPr>
        <p:txBody>
          <a:bodyPr wrap="square" rtlCol="0">
            <a:spAutoFit/>
          </a:bodyPr>
          <a:lstStyle/>
          <a:p>
            <a:r>
              <a:rPr lang="ru-RU" dirty="0" smtClean="0"/>
              <a:t>В результате февральско-апрельских боёв, фронт сдвинулся на 20км от Ленинграда, однако уничтожить </a:t>
            </a:r>
            <a:r>
              <a:rPr lang="ru-RU" dirty="0" err="1" smtClean="0"/>
              <a:t>мгинско-синявинскую</a:t>
            </a:r>
            <a:r>
              <a:rPr lang="ru-RU" dirty="0" smtClean="0"/>
              <a:t> группировку противника так и не удалось.</a:t>
            </a:r>
            <a:endParaRPr lang="ru-RU" dirty="0"/>
          </a:p>
        </p:txBody>
      </p:sp>
      <p:sp>
        <p:nvSpPr>
          <p:cNvPr id="4" name="TextBox 3"/>
          <p:cNvSpPr txBox="1"/>
          <p:nvPr/>
        </p:nvSpPr>
        <p:spPr>
          <a:xfrm>
            <a:off x="827584" y="3789040"/>
            <a:ext cx="7416824" cy="1754326"/>
          </a:xfrm>
          <a:prstGeom prst="rect">
            <a:avLst/>
          </a:prstGeom>
          <a:noFill/>
        </p:spPr>
        <p:txBody>
          <a:bodyPr wrap="square" rtlCol="0">
            <a:spAutoFit/>
          </a:bodyPr>
          <a:lstStyle/>
          <a:p>
            <a:r>
              <a:rPr lang="ru-RU" dirty="0" smtClean="0"/>
              <a:t>Полностью блокада будет снята в ходе Новгородско-Ленинградской операции в 1944 году.</a:t>
            </a:r>
          </a:p>
          <a:p>
            <a:endParaRPr lang="ru-RU" dirty="0"/>
          </a:p>
          <a:p>
            <a:r>
              <a:rPr lang="ru-RU" dirty="0" smtClean="0"/>
              <a:t>Прорыв блокады полностью сорвал планы Рейха на соединение с Финляндскими силами, штурм Ленинграда и возможность перехвата </a:t>
            </a:r>
            <a:r>
              <a:rPr lang="ru-RU" dirty="0" err="1" smtClean="0"/>
              <a:t>инциативы</a:t>
            </a:r>
            <a:r>
              <a:rPr lang="ru-RU" dirty="0" smtClean="0"/>
              <a:t> на всём Северо-Западном направлении.</a:t>
            </a:r>
            <a:endParaRPr lang="ru-RU" dirty="0"/>
          </a:p>
        </p:txBody>
      </p:sp>
    </p:spTree>
    <p:extLst>
      <p:ext uri="{BB962C8B-B14F-4D97-AF65-F5344CB8AC3E}">
        <p14:creationId xmlns:p14="http://schemas.microsoft.com/office/powerpoint/2010/main" val="34277343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5696" y="548680"/>
            <a:ext cx="5472608" cy="584775"/>
          </a:xfrm>
          <a:prstGeom prst="rect">
            <a:avLst/>
          </a:prstGeom>
          <a:noFill/>
        </p:spPr>
        <p:txBody>
          <a:bodyPr wrap="square" rtlCol="0">
            <a:spAutoFit/>
          </a:bodyPr>
          <a:lstStyle/>
          <a:p>
            <a:r>
              <a:rPr lang="ru-RU" sz="3200" dirty="0" smtClean="0"/>
              <a:t>                      Потери</a:t>
            </a:r>
            <a:endParaRPr lang="ru-RU" sz="3200" dirty="0"/>
          </a:p>
        </p:txBody>
      </p:sp>
      <p:sp>
        <p:nvSpPr>
          <p:cNvPr id="3" name="Прямоугольник 2"/>
          <p:cNvSpPr/>
          <p:nvPr/>
        </p:nvSpPr>
        <p:spPr>
          <a:xfrm>
            <a:off x="467544" y="1879664"/>
            <a:ext cx="8208912" cy="1477328"/>
          </a:xfrm>
          <a:prstGeom prst="rect">
            <a:avLst/>
          </a:prstGeom>
        </p:spPr>
        <p:txBody>
          <a:bodyPr wrap="square">
            <a:spAutoFit/>
          </a:bodyPr>
          <a:lstStyle/>
          <a:p>
            <a:r>
              <a:rPr lang="ru-RU" dirty="0" smtClean="0"/>
              <a:t>Общие потери советских войск в ходе операции «Искра» (12—30 января) составили 115 082 (33 940 — безвозвратно), при этом Ленинградский фронт потерял 41 264 человека (12 320 — безвозвратно), а </a:t>
            </a:r>
            <a:r>
              <a:rPr lang="ru-RU" dirty="0" err="1" smtClean="0"/>
              <a:t>Волховский</a:t>
            </a:r>
            <a:r>
              <a:rPr lang="ru-RU" dirty="0" smtClean="0"/>
              <a:t> — 73818 человек (21 620 — безвозвратно). Кроме того, советские войска за этот период потеряли 41 танк, 417 орудий и миномётов и 41 самолёт</a:t>
            </a:r>
            <a:r>
              <a:rPr lang="ru-RU" baseline="30000" dirty="0"/>
              <a:t>.</a:t>
            </a:r>
            <a:endParaRPr lang="ru-RU" dirty="0"/>
          </a:p>
        </p:txBody>
      </p:sp>
      <p:sp>
        <p:nvSpPr>
          <p:cNvPr id="4" name="TextBox 3"/>
          <p:cNvSpPr txBox="1"/>
          <p:nvPr/>
        </p:nvSpPr>
        <p:spPr>
          <a:xfrm>
            <a:off x="3779912" y="1174446"/>
            <a:ext cx="3816424" cy="584775"/>
          </a:xfrm>
          <a:prstGeom prst="rect">
            <a:avLst/>
          </a:prstGeom>
          <a:noFill/>
        </p:spPr>
        <p:txBody>
          <a:bodyPr wrap="square" rtlCol="0">
            <a:spAutoFit/>
          </a:bodyPr>
          <a:lstStyle/>
          <a:p>
            <a:r>
              <a:rPr lang="ru-RU" sz="3200" dirty="0" smtClean="0"/>
              <a:t>СССР</a:t>
            </a:r>
            <a:endParaRPr lang="ru-RU" sz="3200" dirty="0"/>
          </a:p>
        </p:txBody>
      </p:sp>
      <p:sp>
        <p:nvSpPr>
          <p:cNvPr id="5" name="TextBox 4"/>
          <p:cNvSpPr txBox="1"/>
          <p:nvPr/>
        </p:nvSpPr>
        <p:spPr>
          <a:xfrm>
            <a:off x="3779912" y="3717032"/>
            <a:ext cx="2160240" cy="523220"/>
          </a:xfrm>
          <a:prstGeom prst="rect">
            <a:avLst/>
          </a:prstGeom>
          <a:noFill/>
        </p:spPr>
        <p:txBody>
          <a:bodyPr wrap="square" rtlCol="0">
            <a:spAutoFit/>
          </a:bodyPr>
          <a:lstStyle/>
          <a:p>
            <a:r>
              <a:rPr lang="ru-RU" sz="2800" dirty="0" smtClean="0"/>
              <a:t>Германия</a:t>
            </a:r>
            <a:endParaRPr lang="ru-RU" sz="2800" dirty="0"/>
          </a:p>
        </p:txBody>
      </p:sp>
      <p:sp>
        <p:nvSpPr>
          <p:cNvPr id="6" name="Прямоугольник 5"/>
          <p:cNvSpPr/>
          <p:nvPr/>
        </p:nvSpPr>
        <p:spPr>
          <a:xfrm>
            <a:off x="539552" y="4509119"/>
            <a:ext cx="8280920" cy="646331"/>
          </a:xfrm>
          <a:prstGeom prst="rect">
            <a:avLst/>
          </a:prstGeom>
        </p:spPr>
        <p:txBody>
          <a:bodyPr wrap="square">
            <a:spAutoFit/>
          </a:bodyPr>
          <a:lstStyle/>
          <a:p>
            <a:r>
              <a:rPr lang="ru-RU" dirty="0" smtClean="0"/>
              <a:t> </a:t>
            </a:r>
            <a:r>
              <a:rPr lang="ru-RU" dirty="0"/>
              <a:t>П</a:t>
            </a:r>
            <a:r>
              <a:rPr lang="ru-RU" dirty="0" smtClean="0"/>
              <a:t>отери 18-й армии в январе-марте 1943 года составили 73 309 убитыми, ранеными и пропавшими без вести (из них 19611 человек — безвозвратно),</a:t>
            </a:r>
            <a:endParaRPr lang="ru-RU" dirty="0"/>
          </a:p>
        </p:txBody>
      </p:sp>
      <p:sp>
        <p:nvSpPr>
          <p:cNvPr id="7" name="Прямоугольник 6"/>
          <p:cNvSpPr/>
          <p:nvPr/>
        </p:nvSpPr>
        <p:spPr>
          <a:xfrm>
            <a:off x="539552" y="5097958"/>
            <a:ext cx="7776864" cy="923330"/>
          </a:xfrm>
          <a:prstGeom prst="rect">
            <a:avLst/>
          </a:prstGeom>
        </p:spPr>
        <p:txBody>
          <a:bodyPr wrap="square">
            <a:spAutoFit/>
          </a:bodyPr>
          <a:lstStyle/>
          <a:p>
            <a:r>
              <a:rPr lang="ru-RU" dirty="0" smtClean="0"/>
              <a:t>потери немецких войск в технике только за первую часть операции «Искра» составили 650 орудий (400 из них были захвачены), 300 миномётов, 500 пулемётов, не менее </a:t>
            </a:r>
            <a:r>
              <a:rPr lang="ru-RU" smtClean="0"/>
              <a:t>100 самолётов.</a:t>
            </a:r>
            <a:endParaRPr lang="ru-RU" dirty="0"/>
          </a:p>
        </p:txBody>
      </p:sp>
    </p:spTree>
    <p:extLst>
      <p:ext uri="{BB962C8B-B14F-4D97-AF65-F5344CB8AC3E}">
        <p14:creationId xmlns:p14="http://schemas.microsoft.com/office/powerpoint/2010/main" val="561037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404664"/>
            <a:ext cx="8712968" cy="584775"/>
          </a:xfrm>
          <a:prstGeom prst="rect">
            <a:avLst/>
          </a:prstGeom>
          <a:noFill/>
        </p:spPr>
        <p:txBody>
          <a:bodyPr wrap="square" rtlCol="0" anchor="ctr">
            <a:spAutoFit/>
          </a:bodyPr>
          <a:lstStyle/>
          <a:p>
            <a:r>
              <a:rPr lang="ru-RU" sz="3200" dirty="0" smtClean="0"/>
              <a:t>Обстановка на фронте перед началом операции</a:t>
            </a:r>
            <a:endParaRPr lang="ru-RU" sz="3200" dirty="0"/>
          </a:p>
        </p:txBody>
      </p:sp>
      <p:sp>
        <p:nvSpPr>
          <p:cNvPr id="4" name="TextBox 3"/>
          <p:cNvSpPr txBox="1"/>
          <p:nvPr/>
        </p:nvSpPr>
        <p:spPr>
          <a:xfrm>
            <a:off x="539552" y="1412776"/>
            <a:ext cx="8136904" cy="2862322"/>
          </a:xfrm>
          <a:prstGeom prst="rect">
            <a:avLst/>
          </a:prstGeom>
          <a:noFill/>
        </p:spPr>
        <p:txBody>
          <a:bodyPr wrap="square" rtlCol="0">
            <a:spAutoFit/>
          </a:bodyPr>
          <a:lstStyle/>
          <a:p>
            <a:r>
              <a:rPr lang="ru-RU" dirty="0" smtClean="0"/>
              <a:t>К концу 1942 года обстановка под Ленинградом продолжала оставаться сложной: войска Ленинградского фронта и Балтийский флот были изолированы, сухопутной связи между городом и «Большой Землёй» не было. В течение 1942 года Красная Армия дважды предпринимала попытки деблокировать город. Однако и </a:t>
            </a:r>
            <a:r>
              <a:rPr lang="ru-RU" dirty="0" err="1" smtClean="0"/>
              <a:t>Любанская</a:t>
            </a:r>
            <a:r>
              <a:rPr lang="ru-RU" dirty="0" smtClean="0"/>
              <a:t>, и </a:t>
            </a:r>
            <a:r>
              <a:rPr lang="ru-RU" dirty="0" err="1" smtClean="0"/>
              <a:t>Синявинская</a:t>
            </a:r>
            <a:r>
              <a:rPr lang="ru-RU" dirty="0" smtClean="0"/>
              <a:t> наступательные операции не увенчались успехом. Район между южным побережьем Ладожского озера и посёлком Мга (так называемый «</a:t>
            </a:r>
            <a:r>
              <a:rPr lang="ru-RU" dirty="0" err="1" smtClean="0"/>
              <a:t>шлиссельбургско-синявинский</a:t>
            </a:r>
            <a:r>
              <a:rPr lang="ru-RU" dirty="0" smtClean="0"/>
              <a:t> выступ»), где расстояние между Ленинградским и </a:t>
            </a:r>
            <a:r>
              <a:rPr lang="ru-RU" dirty="0" err="1" smtClean="0"/>
              <a:t>Волховским</a:t>
            </a:r>
            <a:r>
              <a:rPr lang="ru-RU" dirty="0" smtClean="0"/>
              <a:t> фронтами было наикратчайшим (12—16 км), был по-прежнему занят частями немецкой 18-й армии.</a:t>
            </a:r>
          </a:p>
          <a:p>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688" y="4077072"/>
            <a:ext cx="5256584" cy="2592288"/>
          </a:xfrm>
          <a:prstGeom prst="rect">
            <a:avLst/>
          </a:prstGeom>
        </p:spPr>
      </p:pic>
    </p:spTree>
    <p:extLst>
      <p:ext uri="{BB962C8B-B14F-4D97-AF65-F5344CB8AC3E}">
        <p14:creationId xmlns:p14="http://schemas.microsoft.com/office/powerpoint/2010/main" val="2105769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260648"/>
            <a:ext cx="7776864" cy="646331"/>
          </a:xfrm>
          <a:prstGeom prst="rect">
            <a:avLst/>
          </a:prstGeom>
          <a:noFill/>
        </p:spPr>
        <p:txBody>
          <a:bodyPr wrap="square" rtlCol="0">
            <a:spAutoFit/>
          </a:bodyPr>
          <a:lstStyle/>
          <a:p>
            <a:r>
              <a:rPr lang="ru-RU" sz="3600" dirty="0" smtClean="0"/>
              <a:t>План проведения операции</a:t>
            </a:r>
            <a:endParaRPr lang="ru-RU" sz="3600" dirty="0"/>
          </a:p>
        </p:txBody>
      </p:sp>
      <p:sp>
        <p:nvSpPr>
          <p:cNvPr id="3" name="TextBox 2"/>
          <p:cNvSpPr txBox="1"/>
          <p:nvPr/>
        </p:nvSpPr>
        <p:spPr>
          <a:xfrm>
            <a:off x="899592" y="980728"/>
            <a:ext cx="7704856" cy="6186309"/>
          </a:xfrm>
          <a:prstGeom prst="rect">
            <a:avLst/>
          </a:prstGeom>
          <a:noFill/>
        </p:spPr>
        <p:txBody>
          <a:bodyPr wrap="square" rtlCol="0">
            <a:spAutoFit/>
          </a:bodyPr>
          <a:lstStyle/>
          <a:p>
            <a:r>
              <a:rPr lang="ru-RU" b="1" cap="all" dirty="0" smtClean="0">
                <a:effectLst/>
              </a:rPr>
              <a:t>Ставка Верховного Главнокомандования</a:t>
            </a:r>
            <a:r>
              <a:rPr lang="ru-RU" dirty="0" smtClean="0"/>
              <a:t> </a:t>
            </a:r>
            <a:br>
              <a:rPr lang="ru-RU" dirty="0" smtClean="0"/>
            </a:br>
            <a:r>
              <a:rPr lang="ru-RU" b="1" cap="all" dirty="0" smtClean="0">
                <a:effectLst/>
              </a:rPr>
              <a:t>Директива</a:t>
            </a:r>
            <a:r>
              <a:rPr lang="ru-RU" dirty="0" smtClean="0"/>
              <a:t> </a:t>
            </a:r>
            <a:r>
              <a:rPr lang="ru-RU" b="1" dirty="0" smtClean="0"/>
              <a:t>от 8 декабря 1942 года</a:t>
            </a:r>
            <a:r>
              <a:rPr lang="ru-RU" dirty="0" smtClean="0"/>
              <a:t> </a:t>
            </a:r>
            <a:r>
              <a:rPr lang="ru-RU" b="1" dirty="0" smtClean="0"/>
              <a:t>№ 170703</a:t>
            </a:r>
            <a:r>
              <a:rPr lang="ru-RU" dirty="0" smtClean="0"/>
              <a:t/>
            </a:r>
            <a:br>
              <a:rPr lang="ru-RU" dirty="0" smtClean="0"/>
            </a:br>
            <a:r>
              <a:rPr lang="ru-RU" b="1" cap="all" dirty="0" smtClean="0">
                <a:effectLst/>
              </a:rPr>
              <a:t>командующим войсками </a:t>
            </a:r>
            <a:r>
              <a:rPr lang="ru-RU" b="1" cap="all" dirty="0" err="1" smtClean="0">
                <a:effectLst/>
              </a:rPr>
              <a:t>Волховского</a:t>
            </a:r>
            <a:r>
              <a:rPr lang="ru-RU" b="1" cap="all" dirty="0" smtClean="0">
                <a:effectLst/>
              </a:rPr>
              <a:t> и Ленинградского фронтов о задачах по прорыву блокады Ленинграда и подготовке </a:t>
            </a:r>
            <a:r>
              <a:rPr lang="ru-RU" b="1" cap="all" dirty="0" err="1" smtClean="0">
                <a:effectLst/>
              </a:rPr>
              <a:t>Мгинской</a:t>
            </a:r>
            <a:r>
              <a:rPr lang="ru-RU" b="1" cap="all" dirty="0" smtClean="0">
                <a:effectLst/>
              </a:rPr>
              <a:t> операции</a:t>
            </a:r>
            <a:r>
              <a:rPr lang="ru-RU" dirty="0" smtClean="0"/>
              <a:t/>
            </a:r>
            <a:br>
              <a:rPr lang="ru-RU" dirty="0" smtClean="0"/>
            </a:br>
            <a:r>
              <a:rPr lang="ru-RU" i="1" dirty="0" smtClean="0"/>
              <a:t>8 декабря 1942 г. 22 ч 45 мин</a:t>
            </a:r>
            <a:r>
              <a:rPr lang="ru-RU" dirty="0" smtClean="0"/>
              <a:t> </a:t>
            </a:r>
          </a:p>
          <a:p>
            <a:r>
              <a:rPr lang="ru-RU" dirty="0" smtClean="0"/>
              <a:t>Совместными усилиями </a:t>
            </a:r>
            <a:r>
              <a:rPr lang="ru-RU" dirty="0" err="1" smtClean="0"/>
              <a:t>Волховского</a:t>
            </a:r>
            <a:r>
              <a:rPr lang="ru-RU" dirty="0" smtClean="0"/>
              <a:t> и Ленинградского фронтов разгромить группировку противника в районе Липка, </a:t>
            </a:r>
            <a:r>
              <a:rPr lang="ru-RU" dirty="0" err="1" smtClean="0"/>
              <a:t>Гайтолово</a:t>
            </a:r>
            <a:r>
              <a:rPr lang="ru-RU" dirty="0" smtClean="0"/>
              <a:t>, Московская Дубровка, Шлиссельбург и, таким образом, разбить осаду гор. Ленинград, к исходу января 1943 г. операцию закончить. </a:t>
            </a:r>
          </a:p>
          <a:p>
            <a:r>
              <a:rPr lang="ru-RU" dirty="0" smtClean="0"/>
              <a:t>Закрепившись прочной обороной на линии р. Мойка, пос. Михайловский, </a:t>
            </a:r>
            <a:r>
              <a:rPr lang="ru-RU" dirty="0" err="1" smtClean="0"/>
              <a:t>Тортолово</a:t>
            </a:r>
            <a:r>
              <a:rPr lang="ru-RU" dirty="0" smtClean="0"/>
              <a:t>, обеспечить коммуникации Ленинградского фронта, после чего войскам дать 10-дневный отдых. </a:t>
            </a:r>
          </a:p>
          <a:p>
            <a:r>
              <a:rPr lang="ru-RU" dirty="0" smtClean="0"/>
              <a:t>В первой половине февраля месяца 1943 года подготовить и провести операцию по разгрому противника в районе Мги и очищению Кировской </a:t>
            </a:r>
            <a:r>
              <a:rPr lang="ru-RU" dirty="0" err="1" smtClean="0"/>
              <a:t>жел</a:t>
            </a:r>
            <a:r>
              <a:rPr lang="ru-RU" dirty="0" smtClean="0"/>
              <a:t>. дороги с выходом на линию Вороново, </a:t>
            </a:r>
            <a:r>
              <a:rPr lang="ru-RU" dirty="0" err="1" smtClean="0"/>
              <a:t>Сиголово</a:t>
            </a:r>
            <a:r>
              <a:rPr lang="ru-RU" dirty="0" smtClean="0"/>
              <a:t>, </a:t>
            </a:r>
            <a:r>
              <a:rPr lang="ru-RU" dirty="0" err="1" smtClean="0"/>
              <a:t>Войтолово</a:t>
            </a:r>
            <a:r>
              <a:rPr lang="ru-RU" dirty="0" smtClean="0"/>
              <a:t>, Воскресенское. </a:t>
            </a:r>
          </a:p>
          <a:p>
            <a:r>
              <a:rPr lang="ru-RU" dirty="0" smtClean="0"/>
              <a:t>По окончании </a:t>
            </a:r>
            <a:r>
              <a:rPr lang="ru-RU" dirty="0" err="1" smtClean="0"/>
              <a:t>Мгинской</a:t>
            </a:r>
            <a:r>
              <a:rPr lang="ru-RU" dirty="0" smtClean="0"/>
              <a:t> операции войска перевести на зимние квартиры. </a:t>
            </a:r>
          </a:p>
          <a:p>
            <a:r>
              <a:rPr lang="ru-RU" dirty="0" smtClean="0"/>
              <a:t>Настоящий приказ довести до командиров полков включительно. </a:t>
            </a:r>
          </a:p>
          <a:p>
            <a:r>
              <a:rPr lang="ru-RU" dirty="0" smtClean="0"/>
              <a:t>Получение подтвердить. Исполнение донести. </a:t>
            </a:r>
          </a:p>
          <a:p>
            <a:r>
              <a:rPr lang="ru-RU" dirty="0" smtClean="0"/>
              <a:t>Ставка Верховного Главнокомандования </a:t>
            </a:r>
            <a:r>
              <a:rPr lang="ru-RU" i="1" dirty="0" smtClean="0"/>
              <a:t>И. СТАЛИН, Г. ЖУКОВ</a:t>
            </a:r>
            <a:r>
              <a:rPr lang="ru-RU" dirty="0" smtClean="0"/>
              <a:t> </a:t>
            </a:r>
          </a:p>
          <a:p>
            <a:endParaRPr lang="ru-RU" dirty="0"/>
          </a:p>
        </p:txBody>
      </p:sp>
    </p:spTree>
    <p:extLst>
      <p:ext uri="{BB962C8B-B14F-4D97-AF65-F5344CB8AC3E}">
        <p14:creationId xmlns:p14="http://schemas.microsoft.com/office/powerpoint/2010/main" val="18380363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7664" y="495115"/>
            <a:ext cx="6141911" cy="5958221"/>
          </a:xfrm>
          <a:prstGeom prst="rect">
            <a:avLst/>
          </a:prstGeom>
        </p:spPr>
      </p:pic>
    </p:spTree>
    <p:extLst>
      <p:ext uri="{BB962C8B-B14F-4D97-AF65-F5344CB8AC3E}">
        <p14:creationId xmlns:p14="http://schemas.microsoft.com/office/powerpoint/2010/main" val="4224138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23728" y="188640"/>
            <a:ext cx="5976664" cy="584775"/>
          </a:xfrm>
          <a:prstGeom prst="rect">
            <a:avLst/>
          </a:prstGeom>
          <a:noFill/>
        </p:spPr>
        <p:txBody>
          <a:bodyPr wrap="square" rtlCol="0">
            <a:spAutoFit/>
          </a:bodyPr>
          <a:lstStyle/>
          <a:p>
            <a:r>
              <a:rPr lang="ru-RU" sz="3200" dirty="0" smtClean="0"/>
              <a:t>Силы и состав сторон</a:t>
            </a:r>
            <a:endParaRPr lang="ru-RU" sz="3200" dirty="0"/>
          </a:p>
        </p:txBody>
      </p:sp>
      <p:sp>
        <p:nvSpPr>
          <p:cNvPr id="5" name="TextBox 4"/>
          <p:cNvSpPr txBox="1"/>
          <p:nvPr/>
        </p:nvSpPr>
        <p:spPr>
          <a:xfrm>
            <a:off x="3707904" y="764704"/>
            <a:ext cx="1512168" cy="584775"/>
          </a:xfrm>
          <a:prstGeom prst="rect">
            <a:avLst/>
          </a:prstGeom>
          <a:noFill/>
        </p:spPr>
        <p:txBody>
          <a:bodyPr wrap="square" rtlCol="0">
            <a:spAutoFit/>
          </a:bodyPr>
          <a:lstStyle/>
          <a:p>
            <a:r>
              <a:rPr lang="ru-RU" sz="3200" dirty="0" smtClean="0"/>
              <a:t>СССР</a:t>
            </a:r>
            <a:endParaRPr lang="ru-RU" sz="3200" dirty="0"/>
          </a:p>
        </p:txBody>
      </p:sp>
      <p:sp>
        <p:nvSpPr>
          <p:cNvPr id="6" name="TextBox 5"/>
          <p:cNvSpPr txBox="1"/>
          <p:nvPr/>
        </p:nvSpPr>
        <p:spPr>
          <a:xfrm>
            <a:off x="611560" y="1268760"/>
            <a:ext cx="8230324" cy="5909310"/>
          </a:xfrm>
          <a:prstGeom prst="rect">
            <a:avLst/>
          </a:prstGeom>
          <a:noFill/>
        </p:spPr>
        <p:txBody>
          <a:bodyPr wrap="square" rtlCol="0">
            <a:spAutoFit/>
          </a:bodyPr>
          <a:lstStyle/>
          <a:p>
            <a:r>
              <a:rPr lang="ru-RU" dirty="0" smtClean="0"/>
              <a:t>Ленинградский фронт — командующий: генерал-лейтенант (с 15 января 1943 года — генерал-полковник) Л. А. Говоров</a:t>
            </a:r>
          </a:p>
          <a:p>
            <a:r>
              <a:rPr lang="ru-RU" dirty="0" smtClean="0"/>
              <a:t>67-я армия — командующий: генерал-лейтенант М. П. Духанов, с 24 января по конец февраля — генерал-майор А. И. Черепанов, затем снова М. П. Духанов.</a:t>
            </a:r>
          </a:p>
          <a:p>
            <a:r>
              <a:rPr lang="ru-RU" dirty="0" smtClean="0"/>
              <a:t>55-я армия — командующий: генерал-лейтенант В. П. Свиридов</a:t>
            </a:r>
          </a:p>
          <a:p>
            <a:r>
              <a:rPr lang="ru-RU" dirty="0" smtClean="0"/>
              <a:t>13-я воздушная армия — командующий: генерал-полковник авиации С. Д. Рыбальченко</a:t>
            </a:r>
          </a:p>
          <a:p>
            <a:r>
              <a:rPr lang="ru-RU" dirty="0" err="1" smtClean="0"/>
              <a:t>Волховский</a:t>
            </a:r>
            <a:r>
              <a:rPr lang="ru-RU" dirty="0" smtClean="0"/>
              <a:t> фронт</a:t>
            </a:r>
            <a:r>
              <a:rPr lang="ru-RU" dirty="0"/>
              <a:t> </a:t>
            </a:r>
            <a:r>
              <a:rPr lang="ru-RU" dirty="0" smtClean="0"/>
              <a:t>— командующий: генерал армии К. А. Мерецков, заместитель ком. генерал-лейтенант И. И. </a:t>
            </a:r>
            <a:r>
              <a:rPr lang="ru-RU" dirty="0" err="1" smtClean="0"/>
              <a:t>Федюнинский</a:t>
            </a:r>
            <a:endParaRPr lang="ru-RU" dirty="0" smtClean="0"/>
          </a:p>
          <a:p>
            <a:r>
              <a:rPr lang="ru-RU" dirty="0" smtClean="0"/>
              <a:t>2-я ударная армия — командующий: генерал-лейтенант В. З. Романовский</a:t>
            </a:r>
          </a:p>
          <a:p>
            <a:r>
              <a:rPr lang="ru-RU" dirty="0" smtClean="0"/>
              <a:t>54-я армия — командующий: генерал-лейтенант А. В. </a:t>
            </a:r>
            <a:r>
              <a:rPr lang="ru-RU" dirty="0" err="1" smtClean="0"/>
              <a:t>Сухомлин</a:t>
            </a:r>
            <a:endParaRPr lang="ru-RU" dirty="0" smtClean="0"/>
          </a:p>
          <a:p>
            <a:r>
              <a:rPr lang="ru-RU" dirty="0" smtClean="0"/>
              <a:t>8-я армия — командующий: генерал-лейтенант Ф. Н. Стариков</a:t>
            </a:r>
          </a:p>
          <a:p>
            <a:r>
              <a:rPr lang="ru-RU" dirty="0" smtClean="0"/>
              <a:t>14-я воздушная армия — командующий: генерал-лейтенант авиации И. П. Журавлёв</a:t>
            </a:r>
          </a:p>
          <a:p>
            <a:r>
              <a:rPr lang="ru-RU" dirty="0" smtClean="0"/>
              <a:t>Представители Ставки ВГК для координации действий Ленинградского и </a:t>
            </a:r>
            <a:r>
              <a:rPr lang="ru-RU" dirty="0" err="1" smtClean="0"/>
              <a:t>Волховского</a:t>
            </a:r>
            <a:r>
              <a:rPr lang="ru-RU" dirty="0" smtClean="0"/>
              <a:t> фронтов: маршалы Г. К. Жуков и К. Е. Ворошилов. </a:t>
            </a:r>
          </a:p>
          <a:p>
            <a:r>
              <a:rPr lang="ru-RU" dirty="0" smtClean="0"/>
              <a:t>Г. К. Жуков координировал действия войск </a:t>
            </a:r>
            <a:r>
              <a:rPr lang="ru-RU" dirty="0" err="1" smtClean="0"/>
              <a:t>Волховского</a:t>
            </a:r>
            <a:r>
              <a:rPr lang="ru-RU" dirty="0" smtClean="0"/>
              <a:t> фронта, а К. Е. Ворошилов — Ленинградского фронта</a:t>
            </a:r>
            <a:r>
              <a:rPr lang="ru-RU" baseline="30000" dirty="0" smtClean="0">
                <a:hlinkClick r:id="rId2"/>
              </a:rPr>
              <a:t>[7]</a:t>
            </a:r>
            <a:r>
              <a:rPr lang="ru-RU" dirty="0" smtClean="0"/>
              <a:t>. </a:t>
            </a:r>
          </a:p>
          <a:p>
            <a:r>
              <a:rPr lang="ru-RU" dirty="0" smtClean="0"/>
              <a:t>Также наступление поддерживала артиллерия кораблей Балтийского флота и Ладожской военной флотилии. </a:t>
            </a:r>
          </a:p>
          <a:p>
            <a:endParaRPr lang="ru-RU" dirty="0"/>
          </a:p>
        </p:txBody>
      </p:sp>
    </p:spTree>
    <p:extLst>
      <p:ext uri="{BB962C8B-B14F-4D97-AF65-F5344CB8AC3E}">
        <p14:creationId xmlns:p14="http://schemas.microsoft.com/office/powerpoint/2010/main" val="696399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332656"/>
            <a:ext cx="4014198" cy="5418000"/>
          </a:xfrm>
          <a:prstGeom prst="rect">
            <a:avLst/>
          </a:prstGeom>
        </p:spPr>
      </p:pic>
      <p:sp>
        <p:nvSpPr>
          <p:cNvPr id="3" name="TextBox 2"/>
          <p:cNvSpPr txBox="1"/>
          <p:nvPr/>
        </p:nvSpPr>
        <p:spPr>
          <a:xfrm>
            <a:off x="683568" y="5949280"/>
            <a:ext cx="3870182" cy="369332"/>
          </a:xfrm>
          <a:prstGeom prst="rect">
            <a:avLst/>
          </a:prstGeom>
          <a:noFill/>
        </p:spPr>
        <p:txBody>
          <a:bodyPr wrap="square" rtlCol="0">
            <a:spAutoFit/>
          </a:bodyPr>
          <a:lstStyle/>
          <a:p>
            <a:r>
              <a:rPr lang="ru-RU" dirty="0" smtClean="0"/>
              <a:t>Леонид Александрович Говоров</a:t>
            </a:r>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332656"/>
            <a:ext cx="3765878" cy="5472000"/>
          </a:xfrm>
          <a:prstGeom prst="rect">
            <a:avLst/>
          </a:prstGeom>
        </p:spPr>
      </p:pic>
      <p:sp>
        <p:nvSpPr>
          <p:cNvPr id="6" name="TextBox 5"/>
          <p:cNvSpPr txBox="1"/>
          <p:nvPr/>
        </p:nvSpPr>
        <p:spPr>
          <a:xfrm>
            <a:off x="5148064" y="5949280"/>
            <a:ext cx="3528392" cy="369332"/>
          </a:xfrm>
          <a:prstGeom prst="rect">
            <a:avLst/>
          </a:prstGeom>
          <a:noFill/>
        </p:spPr>
        <p:txBody>
          <a:bodyPr wrap="square" rtlCol="0">
            <a:spAutoFit/>
          </a:bodyPr>
          <a:lstStyle/>
          <a:p>
            <a:r>
              <a:rPr lang="ru-RU" dirty="0" smtClean="0"/>
              <a:t>Кирилл Афанасьевич Мерецков</a:t>
            </a:r>
            <a:endParaRPr lang="ru-RU" dirty="0"/>
          </a:p>
        </p:txBody>
      </p:sp>
    </p:spTree>
    <p:extLst>
      <p:ext uri="{BB962C8B-B14F-4D97-AF65-F5344CB8AC3E}">
        <p14:creationId xmlns:p14="http://schemas.microsoft.com/office/powerpoint/2010/main" val="2041599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772816"/>
            <a:ext cx="4824536" cy="2031325"/>
          </a:xfrm>
          <a:prstGeom prst="rect">
            <a:avLst/>
          </a:prstGeom>
        </p:spPr>
        <p:txBody>
          <a:bodyPr wrap="square">
            <a:spAutoFit/>
          </a:bodyPr>
          <a:lstStyle/>
          <a:p>
            <a:endParaRPr lang="ru-RU" b="1" dirty="0" smtClean="0"/>
          </a:p>
          <a:p>
            <a:r>
              <a:rPr lang="ru-RU" dirty="0" smtClean="0"/>
              <a:t>группа армий «Север» — командующий: генерал-фельдмаршал Георг фон </a:t>
            </a:r>
            <a:r>
              <a:rPr lang="ru-RU" dirty="0" err="1" smtClean="0"/>
              <a:t>Кюхлер</a:t>
            </a:r>
            <a:r>
              <a:rPr lang="ru-RU" dirty="0" smtClean="0"/>
              <a:t> </a:t>
            </a:r>
          </a:p>
          <a:p>
            <a:r>
              <a:rPr lang="ru-RU" dirty="0" smtClean="0"/>
              <a:t>18-я армия — командующий: генерал кавалерии Георг </a:t>
            </a:r>
            <a:r>
              <a:rPr lang="ru-RU" dirty="0" err="1" smtClean="0"/>
              <a:t>Линдеман</a:t>
            </a:r>
            <a:endParaRPr lang="ru-RU" dirty="0" smtClean="0"/>
          </a:p>
          <a:p>
            <a:r>
              <a:rPr lang="ru-RU" dirty="0" smtClean="0"/>
              <a:t>1-й воздушный флот — командующий: генерал-полковник авиации Альфред </a:t>
            </a:r>
            <a:r>
              <a:rPr lang="ru-RU" dirty="0" err="1" smtClean="0"/>
              <a:t>Келлер</a:t>
            </a:r>
            <a:endParaRPr lang="ru-RU" dirty="0"/>
          </a:p>
        </p:txBody>
      </p:sp>
      <p:sp>
        <p:nvSpPr>
          <p:cNvPr id="3" name="TextBox 2"/>
          <p:cNvSpPr txBox="1"/>
          <p:nvPr/>
        </p:nvSpPr>
        <p:spPr>
          <a:xfrm>
            <a:off x="3347864" y="548680"/>
            <a:ext cx="5832648" cy="584775"/>
          </a:xfrm>
          <a:prstGeom prst="rect">
            <a:avLst/>
          </a:prstGeom>
          <a:noFill/>
        </p:spPr>
        <p:txBody>
          <a:bodyPr wrap="square" rtlCol="0">
            <a:spAutoFit/>
          </a:bodyPr>
          <a:lstStyle/>
          <a:p>
            <a:r>
              <a:rPr lang="ru-RU" sz="3200" dirty="0" smtClean="0"/>
              <a:t>Германия</a:t>
            </a:r>
            <a:endParaRPr lang="ru-RU" sz="32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6999" y="1772816"/>
            <a:ext cx="2464763" cy="3618000"/>
          </a:xfrm>
          <a:prstGeom prst="rect">
            <a:avLst/>
          </a:prstGeom>
        </p:spPr>
      </p:pic>
      <p:sp>
        <p:nvSpPr>
          <p:cNvPr id="5" name="TextBox 4"/>
          <p:cNvSpPr txBox="1"/>
          <p:nvPr/>
        </p:nvSpPr>
        <p:spPr>
          <a:xfrm>
            <a:off x="6660232" y="5589240"/>
            <a:ext cx="2351530" cy="369332"/>
          </a:xfrm>
          <a:prstGeom prst="rect">
            <a:avLst/>
          </a:prstGeom>
          <a:noFill/>
        </p:spPr>
        <p:txBody>
          <a:bodyPr wrap="square" rtlCol="0">
            <a:spAutoFit/>
          </a:bodyPr>
          <a:lstStyle/>
          <a:p>
            <a:r>
              <a:rPr lang="ru-RU" dirty="0" smtClean="0"/>
              <a:t>Георг фон </a:t>
            </a:r>
            <a:r>
              <a:rPr lang="ru-RU" dirty="0" err="1" smtClean="0"/>
              <a:t>Кюхлер</a:t>
            </a:r>
            <a:endParaRPr lang="ru-RU"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3804141"/>
            <a:ext cx="1722668" cy="2538000"/>
          </a:xfrm>
          <a:prstGeom prst="rect">
            <a:avLst/>
          </a:prstGeom>
        </p:spPr>
      </p:pic>
      <p:sp>
        <p:nvSpPr>
          <p:cNvPr id="7" name="TextBox 6"/>
          <p:cNvSpPr txBox="1"/>
          <p:nvPr/>
        </p:nvSpPr>
        <p:spPr>
          <a:xfrm>
            <a:off x="473068" y="6453336"/>
            <a:ext cx="1722668" cy="369332"/>
          </a:xfrm>
          <a:prstGeom prst="rect">
            <a:avLst/>
          </a:prstGeom>
          <a:noFill/>
        </p:spPr>
        <p:txBody>
          <a:bodyPr wrap="square" rtlCol="0">
            <a:spAutoFit/>
          </a:bodyPr>
          <a:lstStyle/>
          <a:p>
            <a:r>
              <a:rPr lang="ru-RU" dirty="0" smtClean="0"/>
              <a:t>Георг </a:t>
            </a:r>
            <a:r>
              <a:rPr lang="ru-RU" dirty="0" err="1" smtClean="0"/>
              <a:t>Лидеман</a:t>
            </a:r>
            <a:endParaRPr lang="ru-RU" dirty="0"/>
          </a:p>
        </p:txBody>
      </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2048" y="3789040"/>
            <a:ext cx="1343888" cy="2631600"/>
          </a:xfrm>
          <a:prstGeom prst="rect">
            <a:avLst/>
          </a:prstGeom>
        </p:spPr>
      </p:pic>
      <p:sp>
        <p:nvSpPr>
          <p:cNvPr id="9" name="TextBox 8"/>
          <p:cNvSpPr txBox="1"/>
          <p:nvPr/>
        </p:nvSpPr>
        <p:spPr>
          <a:xfrm>
            <a:off x="2483768" y="6453336"/>
            <a:ext cx="2160240" cy="369332"/>
          </a:xfrm>
          <a:prstGeom prst="rect">
            <a:avLst/>
          </a:prstGeom>
          <a:noFill/>
        </p:spPr>
        <p:txBody>
          <a:bodyPr wrap="square" rtlCol="0">
            <a:spAutoFit/>
          </a:bodyPr>
          <a:lstStyle/>
          <a:p>
            <a:r>
              <a:rPr lang="ru-RU" dirty="0" smtClean="0"/>
              <a:t>Альфред </a:t>
            </a:r>
            <a:r>
              <a:rPr lang="ru-RU" dirty="0" err="1" smtClean="0"/>
              <a:t>Келлер</a:t>
            </a:r>
            <a:endParaRPr lang="ru-RU" dirty="0"/>
          </a:p>
        </p:txBody>
      </p:sp>
    </p:spTree>
    <p:extLst>
      <p:ext uri="{BB962C8B-B14F-4D97-AF65-F5344CB8AC3E}">
        <p14:creationId xmlns:p14="http://schemas.microsoft.com/office/powerpoint/2010/main" val="2720322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548680"/>
            <a:ext cx="5616624" cy="584775"/>
          </a:xfrm>
          <a:prstGeom prst="rect">
            <a:avLst/>
          </a:prstGeom>
          <a:noFill/>
        </p:spPr>
        <p:txBody>
          <a:bodyPr wrap="square" rtlCol="0">
            <a:spAutoFit/>
          </a:bodyPr>
          <a:lstStyle/>
          <a:p>
            <a:r>
              <a:rPr lang="ru-RU" sz="3200" dirty="0" smtClean="0"/>
              <a:t>        Подготовка операции</a:t>
            </a:r>
            <a:endParaRPr lang="ru-RU" sz="3200" dirty="0"/>
          </a:p>
        </p:txBody>
      </p:sp>
      <p:sp>
        <p:nvSpPr>
          <p:cNvPr id="3" name="Прямоугольник 2"/>
          <p:cNvSpPr/>
          <p:nvPr/>
        </p:nvSpPr>
        <p:spPr>
          <a:xfrm>
            <a:off x="467544" y="1268760"/>
            <a:ext cx="7902624" cy="5355312"/>
          </a:xfrm>
          <a:prstGeom prst="rect">
            <a:avLst/>
          </a:prstGeom>
        </p:spPr>
        <p:txBody>
          <a:bodyPr wrap="square">
            <a:spAutoFit/>
          </a:bodyPr>
          <a:lstStyle/>
          <a:p>
            <a:r>
              <a:rPr lang="ru-RU" dirty="0" smtClean="0"/>
              <a:t>На подготовку операции отвели почти месяц, за который в войсках развернули всестороннюю подготовку к предстоящему наступлению. </a:t>
            </a:r>
          </a:p>
          <a:p>
            <a:r>
              <a:rPr lang="ru-RU" dirty="0" smtClean="0"/>
              <a:t>Особое внимание уделили организации взаимодействия между ударными группировками. Для чего командование и штабы двух фронтов согласовали свои планы, установили линии разграничения и отработали взаимодействия, проведя ряд военных игр на основе реальной обстановки. Решили, что если войска одного из фронтов не сумеют дойти до намеченной для них линии, то войска другого не приостанавливают продвижения, а продолжают двигаться навстречу. </a:t>
            </a:r>
          </a:p>
          <a:p>
            <a:r>
              <a:rPr lang="ru-RU" dirty="0" smtClean="0"/>
              <a:t>Поскольку советские войска не имели опыта преодоления эшелонированной обороны противника, особое место в подготовке заняло обучение соединений наступательным действиям в лесисто-болотистой местности и штурму укреплённых позиций противника. Для чего в тылу создали учебные поля и специальные городки. Командующий Ленинградским фронтом Л. А. Говоров поочерёдно выводил с передовой во второй эшелон подразделения и части с целью проведения тренировок по наступательной тематике. Кроме того, войска 67-й армии отрабатывали в городской черте форсирование Невы по льду и наведение переправ для тяжёлой артиллерии и танков.</a:t>
            </a:r>
            <a:endParaRPr lang="ru-RU" dirty="0"/>
          </a:p>
        </p:txBody>
      </p:sp>
    </p:spTree>
    <p:extLst>
      <p:ext uri="{BB962C8B-B14F-4D97-AF65-F5344CB8AC3E}">
        <p14:creationId xmlns:p14="http://schemas.microsoft.com/office/powerpoint/2010/main" val="402974668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166</TotalTime>
  <Words>1412</Words>
  <Application>Microsoft Office PowerPoint</Application>
  <PresentationFormat>Экран (4:3)</PresentationFormat>
  <Paragraphs>98</Paragraphs>
  <Slides>23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Юзер</dc:creator>
  <cp:lastModifiedBy>Юзер</cp:lastModifiedBy>
  <cp:revision>16</cp:revision>
  <dcterms:created xsi:type="dcterms:W3CDTF">2023-01-30T17:35:05Z</dcterms:created>
  <dcterms:modified xsi:type="dcterms:W3CDTF">2023-01-30T20:21:35Z</dcterms:modified>
</cp:coreProperties>
</file>