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09C757-5DE5-4AEB-8D1C-D197CCDAA1C3}">
          <p14:sldIdLst>
            <p14:sldId id="256"/>
            <p14:sldId id="257"/>
            <p14:sldId id="258"/>
          </p14:sldIdLst>
        </p14:section>
        <p14:section name="Раздел без заголовка" id="{A2101409-E7AA-4F85-B668-310135689A9D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8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07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32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546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3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3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4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7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9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AE4B-3FB4-4F5E-910A-136C6138002C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739C-CC01-4AF6-9E00-FB0EC4AF0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8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Курская дуга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6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  битвы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20 </a:t>
            </a:r>
            <a:r>
              <a:rPr lang="ru-RU" dirty="0"/>
              <a:t>и 23 июля войска Воронежского и Степного фронтов перешли в наступление. Курская операция завершилась победой Красной армии.</a:t>
            </a:r>
            <a:endParaRPr lang="ru-RU" dirty="0"/>
          </a:p>
        </p:txBody>
      </p:sp>
      <p:pic>
        <p:nvPicPr>
          <p:cNvPr id="2050" name="Picture 2" descr="https://yandex-images.clstorage.net/Upu4M9251/2810ee_Y/oUYWPAm_e3Yd9FhOoKR27__5zM7eT2WTpQTr3Ca4HaIB7rFxLy253YYSprHNf0E4WXV-2SXLzg8u9TAkF9keXARnI70te9_XeHFMPyXk9t-v2Bka716gM-DVT_nj_A0ysX6kEGooXYhjNjeELeySnzsCXXu2iQxYLAQEMEMtCzyxFyepqI8JsQklSiiQN1UM_Xq6vqxfYCByddjrACxqErU7wdaIui5vI4UEs4p_Un8acAxJFeg9O55XtyHGnOoPYNdmjXq8O0P-FjvpciYEry_6qx-enlJCIFRamnPMmxPEuYFWeHkuzMFVNdB6z6GOOjFNymXqvkkvd1WBhIz7DsBlVD94vJiSrWbJugK2Rz4uqBjuvr6Aw1GkCyuDX3hw5CsThsoa3C9BBxfyaY0hjDmgjnknau7YTfX2ADe_-f1RByUtOs9Lw61VCBrhppTvfTlIPOzs8gISBpo4wbxrI1eJEwTLGSx_wSb2sxgO8U0Z8d8LN1ldC8y1piEmn5iPQnZFrHjuuCJMZxv6gDVkfj_pWswsjwMRUjSI60BvS9FXqrG1aMosLkLnhfMprSF8ubFcmadKHVqepVYzdb_53JP2Fl5Zbupw72Q72XAUxawcmukcDtxjwUPGastj3dsRROnRRaqLL4xTVtXDSA_zfogwPZo1CX1IPEQHwYeNCi4SxiadKi5LAZ2kKdlwFLS97wia_G2fUiHBxQjZc-3JIWTq43UJeS8PYSUWoWoNsF_Lwg3ZteoMiN-2dHAFnGovAyR1PhldGAOftLoI0SdlLO1LKAwcTEDhEaX7aGGcWaKHCeNW-3hP3qO1NDCJjgJcWVI_6SSKzsoPRfdRJ3yoDXFnZ3xpDylibfc5OcPURC0tOsscTz5gckGWy2ujz_rAt_nSF1tILJ8R9yWTis_SXIoxTxpEqT7oLMc1kCb_mw_CZZaOSQzZ0WwmKAszphWOPKhYzV89MFNgZ-q4sb16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 bwMode="auto">
          <a:xfrm>
            <a:off x="4772026" y="1162228"/>
            <a:ext cx="3315094" cy="22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0b47c771857b7b4f62775887c11d1453ee1c5334-8192006-images-thumbs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6" y="3374224"/>
            <a:ext cx="3310820" cy="24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abf002e145d243f60224aedb17a5f89b-4560215-images-thumbs&amp;n=13&amp;ex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45" y="1162227"/>
            <a:ext cx="3712441" cy="221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faacc7b19bcec23a82cf77e7828b7eb0fc4cb49c-8404489-images-thumbs&amp;n=13&amp;ex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845" y="3374225"/>
            <a:ext cx="3679776" cy="24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Итоги и значение битвы</a:t>
            </a:r>
            <a:br>
              <a:rPr lang="ru-RU" b="1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Перелом в ходе Великой Отечественной войны, заложенный победой в Сталинграде, окончательно оформился после Курской битвы. По ее итогам </a:t>
            </a:r>
            <a:r>
              <a:rPr lang="ru-RU" dirty="0" smtClean="0"/>
              <a:t>стратегических или </a:t>
            </a:r>
            <a:r>
              <a:rPr lang="ru-RU" dirty="0"/>
              <a:t>наступательных операций гитлеровская Германия на Восточном </a:t>
            </a:r>
            <a:r>
              <a:rPr lang="ru-RU" dirty="0" smtClean="0"/>
              <a:t>фронте больше </a:t>
            </a:r>
            <a:r>
              <a:rPr lang="ru-RU" dirty="0"/>
              <a:t>не проводила. Она перешла к обороне и контратакующим действиям</a:t>
            </a:r>
            <a:r>
              <a:rPr lang="ru-RU" dirty="0" smtClean="0"/>
              <a:t>. Главный </a:t>
            </a:r>
            <a:r>
              <a:rPr lang="ru-RU" dirty="0"/>
              <a:t>союзник Гитлера в Европе — Италия — после Курской битвы вышла из войны на стороне Германии.</a:t>
            </a:r>
            <a:endParaRPr lang="ru-RU" dirty="0"/>
          </a:p>
        </p:txBody>
      </p:sp>
      <p:pic>
        <p:nvPicPr>
          <p:cNvPr id="3076" name="Picture 4" descr="https://avatars.mds.yandex.net/i?id=9faa89b0aea1d8d72e015a3091968327a374166a-7459916-images-thumbs&amp;n=13&amp;exp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xfrm>
            <a:off x="5183188" y="987425"/>
            <a:ext cx="3186831" cy="25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a70efa246edf8fe706a87690b92962ca-4012804-images-thumbs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03776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1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Предыстория</a:t>
            </a:r>
            <a:endParaRPr lang="ru-RU" dirty="0"/>
          </a:p>
        </p:txBody>
      </p:sp>
      <p:pic>
        <p:nvPicPr>
          <p:cNvPr id="1026" name="Picture 2" descr="https://avatars.dzeninfra.ru/get-zen_doc/1577780/pub_5dc578e26e8b7e61c05b7f26_5dc67f7f3e9c2b75e1722699/scale_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0" b="161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 1943 году центральный и воронежский фронт продвинулись далеко на запад, образовав «выступ». Немецкое командование стало разрабатывать план по окружению данного  выступа.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7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Операция Цитадель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10 </a:t>
            </a:r>
            <a:r>
              <a:rPr lang="ru-RU" dirty="0" smtClean="0"/>
              <a:t>марта 1943 года </a:t>
            </a:r>
            <a:r>
              <a:rPr lang="ru-RU" dirty="0" err="1"/>
              <a:t>Манштейн</a:t>
            </a:r>
            <a:r>
              <a:rPr lang="ru-RU" dirty="0"/>
              <a:t> предложил </a:t>
            </a:r>
            <a:r>
              <a:rPr lang="ru-RU" dirty="0" smtClean="0"/>
              <a:t>план</a:t>
            </a:r>
            <a:r>
              <a:rPr lang="ru-RU" dirty="0"/>
              <a:t>, заключавшийся в «срезании» Курского выступа быстрым </a:t>
            </a:r>
            <a:r>
              <a:rPr lang="ru-RU" dirty="0" smtClean="0"/>
              <a:t>наступлением.</a:t>
            </a:r>
            <a:r>
              <a:rPr lang="ru-RU" dirty="0"/>
              <a:t> Группе армий «Юг» предписывалось до середины апреля создать сильную танковую группировку севернее </a:t>
            </a:r>
            <a:r>
              <a:rPr lang="ru-RU" dirty="0" smtClean="0"/>
              <a:t>Харькова, </a:t>
            </a:r>
            <a:r>
              <a:rPr lang="ru-RU" dirty="0"/>
              <a:t>а </a:t>
            </a:r>
            <a:r>
              <a:rPr lang="ru-RU" dirty="0" smtClean="0"/>
              <a:t>Группе армий </a:t>
            </a:r>
            <a:r>
              <a:rPr lang="ru-RU" dirty="0"/>
              <a:t>«Центр» — ударную группировку южнее </a:t>
            </a:r>
            <a:r>
              <a:rPr lang="ru-RU" dirty="0" smtClean="0"/>
              <a:t>Орла. Начало операции планировалось в марте, но из-за</a:t>
            </a:r>
          </a:p>
          <a:p>
            <a:r>
              <a:rPr lang="ru-RU" dirty="0"/>
              <a:t>н</a:t>
            </a:r>
            <a:r>
              <a:rPr lang="ru-RU" dirty="0" smtClean="0"/>
              <a:t>ехватки сил, немецкое командование приняло решение отложить ее на Май. Однако операция «Цитадель» началась только 12 июля 1943 года.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955" y="2057400"/>
            <a:ext cx="3844392" cy="3803649"/>
          </a:xfrm>
          <a:prstGeom prst="rect">
            <a:avLst/>
          </a:prstGeom>
        </p:spPr>
      </p:pic>
      <p:pic>
        <p:nvPicPr>
          <p:cNvPr id="2052" name="Picture 4" descr="https://avatars.mds.yandex.net/i?id=a807f70f27cf00a122ebc73598e5fad28cb2e4d7-7661913-images-thumbs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3" b="11383"/>
          <a:stretch>
            <a:fillRect/>
          </a:stretch>
        </p:blipFill>
        <p:spPr bwMode="auto">
          <a:xfrm>
            <a:off x="5183188" y="3512321"/>
            <a:ext cx="2974547" cy="234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9d1618e52db641a7ce808c20d90e95f2_l-8257715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89" y="987424"/>
            <a:ext cx="1828446" cy="25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Курская стратегическая оборонительная операция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12 </a:t>
            </a:r>
            <a:r>
              <a:rPr lang="ru-RU" dirty="0"/>
              <a:t>апреля 1943 года на совещании Сталина с </a:t>
            </a:r>
            <a:r>
              <a:rPr lang="ru-RU" dirty="0" smtClean="0"/>
              <a:t>Жуковым</a:t>
            </a:r>
            <a:r>
              <a:rPr lang="ru-RU" dirty="0"/>
              <a:t>, </a:t>
            </a:r>
            <a:r>
              <a:rPr lang="ru-RU" dirty="0" smtClean="0"/>
              <a:t>Маршалом Василевским</a:t>
            </a:r>
            <a:r>
              <a:rPr lang="ru-RU" dirty="0"/>
              <a:t> и </a:t>
            </a:r>
            <a:r>
              <a:rPr lang="ru-RU" dirty="0" smtClean="0"/>
              <a:t>полковником Антоновым</a:t>
            </a:r>
            <a:r>
              <a:rPr lang="ru-RU" dirty="0"/>
              <a:t>, опиравшимися на данные стратегической разведки и фронтовых </a:t>
            </a:r>
            <a:r>
              <a:rPr lang="ru-RU" dirty="0" smtClean="0"/>
              <a:t>разведслужб, </a:t>
            </a:r>
            <a:r>
              <a:rPr lang="ru-RU" dirty="0"/>
              <a:t>был сделан вывод, что вермахт после распутицы (начало мая) начнёт наступление с целью ликвидации Курского выступа. Поэтому было принято </a:t>
            </a:r>
            <a:r>
              <a:rPr lang="ru-RU" dirty="0" smtClean="0"/>
              <a:t> </a:t>
            </a:r>
            <a:r>
              <a:rPr lang="ru-RU" dirty="0"/>
              <a:t>решение о переходе к стратегической обороне</a:t>
            </a:r>
            <a:r>
              <a:rPr lang="ru-RU" dirty="0" smtClean="0"/>
              <a:t>.</a:t>
            </a:r>
            <a:r>
              <a:rPr lang="ru-RU" dirty="0"/>
              <a:t>  </a:t>
            </a:r>
            <a:r>
              <a:rPr lang="ru-RU" dirty="0" smtClean="0"/>
              <a:t>Благодаря </a:t>
            </a:r>
            <a:r>
              <a:rPr lang="ru-RU" dirty="0"/>
              <a:t>советскому разведчику под псевдонимом "Вертер", работавшему, предположительно, в ближайшем окружении Гитлера, планы немецкого командования были известны в </a:t>
            </a:r>
            <a:r>
              <a:rPr lang="ru-RU" dirty="0" smtClean="0"/>
              <a:t>Москве.</a:t>
            </a:r>
            <a:endParaRPr lang="ru-RU" dirty="0"/>
          </a:p>
        </p:txBody>
      </p:sp>
      <p:pic>
        <p:nvPicPr>
          <p:cNvPr id="3076" name="Picture 4" descr="https://avatars.mds.yandex.net/i?id=808a32fa4494769a1db3651380a25d25f2ceab78-8507274-images-thumbs&amp;n=1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 bwMode="auto">
          <a:xfrm>
            <a:off x="7228642" y="3494621"/>
            <a:ext cx="3788758" cy="29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?r=AzEPZsRbOZEKgBhR0XGMT1RkdeiQC-LKk38od_q6r-INgK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47" y="989390"/>
            <a:ext cx="2749882" cy="250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aeternamemoria.ru/wp-content/uploads/2019/04/im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40" y="991861"/>
            <a:ext cx="3163806" cy="250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Генерал армии А. И. Антоно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40" y="3494621"/>
            <a:ext cx="2126802" cy="29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4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Силы сторон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Красная </a:t>
            </a:r>
            <a:r>
              <a:rPr lang="ru-RU" dirty="0" smtClean="0"/>
              <a:t>армия насчитывала </a:t>
            </a:r>
            <a:r>
              <a:rPr lang="ru-RU" dirty="0"/>
              <a:t>1336 тыс. солдат, </a:t>
            </a:r>
            <a:r>
              <a:rPr lang="ru-RU" dirty="0" smtClean="0"/>
              <a:t>19,1 тыс. </a:t>
            </a:r>
            <a:r>
              <a:rPr lang="ru-RU" dirty="0"/>
              <a:t>орудий, 3444 </a:t>
            </a:r>
            <a:r>
              <a:rPr lang="ru-RU" dirty="0" smtClean="0"/>
              <a:t>танка, </a:t>
            </a:r>
            <a:r>
              <a:rPr lang="ru-RU" dirty="0"/>
              <a:t>2172 </a:t>
            </a:r>
            <a:r>
              <a:rPr lang="ru-RU" dirty="0" smtClean="0"/>
              <a:t>самолёта. </a:t>
            </a:r>
            <a:r>
              <a:rPr lang="ru-RU" dirty="0" smtClean="0"/>
              <a:t>(Притом, у СССР был резерв, который насчитывал </a:t>
            </a:r>
            <a:r>
              <a:rPr lang="ru-RU" dirty="0"/>
              <a:t>573 тыс. </a:t>
            </a:r>
            <a:r>
              <a:rPr lang="ru-RU" dirty="0" smtClean="0"/>
              <a:t>человек, </a:t>
            </a:r>
            <a:r>
              <a:rPr lang="ru-RU" dirty="0"/>
              <a:t>7401 </a:t>
            </a:r>
            <a:r>
              <a:rPr lang="ru-RU" dirty="0" smtClean="0"/>
              <a:t>орудие </a:t>
            </a:r>
            <a:r>
              <a:rPr lang="ru-RU" dirty="0"/>
              <a:t>и 1550 </a:t>
            </a:r>
            <a:r>
              <a:rPr lang="ru-RU" dirty="0" smtClean="0"/>
              <a:t>танков).</a:t>
            </a:r>
          </a:p>
          <a:p>
            <a:r>
              <a:rPr lang="ru-RU" dirty="0"/>
              <a:t>Немецкая группировка </a:t>
            </a:r>
            <a:r>
              <a:rPr lang="ru-RU" dirty="0" smtClean="0"/>
              <a:t>насчитывала 900 </a:t>
            </a:r>
            <a:r>
              <a:rPr lang="ru-RU" dirty="0"/>
              <a:t>тыс. солдат, 10 тыс. орудий, 2700 </a:t>
            </a:r>
            <a:r>
              <a:rPr lang="ru-RU" dirty="0" smtClean="0"/>
              <a:t>танков, </a:t>
            </a:r>
          </a:p>
          <a:p>
            <a:r>
              <a:rPr lang="ru-RU" dirty="0"/>
              <a:t> 2 050 самолётов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Битва на Курской дуге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r="22033"/>
          <a:stretch>
            <a:fillRect/>
          </a:stretch>
        </p:blipFill>
        <p:spPr bwMode="auto">
          <a:xfrm>
            <a:off x="5183188" y="3572142"/>
            <a:ext cx="2898786" cy="228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0e4187ef8bfc7f650eeaaeeab424322f6c8ffefc-523239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9" y="1399749"/>
            <a:ext cx="2898786" cy="21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fe27c27ca09d903059c76c4921f92c0bb039248b-8238962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74" y="1399749"/>
            <a:ext cx="3272476" cy="21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avatars.mds.yandex.net/i?id=fd52031e10491519401c1054f0b6ef6a5c8fd843-8312878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74" y="3582541"/>
            <a:ext cx="3272476" cy="228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Используемая техника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Советские </a:t>
            </a:r>
            <a:r>
              <a:rPr lang="ru-RU" dirty="0" smtClean="0"/>
              <a:t>танки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Т-34 (около 70%), тяжелые – КВ-1С, КВ-1, легкие – Т-70, артиллерийские самоходные установки, получившие прозвище «Зверобой» у солдат – </a:t>
            </a:r>
            <a:r>
              <a:rPr lang="ru-RU" dirty="0" smtClean="0"/>
              <a:t>СУ-152</a:t>
            </a:r>
            <a:r>
              <a:rPr lang="ru-RU" dirty="0"/>
              <a:t>, а также СУ-76 и СУ -</a:t>
            </a:r>
            <a:r>
              <a:rPr lang="ru-RU" dirty="0" smtClean="0"/>
              <a:t>122.</a:t>
            </a:r>
          </a:p>
          <a:p>
            <a:r>
              <a:rPr lang="ru-RU" dirty="0" smtClean="0"/>
              <a:t>Немецкие танки: Пантера</a:t>
            </a:r>
            <a:r>
              <a:rPr lang="ru-RU" dirty="0"/>
              <a:t>, Тигр, </a:t>
            </a:r>
            <a:r>
              <a:rPr lang="ru-RU" dirty="0" err="1"/>
              <a:t>Pz.I</a:t>
            </a:r>
            <a:r>
              <a:rPr lang="ru-RU" dirty="0"/>
              <a:t>, </a:t>
            </a:r>
            <a:r>
              <a:rPr lang="ru-RU" dirty="0" err="1"/>
              <a:t>Pz.II</a:t>
            </a:r>
            <a:r>
              <a:rPr lang="ru-RU" dirty="0"/>
              <a:t>, </a:t>
            </a:r>
            <a:r>
              <a:rPr lang="ru-RU" dirty="0" err="1"/>
              <a:t>Pz.III</a:t>
            </a:r>
            <a:r>
              <a:rPr lang="ru-RU" dirty="0"/>
              <a:t>, </a:t>
            </a:r>
            <a:r>
              <a:rPr lang="ru-RU" dirty="0" err="1"/>
              <a:t>Pz.IV</a:t>
            </a:r>
            <a:r>
              <a:rPr lang="ru-RU" dirty="0"/>
              <a:t>, которые поддерживались самоходными установками </a:t>
            </a:r>
            <a:r>
              <a:rPr lang="ru-RU" dirty="0" smtClean="0"/>
              <a:t>«Фердинанд».</a:t>
            </a:r>
            <a:endParaRPr lang="ru-RU" dirty="0"/>
          </a:p>
        </p:txBody>
      </p:sp>
      <p:pic>
        <p:nvPicPr>
          <p:cNvPr id="1026" name="Picture 2" descr="https://avatars.mds.yandex.net/i?id=af4390ce55a3cb5922810901624590a5770d7a79-9112075-images-thumbs&amp;n=13&amp;exp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 bwMode="auto">
          <a:xfrm>
            <a:off x="5183188" y="3307123"/>
            <a:ext cx="3234419" cy="255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67ad67792e197265ca833d6f5fdbde149462cea7-8897302-images-thumbs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007091"/>
            <a:ext cx="3234419" cy="230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retich2005.narod.ru/foto-war/1942/kv1_s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07" y="1007091"/>
            <a:ext cx="3753688" cy="232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f7f2682598cd44a82150b41490c30917047ac6ea-9152533-images-thumbs&amp;n=13&amp;ex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608" y="3307123"/>
            <a:ext cx="3753688" cy="25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Значимость битвы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Курская битва имела огромное значение для обоих сторон. На ее подготовку ушло около 2-3 месяцев. Поражение в этом сражении было бы большим ударом ,что для одной, что для другой стороны.</a:t>
            </a:r>
            <a:endParaRPr lang="ru-RU" dirty="0"/>
          </a:p>
        </p:txBody>
      </p:sp>
      <p:pic>
        <p:nvPicPr>
          <p:cNvPr id="2050" name="Picture 2" descr="https://avatars.mds.yandex.net/i?id=12fdc350981fc23cddcfcba92df5dc64fa0f62ae-5309503-images-thumbs&amp;n=13&amp;exp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r="8445"/>
          <a:stretch>
            <a:fillRect/>
          </a:stretch>
        </p:blipFill>
        <p:spPr bwMode="auto">
          <a:xfrm>
            <a:off x="5183188" y="3375589"/>
            <a:ext cx="3147711" cy="24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yandex-images.clstorage.net/OMpm54165/731e5dVB2A1/TciKfGsMvWYbRehj9GFlm3k7ToJJibhGvVIKPDk1Q-lXu_hWYtxJI3po8bCnJFMT7d9a5Q0iixgJ-x_c0gEgJAyN2W67iStxSsL9YfSgJRwua4rFXwivAC3FHOy740KpAz9uFbLfXOWoK6Vq_q1Oj-KVwDsEvpXLmOvMm8aXIXGLng69oBDuIxTVJeD9qCLYJDCMix7O5Ea8ztukYGxfeJWl6x0yylCmL3J5ZLspggEnWonyQ_CQSN9tWpOMmCn2RcQANStXd2kblqMgM6Zikyl8DQSShirItYaUJGOmnXwZpGTf_kEe5yy2tyd5p08LZdQONUD2l8YeZtXWBV1js48EBL3jlf6sm59koDKhINDmO8YBEYGizXJB2SDpZlZ4keJvlbeF3ugt9b9gcyyETuBcirHBspDEmSASHMVa6bpADk4xJd28rRkT72A0ZO7RKPnGBVAB5ce-SV5r7eucMBouLV5zwp6iobj65XxhhQogkg4ySDedBtNtFZdGkuVzDM-BsCeSfKlemiNjciwq1iQ8RsYSCKYMsQ7dpGeq1_mS6OvcuE8WYGlwcKz4JY0J4FwBOYe53cBV69vTAxjqeYRJQX2lHXXpFV7spjtgKt0nOo3CWMEsDbdAGmUtYtl2VaQllT2FHmKs_rsu-2DMCWvTAr9Gst9FVeNaXQwZ5nrNSEf2qls145dXIG824WaXYDFPg5TJpMp1BtNu6WSVMJ7l6FL3h5MnrPDx6PtkS4JhHkC4AzYYBtQlV1-PVeq5RM5O8CYbOiFe1eepsW1vGO41yYpZzWNPvUncK6TilbybqiJTNYIR6ac6-uN0JkcMaxqGfQz0FcyXLRGVzRzk9AMFxrRml_Xpn12qb7wtpBNr80SDX4jvxTQIEuMgppg1m2StkPtLHqMs-rzuce2OBenaSvyEOZrP0SpVUchW5bZHDw774x975lmTLyP86e-Y6HbGDhZO5892iZfmJ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7" y="1245641"/>
            <a:ext cx="6233993" cy="212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1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битвы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Перед началом наземной операции 5 июля в 6 часов утра по московскому времени немцы также нанесли по советским оборонительным рубежам бомбовый и артиллерийский </a:t>
            </a:r>
            <a:r>
              <a:rPr lang="ru-RU" dirty="0" smtClean="0"/>
              <a:t>удар. В бой двинулись немецкие  танки, но к вечеру 55% немецких САУ «Фердинанд» были уничтожены. Остальные части столкнулись с серьезным сопротивлением которое </a:t>
            </a:r>
            <a:r>
              <a:rPr lang="ru-RU" dirty="0"/>
              <a:t>б</a:t>
            </a:r>
            <a:r>
              <a:rPr lang="ru-RU" dirty="0" smtClean="0"/>
              <a:t>ыло поистине большим. </a:t>
            </a:r>
            <a:endParaRPr lang="ru-RU" dirty="0"/>
          </a:p>
        </p:txBody>
      </p:sp>
      <p:pic>
        <p:nvPicPr>
          <p:cNvPr id="1026" name="Picture 2" descr="https://avatars.mds.yandex.net/i?id=3626b462244c4dfdd50b3a494d44df3332feda2b-8176266-images-thumbs&amp;n=13&amp;exp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7" r="8577"/>
          <a:stretch>
            <a:fillRect/>
          </a:stretch>
        </p:blipFill>
        <p:spPr bwMode="auto">
          <a:xfrm>
            <a:off x="5183188" y="3332860"/>
            <a:ext cx="3201825" cy="25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andex-images.clstorage.net/SoNP97372/c2c8f7jE-/e4497LFis3dWmocQTVK5avkZUTU14It0_hEynBph68XuHymJP0wqDeNLwItpKgndsUy9lX60CWKWlBAChN8BRnKXYOmAS7MCA-uPeR1ytX7xbCQ5cZHjZYp4O-w3cdvx11cwmG4gejX_PtCjcLOoAFXNDH2zdI3OKtBBPty3CDpvwliE_X4CsmJK9uSRElGaVWzxgbW1d_0GeQsIK7QPeLYWddzyRCexj1bB6njvkNQ1FeTlN5SxKk7AsWu0dzg-S4IBOJV6coO2FlYQyZqV6vkoUQkRmdMBUh1HCEesP2SWGqmgwkD_basWJfJgm0hshVFMDTt4zfKiWDEnSJcoLnveARCZTp5rBo6OvHHSXVq94GVlhVmL-UKhY2BL0CtAxqbZHP7cn41D5g2KBH8wWHmBwNGf7Fmm9lSBV2Bj5BJzBp2Y0eIm13K2zrwlktn2RUhlUWlpM7EqCWMot3TncLYmaRhmPJdVt04J_hgDmDB9kZjZT8TJOg7AhVsoW5SSy56BsK0Gxlsiau6QhZ6lMv1kwSGVEavZsvE3ANs088TGRkngMvQX_VcOuVos_8hk5dW4nTtwmWZ6MEGHVJsAJruS3fRpckqDPlJ-9BW2BWKxsKnBSaHTgRb1E9TbNKeo5vaZNCr0-_GLBgHOUPfMvHUdSGmjyI1SMoBBVyTHuBIf8oGwgcJCr84-6vCNMiWiaSBxQa3pU-1CVStUT1Tn0IL2VYw6wAfJvw4BXnzf0MiBIdD9owxBUjLENb8AE2w-P8IN9KG-Xnt-FlocnQoFaiF8RRGZvf_NBqH3uE-8h_z-ziE0Ihx3aSN6vQ5gF_ygCXUsVffwrSbyiI1v4J_MyjMagQBR-p6DdloGEOmOveI1vMFBKVmTXVYNx-CPcItY8sLVpEY8W0HfRhkOPOOcxLENXHnXCIEyrthBa9hzwLJTEq04GZbmB7JCUjCFwjHG_bypWan9k9myAW9EC4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196410"/>
            <a:ext cx="3202289" cy="21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a05b16346f4625cd3a24db83130e71f6388d7ed6-8232745-images-thumbs&amp;n=13&amp;ex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013" y="1196411"/>
            <a:ext cx="3204672" cy="21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vatars.mds.yandex.net/i?id=c18ba1ac4d3300ab80cc5f906e9bcf62bab61a56-4965044-images-thumbs&amp;n=13&amp;exp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013" y="3332859"/>
            <a:ext cx="3209787" cy="253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8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Сражение под </a:t>
            </a:r>
            <a:r>
              <a:rPr lang="ru-RU" dirty="0"/>
              <a:t>П</a:t>
            </a:r>
            <a:r>
              <a:rPr lang="ru-RU" dirty="0" smtClean="0"/>
              <a:t>рохоровкой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Самый масштабный танковый бой под Прохоровкой произошел 12 июля. По разным данным немцы задействовали 700 танков и штурмовых орудий (дивизии СС «Мертвая голова</a:t>
            </a:r>
            <a:r>
              <a:rPr lang="ru-RU" dirty="0" smtClean="0"/>
              <a:t>» </a:t>
            </a:r>
            <a:r>
              <a:rPr lang="ru-RU" dirty="0"/>
              <a:t>и «</a:t>
            </a:r>
            <a:r>
              <a:rPr lang="ru-RU" dirty="0" err="1"/>
              <a:t>Лейбштандарт</a:t>
            </a:r>
            <a:r>
              <a:rPr lang="ru-RU" dirty="0"/>
              <a:t> СС Адольф Гитлер»), с советской стороны — от 790 до 808 танков и САУ (в основном, 5-я армия генерала </a:t>
            </a:r>
            <a:r>
              <a:rPr lang="ru-RU" dirty="0" err="1"/>
              <a:t>Ротмистрова</a:t>
            </a:r>
            <a:r>
              <a:rPr lang="ru-RU" dirty="0" smtClean="0"/>
              <a:t>).</a:t>
            </a:r>
          </a:p>
          <a:p>
            <a:r>
              <a:rPr lang="ru-RU" dirty="0"/>
              <a:t>14 июля немцы попытались окружить пять дивизий 69-й армии. Но 15 июля перешли к обороне.</a:t>
            </a:r>
            <a:endParaRPr lang="ru-RU" dirty="0" smtClean="0"/>
          </a:p>
          <a:p>
            <a:r>
              <a:rPr lang="ru-RU" dirty="0" smtClean="0"/>
              <a:t>К концу сражения </a:t>
            </a:r>
            <a:r>
              <a:rPr lang="ru-RU" dirty="0"/>
              <a:t>Немцы </a:t>
            </a:r>
            <a:r>
              <a:rPr lang="ru-RU" dirty="0" smtClean="0"/>
              <a:t>потеряли </a:t>
            </a:r>
            <a:r>
              <a:rPr lang="ru-RU" dirty="0"/>
              <a:t>от 80 до 100 боевых машин, советские источники — до 400. Наши 18-й и 29-й корпуса 5-й гвардейской танковой армии потеряли до 250 машин.</a:t>
            </a:r>
            <a:endParaRPr lang="ru-RU" dirty="0"/>
          </a:p>
        </p:txBody>
      </p:sp>
      <p:pic>
        <p:nvPicPr>
          <p:cNvPr id="1028" name="Picture 4" descr="https://avatars.mds.yandex.net/i?id=1532270c63963e7e22ffec30a2d3bf13f4090872-7553521-images-thumbs&amp;n=13&amp;exp=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5225917" y="906922"/>
            <a:ext cx="3093597" cy="24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20583" y="3469593"/>
            <a:ext cx="264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Эмблема дивизии </a:t>
            </a:r>
            <a:r>
              <a:rPr lang="ru-RU" dirty="0"/>
              <a:t>СС «Мертвая голова»</a:t>
            </a:r>
          </a:p>
        </p:txBody>
      </p:sp>
      <p:pic>
        <p:nvPicPr>
          <p:cNvPr id="1030" name="Picture 6" descr="https://avatars.mds.yandex.net/i?id=7cc7bc9de51b5061c73efab3d2662553f271aa59-9069510-images-thumbs&amp;n=13&amp;exp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270" y="859646"/>
            <a:ext cx="2153206" cy="26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19514" y="3469593"/>
            <a:ext cx="337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Эмблема «</a:t>
            </a:r>
            <a:r>
              <a:rPr lang="ru-RU" dirty="0" err="1" smtClean="0"/>
              <a:t>Лейбштандарт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СС </a:t>
            </a:r>
            <a:r>
              <a:rPr lang="ru-RU" dirty="0"/>
              <a:t>Адольф Гитлер»),</a:t>
            </a:r>
          </a:p>
        </p:txBody>
      </p:sp>
    </p:spTree>
    <p:extLst>
      <p:ext uri="{BB962C8B-B14F-4D97-AF65-F5344CB8AC3E}">
        <p14:creationId xmlns:p14="http://schemas.microsoft.com/office/powerpoint/2010/main" val="32307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505</Words>
  <Application>Microsoft Office PowerPoint</Application>
  <PresentationFormat>Широкоэкранный</PresentationFormat>
  <Paragraphs>30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“Курская дуга”</vt:lpstr>
      <vt:lpstr>Предыстория</vt:lpstr>
      <vt:lpstr>Операция Цитадель</vt:lpstr>
      <vt:lpstr>Курская стратегическая оборонительная операция </vt:lpstr>
      <vt:lpstr>Силы сторон</vt:lpstr>
      <vt:lpstr>Используемая техника</vt:lpstr>
      <vt:lpstr>Значимость битвы</vt:lpstr>
      <vt:lpstr>Начало битвы </vt:lpstr>
      <vt:lpstr>Сражение под Прохоровкой </vt:lpstr>
      <vt:lpstr>Конец  битвы</vt:lpstr>
      <vt:lpstr>Итоги и значение битвы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“Курская дуга”</dc:title>
  <dc:creator>Ilya Isakov</dc:creator>
  <cp:lastModifiedBy>Ilya Isakov</cp:lastModifiedBy>
  <cp:revision>24</cp:revision>
  <dcterms:created xsi:type="dcterms:W3CDTF">2023-03-26T19:19:36Z</dcterms:created>
  <dcterms:modified xsi:type="dcterms:W3CDTF">2023-04-02T17:37:20Z</dcterms:modified>
</cp:coreProperties>
</file>