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11/27/2022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C10E9B-4932-27EB-6380-C35BE49D1AD9}"/>
              </a:ext>
            </a:extLst>
          </p:cNvPr>
          <p:cNvSpPr>
            <a:spLocks noGrp="1"/>
          </p:cNvSpPr>
          <p:nvPr>
            <p:ph type="ctrTitle"/>
          </p:nvPr>
        </p:nvSpPr>
        <p:spPr/>
        <p:txBody>
          <a:bodyPr/>
          <a:lstStyle/>
          <a:p>
            <a:r>
              <a:rPr lang="ru-RU" dirty="0"/>
              <a:t>Историческая память о И.С.Мазепе</a:t>
            </a:r>
          </a:p>
        </p:txBody>
      </p:sp>
      <p:sp>
        <p:nvSpPr>
          <p:cNvPr id="3" name="Подзаголовок 2">
            <a:extLst>
              <a:ext uri="{FF2B5EF4-FFF2-40B4-BE49-F238E27FC236}">
                <a16:creationId xmlns:a16="http://schemas.microsoft.com/office/drawing/2014/main" id="{9B0F083F-DC88-94EB-82C9-B30672961082}"/>
              </a:ext>
            </a:extLst>
          </p:cNvPr>
          <p:cNvSpPr>
            <a:spLocks noGrp="1"/>
          </p:cNvSpPr>
          <p:nvPr>
            <p:ph type="subTitle" idx="1"/>
          </p:nvPr>
        </p:nvSpPr>
        <p:spPr>
          <a:xfrm>
            <a:off x="2490651" y="4777380"/>
            <a:ext cx="9013961" cy="1396918"/>
          </a:xfrm>
        </p:spPr>
        <p:txBody>
          <a:bodyPr>
            <a:normAutofit/>
          </a:bodyPr>
          <a:lstStyle/>
          <a:p>
            <a:r>
              <a:rPr lang="ru-RU" dirty="0"/>
              <a:t>Презентацию делал учащийся 8 класса АНО СОШ «Димитриевская» </a:t>
            </a:r>
          </a:p>
          <a:p>
            <a:pPr algn="ctr"/>
            <a:r>
              <a:rPr lang="ru-RU" sz="2400" dirty="0"/>
              <a:t>Князев Фёдор Константинович</a:t>
            </a:r>
          </a:p>
          <a:p>
            <a:pPr algn="r"/>
            <a:r>
              <a:rPr lang="ru-RU" sz="2400" dirty="0"/>
              <a:t> ноябрь 2022</a:t>
            </a:r>
          </a:p>
        </p:txBody>
      </p:sp>
    </p:spTree>
    <p:extLst>
      <p:ext uri="{BB962C8B-B14F-4D97-AF65-F5344CB8AC3E}">
        <p14:creationId xmlns:p14="http://schemas.microsoft.com/office/powerpoint/2010/main" val="133336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B000F0-0150-2D1E-50FF-D008169D7C05}"/>
              </a:ext>
            </a:extLst>
          </p:cNvPr>
          <p:cNvSpPr>
            <a:spLocks noGrp="1"/>
          </p:cNvSpPr>
          <p:nvPr>
            <p:ph type="title"/>
          </p:nvPr>
        </p:nvSpPr>
        <p:spPr>
          <a:xfrm>
            <a:off x="2592925" y="624109"/>
            <a:ext cx="8911687" cy="5667633"/>
          </a:xfrm>
        </p:spPr>
        <p:txBody>
          <a:bodyPr>
            <a:normAutofit/>
          </a:bodyPr>
          <a:lstStyle/>
          <a:p>
            <a:r>
              <a:rPr lang="ru-RU" dirty="0"/>
              <a:t>В данной презентации я дам несколько кратких изложений из разных исторических источников</a:t>
            </a:r>
          </a:p>
        </p:txBody>
      </p:sp>
    </p:spTree>
    <p:extLst>
      <p:ext uri="{BB962C8B-B14F-4D97-AF65-F5344CB8AC3E}">
        <p14:creationId xmlns:p14="http://schemas.microsoft.com/office/powerpoint/2010/main" val="320602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DC8185-63C3-59EA-C8E7-61A4033CC8D7}"/>
              </a:ext>
            </a:extLst>
          </p:cNvPr>
          <p:cNvSpPr>
            <a:spLocks noGrp="1"/>
          </p:cNvSpPr>
          <p:nvPr>
            <p:ph type="title"/>
          </p:nvPr>
        </p:nvSpPr>
        <p:spPr>
          <a:xfrm>
            <a:off x="302004" y="120771"/>
            <a:ext cx="12054979" cy="1280890"/>
          </a:xfrm>
        </p:spPr>
        <p:txBody>
          <a:bodyPr/>
          <a:lstStyle/>
          <a:p>
            <a:r>
              <a:rPr lang="ru-RU" dirty="0"/>
              <a:t>Краткая Биография Ивана Сергеевича Мазепы</a:t>
            </a:r>
          </a:p>
        </p:txBody>
      </p:sp>
      <p:sp>
        <p:nvSpPr>
          <p:cNvPr id="3" name="Объект 2">
            <a:extLst>
              <a:ext uri="{FF2B5EF4-FFF2-40B4-BE49-F238E27FC236}">
                <a16:creationId xmlns:a16="http://schemas.microsoft.com/office/drawing/2014/main" id="{5BB74B49-E20A-3A39-14AD-9E29A508AC6F}"/>
              </a:ext>
            </a:extLst>
          </p:cNvPr>
          <p:cNvSpPr>
            <a:spLocks noGrp="1"/>
          </p:cNvSpPr>
          <p:nvPr>
            <p:ph idx="1"/>
          </p:nvPr>
        </p:nvSpPr>
        <p:spPr>
          <a:xfrm>
            <a:off x="914401" y="1242271"/>
            <a:ext cx="11093551" cy="4509561"/>
          </a:xfrm>
        </p:spPr>
        <p:txBody>
          <a:bodyPr>
            <a:noAutofit/>
          </a:bodyPr>
          <a:lstStyle/>
          <a:p>
            <a:r>
              <a:rPr lang="ru-RU" dirty="0"/>
              <a:t>-Родился 20 марта 1939 г. Киевское Воеводство </a:t>
            </a:r>
          </a:p>
          <a:p>
            <a:r>
              <a:rPr lang="ru-RU" dirty="0"/>
              <a:t>-Умер 2октября 1709 г. (70 лет) Бендеры, Молдавия</a:t>
            </a:r>
          </a:p>
          <a:p>
            <a:r>
              <a:rPr lang="ru-RU" dirty="0"/>
              <a:t>Как выходец из Киевской шляхты в юности воспитывался и служил при Польском дворе, получил превосходное образование, но был сослан Ионном Казимиров, тогдашним королём Речи Посполитой за обнажение шпаги при дворе, причинной этому было издевательства сверстников Мазепы за его православное происхождение. После начала казацких войн ушёл к казакам. Сначала служил у Гетмана Дорошенко, а потом перешёл к гетману Самойловичу, став довернём лицом благодаря блестящему образованию и не дюжим способностям. На службе у Самойловича ездил в Москву где свёл знакомство с князем Голициным. После не удачи крымских походов крайним объявили Самойловича, а Мазепу избрали новым гетманом. После переворота в Москве сориентировался в ситуации и кланялся у Петру, и понравился ему своим западным образованием. Предательство Мазепы и переход его к Карлу </a:t>
            </a:r>
            <a:r>
              <a:rPr lang="en-US" dirty="0"/>
              <a:t>Xll</a:t>
            </a:r>
            <a:r>
              <a:rPr lang="ru-RU" dirty="0"/>
              <a:t> обуславливается, тем что казаки устали от войны, а перспектив у Петра на победу никто не видел. Не предал бы Мазепа, предал бы кто-то другой сместив Мазепу, сходиться многие историки. Мазепа просчитался в двух вещах. В полтавской битве проиграл не Петр а Карл </a:t>
            </a:r>
            <a:r>
              <a:rPr lang="en-US" dirty="0"/>
              <a:t>Xll</a:t>
            </a:r>
            <a:r>
              <a:rPr lang="ru-RU" dirty="0"/>
              <a:t>, и казаки в большинстве своём мятеж не подержали оставшись верны русскому царю, представлявшем для них меньшее зло. В итоге Полтавской битве Мазепа вместе с Карлом </a:t>
            </a:r>
            <a:r>
              <a:rPr lang="en-US" dirty="0"/>
              <a:t>Xll</a:t>
            </a:r>
            <a:r>
              <a:rPr lang="ru-RU" dirty="0"/>
              <a:t> бежал в Османскую Империю, где в городе Бендеры и скончался. </a:t>
            </a:r>
          </a:p>
        </p:txBody>
      </p:sp>
    </p:spTree>
    <p:extLst>
      <p:ext uri="{BB962C8B-B14F-4D97-AF65-F5344CB8AC3E}">
        <p14:creationId xmlns:p14="http://schemas.microsoft.com/office/powerpoint/2010/main" val="1137977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0882D6-FD2E-1D0B-AEB3-00BBE3733F2D}"/>
              </a:ext>
            </a:extLst>
          </p:cNvPr>
          <p:cNvSpPr>
            <a:spLocks noGrp="1"/>
          </p:cNvSpPr>
          <p:nvPr>
            <p:ph type="title"/>
          </p:nvPr>
        </p:nvSpPr>
        <p:spPr>
          <a:xfrm>
            <a:off x="285953" y="129160"/>
            <a:ext cx="6643353" cy="817618"/>
          </a:xfrm>
        </p:spPr>
        <p:txBody>
          <a:bodyPr>
            <a:noAutofit/>
          </a:bodyPr>
          <a:lstStyle/>
          <a:p>
            <a:r>
              <a:rPr lang="ru-RU" sz="3200" dirty="0">
                <a:latin typeface="Times New Roman" panose="02020603050405020304" pitchFamily="18" charset="0"/>
              </a:rPr>
              <a:t>Анафема Мазепе и ее восприятие</a:t>
            </a:r>
            <a:endParaRPr lang="ru-RU" sz="3200" dirty="0"/>
          </a:p>
        </p:txBody>
      </p:sp>
      <p:sp>
        <p:nvSpPr>
          <p:cNvPr id="3" name="Объект 2">
            <a:extLst>
              <a:ext uri="{FF2B5EF4-FFF2-40B4-BE49-F238E27FC236}">
                <a16:creationId xmlns:a16="http://schemas.microsoft.com/office/drawing/2014/main" id="{A0B10DBE-7325-7691-BBFF-AD19613D3D7F}"/>
              </a:ext>
            </a:extLst>
          </p:cNvPr>
          <p:cNvSpPr>
            <a:spLocks noGrp="1"/>
          </p:cNvSpPr>
          <p:nvPr>
            <p:ph idx="1"/>
          </p:nvPr>
        </p:nvSpPr>
        <p:spPr>
          <a:xfrm>
            <a:off x="285953" y="1249960"/>
            <a:ext cx="11727082" cy="5478880"/>
          </a:xfrm>
        </p:spPr>
        <p:txBody>
          <a:bodyPr>
            <a:normAutofit/>
          </a:bodyPr>
          <a:lstStyle/>
          <a:p>
            <a:r>
              <a:rPr lang="ru-RU" sz="2400" dirty="0"/>
              <a:t>Анафема была наложена 12 ноября 1708 года Православной российскою церковью, по приказу Российского государя Петра </a:t>
            </a:r>
            <a:r>
              <a:rPr lang="en-US" sz="2400" dirty="0"/>
              <a:t>l</a:t>
            </a:r>
            <a:r>
              <a:rPr lang="ru-RU" sz="2400" dirty="0"/>
              <a:t>. И поэтому многие люди считают, что причины наложения анафемы не церковные а политические, и из-за чего до сих ходят споры.</a:t>
            </a:r>
          </a:p>
        </p:txBody>
      </p:sp>
    </p:spTree>
    <p:extLst>
      <p:ext uri="{BB962C8B-B14F-4D97-AF65-F5344CB8AC3E}">
        <p14:creationId xmlns:p14="http://schemas.microsoft.com/office/powerpoint/2010/main" val="2725317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32C632-7404-FEE7-29CC-9275A28CE404}"/>
              </a:ext>
            </a:extLst>
          </p:cNvPr>
          <p:cNvSpPr>
            <a:spLocks noGrp="1"/>
          </p:cNvSpPr>
          <p:nvPr>
            <p:ph type="title"/>
          </p:nvPr>
        </p:nvSpPr>
        <p:spPr>
          <a:xfrm>
            <a:off x="269175" y="87215"/>
            <a:ext cx="8911687" cy="625850"/>
          </a:xfrm>
        </p:spPr>
        <p:txBody>
          <a:bodyPr>
            <a:normAutofit fontScale="90000"/>
          </a:bodyPr>
          <a:lstStyle/>
          <a:p>
            <a:r>
              <a:rPr lang="ru-RU" dirty="0"/>
              <a:t>Николай Иванович Костомаров</a:t>
            </a:r>
          </a:p>
        </p:txBody>
      </p:sp>
      <p:sp>
        <p:nvSpPr>
          <p:cNvPr id="3" name="Объект 2">
            <a:extLst>
              <a:ext uri="{FF2B5EF4-FFF2-40B4-BE49-F238E27FC236}">
                <a16:creationId xmlns:a16="http://schemas.microsoft.com/office/drawing/2014/main" id="{CF725B86-31B6-7B27-0C18-83BCB2329E8A}"/>
              </a:ext>
            </a:extLst>
          </p:cNvPr>
          <p:cNvSpPr>
            <a:spLocks noGrp="1"/>
          </p:cNvSpPr>
          <p:nvPr>
            <p:ph idx="1"/>
          </p:nvPr>
        </p:nvSpPr>
        <p:spPr>
          <a:xfrm>
            <a:off x="1392573" y="604007"/>
            <a:ext cx="10866539" cy="5452843"/>
          </a:xfrm>
        </p:spPr>
        <p:txBody>
          <a:bodyPr>
            <a:noAutofit/>
          </a:bodyPr>
          <a:lstStyle/>
          <a:p>
            <a:pPr marL="0" indent="0">
              <a:buNone/>
            </a:pPr>
            <a:r>
              <a:rPr lang="ru-RU" sz="1600" dirty="0">
                <a:latin typeface="Georgia-my"/>
              </a:rPr>
              <a:t>В своём  труде «Русская история и жизнеописание ее главнейших деятелей» в 2 выпуске Костомаров посвящает целую главу 16 гетману И.С.Мазепе. Там даёт детальное его жизнеописание с юности до смерти. Характеристика, которую даёт нам Костомаров такова:</a:t>
            </a:r>
          </a:p>
          <a:p>
            <a:pPr marL="0" indent="0">
              <a:buNone/>
            </a:pPr>
            <a:r>
              <a:rPr lang="ru-RU" sz="1600" dirty="0">
                <a:latin typeface="Georgia-my"/>
              </a:rPr>
              <a:t>«</a:t>
            </a:r>
            <a:r>
              <a:rPr lang="ru-RU" sz="1600" b="0" i="0" dirty="0">
                <a:solidFill>
                  <a:srgbClr val="000000"/>
                </a:solidFill>
                <a:effectLst/>
                <a:latin typeface="Georgia-my"/>
              </a:rPr>
              <a:t>Мазепа, как историческая личность, во многих отношениях представляет собой замечательный, выдающийся из ряда, тип своего времени и того общества, в котором он воспитался и действовал политически.» </a:t>
            </a:r>
          </a:p>
          <a:p>
            <a:pPr marL="0" indent="0">
              <a:buNone/>
            </a:pPr>
            <a:r>
              <a:rPr lang="ru-RU" sz="1600" b="0" i="0" dirty="0">
                <a:solidFill>
                  <a:srgbClr val="000000"/>
                </a:solidFill>
                <a:effectLst/>
                <a:latin typeface="Georgia-my"/>
              </a:rPr>
              <a:t>«Едва ли мы ошибемся, если скажем, что это был человек чрезвычайно лживый. Под наружным видом правдивости он был способен представиться не тем, чем он был на самом деле, не только в глазах людей простодушных и легко поддающихся обману, но и пред самыми проницательными. При таком-то качестве он мог прельстить Петра Великого и в продолжение многих лет заставить признавать себя человеком самым преданным русскому престолу и русскому государству.»</a:t>
            </a:r>
          </a:p>
          <a:p>
            <a:pPr marL="0" indent="0">
              <a:buNone/>
            </a:pPr>
            <a:r>
              <a:rPr lang="ru-RU" sz="1600" b="0" i="0" dirty="0">
                <a:solidFill>
                  <a:srgbClr val="000000"/>
                </a:solidFill>
                <a:effectLst/>
                <a:latin typeface="Georgia-my"/>
              </a:rPr>
              <a:t>«в его православности нет повода сомневаться: но его религиозность, ограничиваясь наружными подвигами благочестия, носила на себе характер той же внутренней лжи, которая заметна во всех поступках Мазепы»</a:t>
            </a:r>
          </a:p>
          <a:p>
            <a:pPr marL="0" indent="0">
              <a:buNone/>
            </a:pPr>
            <a:r>
              <a:rPr lang="ru-RU" sz="1600" dirty="0">
                <a:latin typeface="Georgia-my"/>
              </a:rPr>
              <a:t>Мазепа по воспитанию и нравственным понятиям действительно поляк до костей, но по политическим взглядом действительно Малорусс, хотел для родины своей политической независимости, в чём сходился с современниками и прежними гетманами. Мазепа увидел возможность осуществить давнее намерении и ухватился за него. Мазепе казалось что история даёт уникальный шанс, которым надо воспользоваться. Карл</a:t>
            </a:r>
            <a:r>
              <a:rPr lang="en-US" sz="1600" dirty="0">
                <a:latin typeface="Georgia-my"/>
              </a:rPr>
              <a:t> Xll</a:t>
            </a:r>
            <a:r>
              <a:rPr lang="ru-RU" sz="1600" dirty="0">
                <a:latin typeface="Georgia-my"/>
              </a:rPr>
              <a:t> был далеко и по собственным мотивам хотел освободить Малороссию. Но Мазепа плохо рассчитал способности Петра 1, которого делал соперником</a:t>
            </a:r>
            <a:r>
              <a:rPr lang="ru-RU" sz="1600" dirty="0">
                <a:effectLst>
                  <a:outerShdw blurRad="38100" dist="38100" dir="2700000" algn="tl">
                    <a:srgbClr val="000000">
                      <a:alpha val="43137"/>
                    </a:srgbClr>
                  </a:outerShdw>
                </a:effectLst>
                <a:latin typeface="Georgia-my"/>
              </a:rPr>
              <a:t>. </a:t>
            </a:r>
            <a:r>
              <a:rPr lang="ru-RU" sz="1600" b="0" i="0" dirty="0">
                <a:solidFill>
                  <a:srgbClr val="000000"/>
                </a:solidFill>
                <a:effectLst/>
                <a:latin typeface="Georgia-my"/>
              </a:rPr>
              <a:t>Он не обратил достодолжного внимания на давнюю вражду, существовавшую в Малороссии между значными и поспольством, между всякого рода старшиной, как генеральной, так и полковой, и простыми казаками, между помещиками и рабочим людом, между казачеством и всем тем, что оставалось за пределами казачества и искало равных и одиноких прав для всех туземных обитателей края, одним словом, – между всем, что выдвигалось из уровня массы, и всей остальной массой народа.</a:t>
            </a:r>
            <a:endParaRPr lang="ru-RU" sz="1600" dirty="0">
              <a:latin typeface="Georgia-my"/>
            </a:endParaRPr>
          </a:p>
        </p:txBody>
      </p:sp>
    </p:spTree>
    <p:extLst>
      <p:ext uri="{BB962C8B-B14F-4D97-AF65-F5344CB8AC3E}">
        <p14:creationId xmlns:p14="http://schemas.microsoft.com/office/powerpoint/2010/main" val="282163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A3FFE1-6392-9A1C-9805-D3EF3E38D58C}"/>
              </a:ext>
            </a:extLst>
          </p:cNvPr>
          <p:cNvSpPr>
            <a:spLocks noGrp="1"/>
          </p:cNvSpPr>
          <p:nvPr>
            <p:ph type="title"/>
          </p:nvPr>
        </p:nvSpPr>
        <p:spPr>
          <a:xfrm>
            <a:off x="302730" y="70437"/>
            <a:ext cx="8911687" cy="1280890"/>
          </a:xfrm>
        </p:spPr>
        <p:txBody>
          <a:bodyPr/>
          <a:lstStyle/>
          <a:p>
            <a:r>
              <a:rPr lang="ru-RU" dirty="0"/>
              <a:t>Михаил Сергеевич Грушевский</a:t>
            </a:r>
          </a:p>
        </p:txBody>
      </p:sp>
      <p:sp>
        <p:nvSpPr>
          <p:cNvPr id="3" name="Объект 2">
            <a:extLst>
              <a:ext uri="{FF2B5EF4-FFF2-40B4-BE49-F238E27FC236}">
                <a16:creationId xmlns:a16="http://schemas.microsoft.com/office/drawing/2014/main" id="{B6D9C9E8-BA00-470E-A70F-F204CE478D4D}"/>
              </a:ext>
            </a:extLst>
          </p:cNvPr>
          <p:cNvSpPr>
            <a:spLocks noGrp="1"/>
          </p:cNvSpPr>
          <p:nvPr>
            <p:ph idx="1"/>
          </p:nvPr>
        </p:nvSpPr>
        <p:spPr>
          <a:xfrm>
            <a:off x="1375795" y="982211"/>
            <a:ext cx="10816205" cy="5452145"/>
          </a:xfrm>
        </p:spPr>
        <p:txBody>
          <a:bodyPr>
            <a:normAutofit lnSpcReduction="10000"/>
          </a:bodyPr>
          <a:lstStyle/>
          <a:p>
            <a:pPr marL="0" indent="0">
              <a:buNone/>
            </a:pPr>
            <a:r>
              <a:rPr lang="ru-RU" dirty="0">
                <a:solidFill>
                  <a:srgbClr val="373A3C"/>
                </a:solidFill>
                <a:latin typeface="PT Sans" panose="020B0604020202020204" pitchFamily="34" charset="-52"/>
              </a:rPr>
              <a:t>В своём труде «И</a:t>
            </a:r>
            <a:r>
              <a:rPr lang="ru-RU" b="0" i="0" dirty="0">
                <a:solidFill>
                  <a:srgbClr val="373A3C"/>
                </a:solidFill>
                <a:effectLst/>
                <a:latin typeface="PT Sans" panose="020B0604020202020204" pitchFamily="34" charset="-52"/>
              </a:rPr>
              <a:t>ллюстрированная история Украины» Грушевский подробно начинает описывать Мазепу с его становлением гетманом. Первые </a:t>
            </a:r>
            <a:r>
              <a:rPr lang="ru-RU" dirty="0">
                <a:solidFill>
                  <a:srgbClr val="373A3C"/>
                </a:solidFill>
                <a:latin typeface="PT Sans" panose="020B0604020202020204" pitchFamily="34" charset="-52"/>
              </a:rPr>
              <a:t>годы правления его описываться как </a:t>
            </a:r>
            <a:r>
              <a:rPr lang="ru-RU" b="0" i="0" dirty="0">
                <a:solidFill>
                  <a:srgbClr val="373A3C"/>
                </a:solidFill>
                <a:effectLst/>
                <a:latin typeface="PT Sans" panose="020B0604020202020204" pitchFamily="34" charset="-52"/>
              </a:rPr>
              <a:t>продолжение политики гетмана Самойловича:</a:t>
            </a:r>
          </a:p>
          <a:p>
            <a:pPr marL="0" indent="0">
              <a:buNone/>
            </a:pPr>
            <a:r>
              <a:rPr lang="ru-RU" b="0" i="0" dirty="0">
                <a:solidFill>
                  <a:srgbClr val="000000"/>
                </a:solidFill>
                <a:effectLst/>
                <a:latin typeface="Times New Roman" panose="02020603050405020304" pitchFamily="18" charset="0"/>
              </a:rPr>
              <a:t>«Продолжалось созидание при помощи московского правительства и гетманского «регимента» помещичьего, старшинского класса, и последний, как и сам гетман, со всяческой точностью держались московского курса.»</a:t>
            </a:r>
          </a:p>
          <a:p>
            <a:pPr marL="0" indent="0">
              <a:buNone/>
            </a:pPr>
            <a:r>
              <a:rPr lang="ru-RU" b="0" i="0" dirty="0">
                <a:solidFill>
                  <a:srgbClr val="373A3C"/>
                </a:solidFill>
                <a:effectLst/>
                <a:latin typeface="PT Sans" panose="020B0604020202020204" pitchFamily="34" charset="-52"/>
              </a:rPr>
              <a:t>Дальше описывается как ухитрившись выйти сухим из воды неудач крымских походов, Мазепа получает огромные доходы от наследства Самойловича и </a:t>
            </a:r>
            <a:r>
              <a:rPr lang="ru-RU" dirty="0">
                <a:solidFill>
                  <a:srgbClr val="373A3C"/>
                </a:solidFill>
                <a:latin typeface="PT Sans" panose="020B0604020202020204" pitchFamily="34" charset="-52"/>
              </a:rPr>
              <a:t>щедро </a:t>
            </a:r>
            <a:r>
              <a:rPr lang="ru-RU" b="0" i="0" dirty="0">
                <a:solidFill>
                  <a:srgbClr val="373A3C"/>
                </a:solidFill>
                <a:effectLst/>
                <a:latin typeface="PT Sans" panose="020B0604020202020204" pitchFamily="34" charset="-52"/>
              </a:rPr>
              <a:t>тратит их на церковное строительство, чтобы опровергнуть слова неприятелей о том что он человек чужой, окатоличившийся. </a:t>
            </a:r>
          </a:p>
          <a:p>
            <a:pPr marL="0" indent="0">
              <a:buNone/>
            </a:pPr>
            <a:r>
              <a:rPr lang="ru-RU" sz="1600" b="0" i="0" dirty="0">
                <a:solidFill>
                  <a:srgbClr val="000000"/>
                </a:solidFill>
                <a:effectLst/>
                <a:latin typeface="Times New Roman" panose="02020603050405020304" pitchFamily="18" charset="0"/>
              </a:rPr>
              <a:t>«Без сомнения, духовенство, старшина и вся, так сказать, интеллигенция украинская того времени усердно прославляли такого щедрого и тароватого гетмана, и если бы не позднейшая катастрофа, он остался бы в памяти украинского народа как незабвенный покровитель украинской духовной и культурной жизни»</a:t>
            </a:r>
          </a:p>
          <a:p>
            <a:pPr marL="0" indent="0">
              <a:buNone/>
            </a:pPr>
            <a:r>
              <a:rPr lang="ru-RU" sz="1600" dirty="0">
                <a:solidFill>
                  <a:srgbClr val="373A3C"/>
                </a:solidFill>
                <a:latin typeface="PT Sans" panose="020B0604020202020204" pitchFamily="34" charset="-52"/>
              </a:rPr>
              <a:t>Служение Петру обязало казаков исполнять царские наказы, они ходили в новые походы против Татар, а после начала Северной войны, участвовать в далёких изнурительных походах на север, без какой-либо награды. Кроме войны казаков постоянно привлекали к тяжёлому труду, например новой крепости в Киеве. Недовольство росло.</a:t>
            </a:r>
          </a:p>
          <a:p>
            <a:pPr marL="0" indent="0">
              <a:buNone/>
            </a:pPr>
            <a:r>
              <a:rPr lang="ru-RU" sz="1600" b="0" i="0" dirty="0">
                <a:solidFill>
                  <a:srgbClr val="373A3C"/>
                </a:solidFill>
                <a:effectLst/>
                <a:latin typeface="PT Sans" panose="020B0604020202020204" pitchFamily="34" charset="-52"/>
              </a:rPr>
              <a:t>Так ещё Карл </a:t>
            </a:r>
            <a:r>
              <a:rPr lang="en-US" sz="1600" b="0" i="0" dirty="0">
                <a:solidFill>
                  <a:srgbClr val="373A3C"/>
                </a:solidFill>
                <a:effectLst/>
                <a:latin typeface="PT Sans" panose="020B0604020202020204" pitchFamily="34" charset="-52"/>
              </a:rPr>
              <a:t>XII</a:t>
            </a:r>
            <a:r>
              <a:rPr lang="ru-RU" sz="1600" b="0" i="0" dirty="0">
                <a:solidFill>
                  <a:srgbClr val="373A3C"/>
                </a:solidFill>
                <a:effectLst/>
                <a:latin typeface="PT Sans" panose="020B0604020202020204" pitchFamily="34" charset="-52"/>
              </a:rPr>
              <a:t> закончил воевать с другими противниками, и обратил взор на последнего врага-Россию. Пётр отказал Мазепе в войсках для защиты Карла, а в одиночку у Мазепе не было шансов против Карла. Мазепа не раз убеждался, что Московская милость очень непрочна. У Петра были мысли упразднить казачье войско, и вести рекрутский набор. Мазепа решился принять шведский протекторат, предоставлявшей Украине свободу и независимость. Предпосылки к этому были и пол века назад, но тогда Швеция вышла из войны с Речью Посполитой.</a:t>
            </a:r>
          </a:p>
          <a:p>
            <a:pPr marL="0" indent="0">
              <a:buNone/>
            </a:pPr>
            <a:endParaRPr lang="ru-RU" sz="1600" b="0" i="0" dirty="0">
              <a:solidFill>
                <a:srgbClr val="373A3C"/>
              </a:solidFill>
              <a:effectLst/>
              <a:latin typeface="PT Sans" panose="020B0604020202020204" pitchFamily="34" charset="-52"/>
            </a:endParaRPr>
          </a:p>
        </p:txBody>
      </p:sp>
    </p:spTree>
    <p:extLst>
      <p:ext uri="{BB962C8B-B14F-4D97-AF65-F5344CB8AC3E}">
        <p14:creationId xmlns:p14="http://schemas.microsoft.com/office/powerpoint/2010/main" val="781852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C391C9-A2EB-256E-7708-1552C67F1B67}"/>
              </a:ext>
            </a:extLst>
          </p:cNvPr>
          <p:cNvSpPr>
            <a:spLocks noGrp="1"/>
          </p:cNvSpPr>
          <p:nvPr>
            <p:ph type="title"/>
          </p:nvPr>
        </p:nvSpPr>
        <p:spPr>
          <a:xfrm>
            <a:off x="687388" y="120071"/>
            <a:ext cx="8911687" cy="1280890"/>
          </a:xfrm>
        </p:spPr>
        <p:txBody>
          <a:bodyPr/>
          <a:lstStyle/>
          <a:p>
            <a:r>
              <a:rPr lang="ru-RU" dirty="0"/>
              <a:t>Кочегаров К.А.</a:t>
            </a:r>
          </a:p>
        </p:txBody>
      </p:sp>
      <p:sp>
        <p:nvSpPr>
          <p:cNvPr id="3" name="Объект 2">
            <a:extLst>
              <a:ext uri="{FF2B5EF4-FFF2-40B4-BE49-F238E27FC236}">
                <a16:creationId xmlns:a16="http://schemas.microsoft.com/office/drawing/2014/main" id="{9CA60EB9-9C6C-F3A9-1533-31F94BA346B2}"/>
              </a:ext>
            </a:extLst>
          </p:cNvPr>
          <p:cNvSpPr>
            <a:spLocks noGrp="1"/>
          </p:cNvSpPr>
          <p:nvPr>
            <p:ph idx="1"/>
          </p:nvPr>
        </p:nvSpPr>
        <p:spPr>
          <a:xfrm>
            <a:off x="889233" y="1266738"/>
            <a:ext cx="9575144" cy="4510261"/>
          </a:xfrm>
        </p:spPr>
        <p:txBody>
          <a:bodyPr>
            <a:normAutofit/>
          </a:bodyPr>
          <a:lstStyle/>
          <a:p>
            <a:pPr marL="0" indent="0">
              <a:buNone/>
            </a:pPr>
            <a:r>
              <a:rPr lang="ru-RU" sz="2800" dirty="0"/>
              <a:t>В его видеоролике на «</a:t>
            </a:r>
            <a:r>
              <a:rPr lang="ru-RU" sz="2800" dirty="0" err="1"/>
              <a:t>ПостНауке</a:t>
            </a:r>
            <a:r>
              <a:rPr lang="ru-RU" sz="2800" dirty="0"/>
              <a:t>», кратко описывается Жизнь Мазепы. Для формата кратких ознакомительных роликов, которые намного лучше усваиваться в наше время чем исторические книги, Кочегаров хорошо справился, изложив вполне понятную и чёткую позицию.</a:t>
            </a:r>
          </a:p>
        </p:txBody>
      </p:sp>
    </p:spTree>
    <p:extLst>
      <p:ext uri="{BB962C8B-B14F-4D97-AF65-F5344CB8AC3E}">
        <p14:creationId xmlns:p14="http://schemas.microsoft.com/office/powerpoint/2010/main" val="44964274"/>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292</TotalTime>
  <Words>1026</Words>
  <Application>Microsoft Office PowerPoint</Application>
  <PresentationFormat>Широкоэкранный</PresentationFormat>
  <Paragraphs>26</Paragraphs>
  <Slides>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Century Gothic</vt:lpstr>
      <vt:lpstr>Georgia-my</vt:lpstr>
      <vt:lpstr>PT Sans</vt:lpstr>
      <vt:lpstr>Times New Roman</vt:lpstr>
      <vt:lpstr>Wingdings 3</vt:lpstr>
      <vt:lpstr>Легкий дым</vt:lpstr>
      <vt:lpstr>Историческая память о И.С.Мазепе</vt:lpstr>
      <vt:lpstr>В данной презентации я дам несколько кратких изложений из разных исторических источников</vt:lpstr>
      <vt:lpstr>Краткая Биография Ивана Сергеевича Мазепы</vt:lpstr>
      <vt:lpstr>Анафема Мазепе и ее восприятие</vt:lpstr>
      <vt:lpstr>Николай Иванович Костомаров</vt:lpstr>
      <vt:lpstr>Михаил Сергеевич Грушевский</vt:lpstr>
      <vt:lpstr>Кочегаров К.А.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Историческая память о И.С.Мазепе</dc:title>
  <dc:creator>Фёдор Князев</dc:creator>
  <cp:lastModifiedBy>Фёдор Князев</cp:lastModifiedBy>
  <cp:revision>2</cp:revision>
  <dcterms:created xsi:type="dcterms:W3CDTF">2022-11-27T13:47:34Z</dcterms:created>
  <dcterms:modified xsi:type="dcterms:W3CDTF">2022-11-27T18:39:58Z</dcterms:modified>
</cp:coreProperties>
</file>