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9" r:id="rId9"/>
    <p:sldId id="263" r:id="rId10"/>
    <p:sldId id="270" r:id="rId11"/>
    <p:sldId id="265" r:id="rId12"/>
    <p:sldId id="266" r:id="rId13"/>
    <p:sldId id="267" r:id="rId14"/>
    <p:sldId id="268" r:id="rId15"/>
    <p:sldId id="264" r:id="rId16"/>
    <p:sldId id="271" r:id="rId17"/>
    <p:sldId id="273" r:id="rId18"/>
    <p:sldId id="272" r:id="rId19"/>
    <p:sldId id="274" r:id="rId20"/>
    <p:sldId id="275" r:id="rId21"/>
    <p:sldId id="283" r:id="rId22"/>
    <p:sldId id="276" r:id="rId23"/>
    <p:sldId id="277" r:id="rId24"/>
    <p:sldId id="279" r:id="rId25"/>
    <p:sldId id="280" r:id="rId26"/>
    <p:sldId id="281" r:id="rId27"/>
    <p:sldId id="282" r:id="rId28"/>
    <p:sldId id="284" r:id="rId2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175E37E-8172-47E0-B957-5B1DA11A371C}" type="datetimeFigureOut">
              <a:rPr lang="ru-RU" smtClean="0"/>
              <a:t>24.04.2023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CB3E920-F078-42E2-8404-E0851587E255}" type="slidenum">
              <a:rPr lang="ru-RU" smtClean="0"/>
              <a:t>‹#›</a:t>
            </a:fld>
            <a:endParaRPr lang="ru-RU" dirty="0"/>
          </a:p>
        </p:txBody>
      </p:sp>
    </p:spTree>
    <p:extLst>
      <p:ext uri="{BB962C8B-B14F-4D97-AF65-F5344CB8AC3E}">
        <p14:creationId xmlns:p14="http://schemas.microsoft.com/office/powerpoint/2010/main" val="2627150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175E37E-8172-47E0-B957-5B1DA11A371C}" type="datetimeFigureOut">
              <a:rPr lang="ru-RU" smtClean="0"/>
              <a:t>24.04.2023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5CB3E920-F078-42E2-8404-E0851587E255}" type="slidenum">
              <a:rPr lang="ru-RU" smtClean="0"/>
              <a:t>‹#›</a:t>
            </a:fld>
            <a:endParaRPr lang="ru-RU" dirty="0"/>
          </a:p>
        </p:txBody>
      </p:sp>
    </p:spTree>
    <p:extLst>
      <p:ext uri="{BB962C8B-B14F-4D97-AF65-F5344CB8AC3E}">
        <p14:creationId xmlns:p14="http://schemas.microsoft.com/office/powerpoint/2010/main" val="217253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0175E37E-8172-47E0-B957-5B1DA11A371C}" type="datetimeFigureOut">
              <a:rPr lang="ru-RU" smtClean="0"/>
              <a:t>24.04.2023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CB3E920-F078-42E2-8404-E0851587E255}" type="slidenum">
              <a:rPr lang="ru-RU" smtClean="0"/>
              <a:t>‹#›</a:t>
            </a:fld>
            <a:endParaRPr lang="ru-RU" dirty="0"/>
          </a:p>
        </p:txBody>
      </p:sp>
    </p:spTree>
    <p:extLst>
      <p:ext uri="{BB962C8B-B14F-4D97-AF65-F5344CB8AC3E}">
        <p14:creationId xmlns:p14="http://schemas.microsoft.com/office/powerpoint/2010/main" val="1558802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0175E37E-8172-47E0-B957-5B1DA11A371C}" type="datetimeFigureOut">
              <a:rPr lang="ru-RU" smtClean="0"/>
              <a:t>24.04.2023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CB3E920-F078-42E2-8404-E0851587E255}" type="slidenum">
              <a:rPr lang="ru-RU" smtClean="0"/>
              <a:t>‹#›</a:t>
            </a:fld>
            <a:endParaRPr lang="ru-RU"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97605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175E37E-8172-47E0-B957-5B1DA11A371C}" type="datetimeFigureOut">
              <a:rPr lang="ru-RU" smtClean="0"/>
              <a:t>24.04.2023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CB3E920-F078-42E2-8404-E0851587E255}" type="slidenum">
              <a:rPr lang="ru-RU" smtClean="0"/>
              <a:t>‹#›</a:t>
            </a:fld>
            <a:endParaRPr lang="ru-RU" dirty="0"/>
          </a:p>
        </p:txBody>
      </p:sp>
    </p:spTree>
    <p:extLst>
      <p:ext uri="{BB962C8B-B14F-4D97-AF65-F5344CB8AC3E}">
        <p14:creationId xmlns:p14="http://schemas.microsoft.com/office/powerpoint/2010/main" val="3216318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175E37E-8172-47E0-B957-5B1DA11A371C}" type="datetimeFigureOut">
              <a:rPr lang="ru-RU" smtClean="0"/>
              <a:t>24.04.2023</a:t>
            </a:fld>
            <a:endParaRPr lang="ru-RU" dirty="0"/>
          </a:p>
        </p:txBody>
      </p:sp>
      <p:sp>
        <p:nvSpPr>
          <p:cNvPr id="4"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CB3E920-F078-42E2-8404-E0851587E255}" type="slidenum">
              <a:rPr lang="ru-RU" smtClean="0"/>
              <a:t>‹#›</a:t>
            </a:fld>
            <a:endParaRPr lang="ru-RU" dirty="0"/>
          </a:p>
        </p:txBody>
      </p:sp>
    </p:spTree>
    <p:extLst>
      <p:ext uri="{BB962C8B-B14F-4D97-AF65-F5344CB8AC3E}">
        <p14:creationId xmlns:p14="http://schemas.microsoft.com/office/powerpoint/2010/main" val="2447271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175E37E-8172-47E0-B957-5B1DA11A371C}" type="datetimeFigureOut">
              <a:rPr lang="ru-RU" smtClean="0"/>
              <a:t>24.04.2023</a:t>
            </a:fld>
            <a:endParaRPr lang="ru-RU" dirty="0"/>
          </a:p>
        </p:txBody>
      </p:sp>
      <p:sp>
        <p:nvSpPr>
          <p:cNvPr id="4"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CB3E920-F078-42E2-8404-E0851587E255}" type="slidenum">
              <a:rPr lang="ru-RU" smtClean="0"/>
              <a:t>‹#›</a:t>
            </a:fld>
            <a:endParaRPr lang="ru-RU" dirty="0"/>
          </a:p>
        </p:txBody>
      </p:sp>
    </p:spTree>
    <p:extLst>
      <p:ext uri="{BB962C8B-B14F-4D97-AF65-F5344CB8AC3E}">
        <p14:creationId xmlns:p14="http://schemas.microsoft.com/office/powerpoint/2010/main" val="3381187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175E37E-8172-47E0-B957-5B1DA11A371C}" type="datetimeFigureOut">
              <a:rPr lang="ru-RU" smtClean="0"/>
              <a:t>24.04.2023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CB3E920-F078-42E2-8404-E0851587E255}" type="slidenum">
              <a:rPr lang="ru-RU" smtClean="0"/>
              <a:t>‹#›</a:t>
            </a:fld>
            <a:endParaRPr lang="ru-RU" dirty="0"/>
          </a:p>
        </p:txBody>
      </p:sp>
    </p:spTree>
    <p:extLst>
      <p:ext uri="{BB962C8B-B14F-4D97-AF65-F5344CB8AC3E}">
        <p14:creationId xmlns:p14="http://schemas.microsoft.com/office/powerpoint/2010/main" val="3855949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175E37E-8172-47E0-B957-5B1DA11A371C}" type="datetimeFigureOut">
              <a:rPr lang="ru-RU" smtClean="0"/>
              <a:t>24.04.2023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CB3E920-F078-42E2-8404-E0851587E255}" type="slidenum">
              <a:rPr lang="ru-RU" smtClean="0"/>
              <a:t>‹#›</a:t>
            </a:fld>
            <a:endParaRPr lang="ru-RU" dirty="0"/>
          </a:p>
        </p:txBody>
      </p:sp>
    </p:spTree>
    <p:extLst>
      <p:ext uri="{BB962C8B-B14F-4D97-AF65-F5344CB8AC3E}">
        <p14:creationId xmlns:p14="http://schemas.microsoft.com/office/powerpoint/2010/main" val="248142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0175E37E-8172-47E0-B957-5B1DA11A371C}" type="datetimeFigureOut">
              <a:rPr lang="ru-RU" smtClean="0"/>
              <a:t>24.04.2023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CB3E920-F078-42E2-8404-E0851587E255}" type="slidenum">
              <a:rPr lang="ru-RU" smtClean="0"/>
              <a:t>‹#›</a:t>
            </a:fld>
            <a:endParaRPr lang="ru-RU" dirty="0"/>
          </a:p>
        </p:txBody>
      </p:sp>
    </p:spTree>
    <p:extLst>
      <p:ext uri="{BB962C8B-B14F-4D97-AF65-F5344CB8AC3E}">
        <p14:creationId xmlns:p14="http://schemas.microsoft.com/office/powerpoint/2010/main" val="217048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175E37E-8172-47E0-B957-5B1DA11A371C}" type="datetimeFigureOut">
              <a:rPr lang="ru-RU" smtClean="0"/>
              <a:t>24.04.2023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CB3E920-F078-42E2-8404-E0851587E255}" type="slidenum">
              <a:rPr lang="ru-RU" smtClean="0"/>
              <a:t>‹#›</a:t>
            </a:fld>
            <a:endParaRPr lang="ru-RU" dirty="0"/>
          </a:p>
        </p:txBody>
      </p:sp>
    </p:spTree>
    <p:extLst>
      <p:ext uri="{BB962C8B-B14F-4D97-AF65-F5344CB8AC3E}">
        <p14:creationId xmlns:p14="http://schemas.microsoft.com/office/powerpoint/2010/main" val="1141700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175E37E-8172-47E0-B957-5B1DA11A371C}" type="datetimeFigureOut">
              <a:rPr lang="ru-RU" smtClean="0"/>
              <a:t>24.04.2023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5CB3E920-F078-42E2-8404-E0851587E255}" type="slidenum">
              <a:rPr lang="ru-RU" smtClean="0"/>
              <a:t>‹#›</a:t>
            </a:fld>
            <a:endParaRPr lang="ru-RU" dirty="0"/>
          </a:p>
        </p:txBody>
      </p:sp>
    </p:spTree>
    <p:extLst>
      <p:ext uri="{BB962C8B-B14F-4D97-AF65-F5344CB8AC3E}">
        <p14:creationId xmlns:p14="http://schemas.microsoft.com/office/powerpoint/2010/main" val="397964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175E37E-8172-47E0-B957-5B1DA11A371C}" type="datetimeFigureOut">
              <a:rPr lang="ru-RU" smtClean="0"/>
              <a:t>24.04.2023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5CB3E920-F078-42E2-8404-E0851587E255}" type="slidenum">
              <a:rPr lang="ru-RU" smtClean="0"/>
              <a:t>‹#›</a:t>
            </a:fld>
            <a:endParaRPr lang="ru-RU" dirty="0"/>
          </a:p>
        </p:txBody>
      </p:sp>
    </p:spTree>
    <p:extLst>
      <p:ext uri="{BB962C8B-B14F-4D97-AF65-F5344CB8AC3E}">
        <p14:creationId xmlns:p14="http://schemas.microsoft.com/office/powerpoint/2010/main" val="1051186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0175E37E-8172-47E0-B957-5B1DA11A371C}" type="datetimeFigureOut">
              <a:rPr lang="ru-RU" smtClean="0"/>
              <a:t>24.04.2023</a:t>
            </a:fld>
            <a:endParaRPr lang="ru-RU" dirty="0"/>
          </a:p>
        </p:txBody>
      </p:sp>
      <p:sp>
        <p:nvSpPr>
          <p:cNvPr id="5" name="Footer Placeholder 3"/>
          <p:cNvSpPr>
            <a:spLocks noGrp="1"/>
          </p:cNvSpPr>
          <p:nvPr>
            <p:ph type="ftr" sz="quarter" idx="11"/>
          </p:nvPr>
        </p:nvSpPr>
        <p:spPr/>
        <p:txBody>
          <a:bodyPr/>
          <a:lstStyle/>
          <a:p>
            <a:endParaRPr lang="ru-RU" dirty="0"/>
          </a:p>
        </p:txBody>
      </p:sp>
      <p:sp>
        <p:nvSpPr>
          <p:cNvPr id="6" name="Slide Number Placeholder 4"/>
          <p:cNvSpPr>
            <a:spLocks noGrp="1"/>
          </p:cNvSpPr>
          <p:nvPr>
            <p:ph type="sldNum" sz="quarter" idx="12"/>
          </p:nvPr>
        </p:nvSpPr>
        <p:spPr/>
        <p:txBody>
          <a:bodyPr/>
          <a:lstStyle/>
          <a:p>
            <a:fld id="{5CB3E920-F078-42E2-8404-E0851587E255}" type="slidenum">
              <a:rPr lang="ru-RU" smtClean="0"/>
              <a:t>‹#›</a:t>
            </a:fld>
            <a:endParaRPr lang="ru-RU" dirty="0"/>
          </a:p>
        </p:txBody>
      </p:sp>
    </p:spTree>
    <p:extLst>
      <p:ext uri="{BB962C8B-B14F-4D97-AF65-F5344CB8AC3E}">
        <p14:creationId xmlns:p14="http://schemas.microsoft.com/office/powerpoint/2010/main" val="4270708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175E37E-8172-47E0-B957-5B1DA11A371C}" type="datetimeFigureOut">
              <a:rPr lang="ru-RU" smtClean="0"/>
              <a:t>24.04.2023</a:t>
            </a:fld>
            <a:endParaRPr lang="ru-RU" dirty="0"/>
          </a:p>
        </p:txBody>
      </p:sp>
      <p:sp>
        <p:nvSpPr>
          <p:cNvPr id="5" name="Footer Placeholder 2"/>
          <p:cNvSpPr>
            <a:spLocks noGrp="1"/>
          </p:cNvSpPr>
          <p:nvPr>
            <p:ph type="ftr" sz="quarter" idx="11"/>
          </p:nvPr>
        </p:nvSpPr>
        <p:spPr/>
        <p:txBody>
          <a:bodyPr/>
          <a:lstStyle/>
          <a:p>
            <a:endParaRPr lang="ru-RU" dirty="0"/>
          </a:p>
        </p:txBody>
      </p:sp>
      <p:sp>
        <p:nvSpPr>
          <p:cNvPr id="6" name="Slide Number Placeholder 3"/>
          <p:cNvSpPr>
            <a:spLocks noGrp="1"/>
          </p:cNvSpPr>
          <p:nvPr>
            <p:ph type="sldNum" sz="quarter" idx="12"/>
          </p:nvPr>
        </p:nvSpPr>
        <p:spPr/>
        <p:txBody>
          <a:bodyPr/>
          <a:lstStyle/>
          <a:p>
            <a:fld id="{5CB3E920-F078-42E2-8404-E0851587E255}" type="slidenum">
              <a:rPr lang="ru-RU" smtClean="0"/>
              <a:t>‹#›</a:t>
            </a:fld>
            <a:endParaRPr lang="ru-RU" dirty="0"/>
          </a:p>
        </p:txBody>
      </p:sp>
    </p:spTree>
    <p:extLst>
      <p:ext uri="{BB962C8B-B14F-4D97-AF65-F5344CB8AC3E}">
        <p14:creationId xmlns:p14="http://schemas.microsoft.com/office/powerpoint/2010/main" val="421319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0175E37E-8172-47E0-B957-5B1DA11A371C}" type="datetimeFigureOut">
              <a:rPr lang="ru-RU" smtClean="0"/>
              <a:t>24.04.2023</a:t>
            </a:fld>
            <a:endParaRPr lang="ru-RU" dirty="0"/>
          </a:p>
        </p:txBody>
      </p:sp>
      <p:sp>
        <p:nvSpPr>
          <p:cNvPr id="5" name="Footer Placeholder 5"/>
          <p:cNvSpPr>
            <a:spLocks noGrp="1"/>
          </p:cNvSpPr>
          <p:nvPr>
            <p:ph type="ftr" sz="quarter" idx="11"/>
          </p:nvPr>
        </p:nvSpPr>
        <p:spPr/>
        <p:txBody>
          <a:bodyPr/>
          <a:lstStyle/>
          <a:p>
            <a:endParaRPr lang="ru-RU" dirty="0"/>
          </a:p>
        </p:txBody>
      </p:sp>
      <p:sp>
        <p:nvSpPr>
          <p:cNvPr id="6" name="Slide Number Placeholder 6"/>
          <p:cNvSpPr>
            <a:spLocks noGrp="1"/>
          </p:cNvSpPr>
          <p:nvPr>
            <p:ph type="sldNum" sz="quarter" idx="12"/>
          </p:nvPr>
        </p:nvSpPr>
        <p:spPr/>
        <p:txBody>
          <a:bodyPr/>
          <a:lstStyle/>
          <a:p>
            <a:fld id="{5CB3E920-F078-42E2-8404-E0851587E255}" type="slidenum">
              <a:rPr lang="ru-RU" smtClean="0"/>
              <a:t>‹#›</a:t>
            </a:fld>
            <a:endParaRPr lang="ru-RU" dirty="0"/>
          </a:p>
        </p:txBody>
      </p:sp>
    </p:spTree>
    <p:extLst>
      <p:ext uri="{BB962C8B-B14F-4D97-AF65-F5344CB8AC3E}">
        <p14:creationId xmlns:p14="http://schemas.microsoft.com/office/powerpoint/2010/main" val="2512182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175E37E-8172-47E0-B957-5B1DA11A371C}" type="datetimeFigureOut">
              <a:rPr lang="ru-RU" smtClean="0"/>
              <a:t>24.04.2023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5CB3E920-F078-42E2-8404-E0851587E255}" type="slidenum">
              <a:rPr lang="ru-RU" smtClean="0"/>
              <a:t>‹#›</a:t>
            </a:fld>
            <a:endParaRPr lang="ru-RU" dirty="0"/>
          </a:p>
        </p:txBody>
      </p:sp>
    </p:spTree>
    <p:extLst>
      <p:ext uri="{BB962C8B-B14F-4D97-AF65-F5344CB8AC3E}">
        <p14:creationId xmlns:p14="http://schemas.microsoft.com/office/powerpoint/2010/main" val="686640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175E37E-8172-47E0-B957-5B1DA11A371C}" type="datetimeFigureOut">
              <a:rPr lang="ru-RU" smtClean="0"/>
              <a:t>24.04.2023</a:t>
            </a:fld>
            <a:endParaRPr lang="ru-RU"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CB3E920-F078-42E2-8404-E0851587E255}" type="slidenum">
              <a:rPr lang="ru-RU" smtClean="0"/>
              <a:t>‹#›</a:t>
            </a:fld>
            <a:endParaRPr lang="ru-RU" dirty="0"/>
          </a:p>
        </p:txBody>
      </p:sp>
    </p:spTree>
    <p:extLst>
      <p:ext uri="{BB962C8B-B14F-4D97-AF65-F5344CB8AC3E}">
        <p14:creationId xmlns:p14="http://schemas.microsoft.com/office/powerpoint/2010/main" val="379265384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6AF558-597D-41CA-9960-27B18AA4F95E}"/>
              </a:ext>
            </a:extLst>
          </p:cNvPr>
          <p:cNvSpPr>
            <a:spLocks noGrp="1"/>
          </p:cNvSpPr>
          <p:nvPr>
            <p:ph type="ctrTitle"/>
          </p:nvPr>
        </p:nvSpPr>
        <p:spPr/>
        <p:txBody>
          <a:bodyPr/>
          <a:lstStyle/>
          <a:p>
            <a:r>
              <a:rPr lang="ru-RU" dirty="0"/>
              <a:t>Екатерина </a:t>
            </a:r>
            <a:r>
              <a:rPr lang="en-US" dirty="0"/>
              <a:t>II</a:t>
            </a:r>
            <a:endParaRPr lang="ru-RU" dirty="0"/>
          </a:p>
        </p:txBody>
      </p:sp>
      <p:sp>
        <p:nvSpPr>
          <p:cNvPr id="3" name="Subtitle 2">
            <a:extLst>
              <a:ext uri="{FF2B5EF4-FFF2-40B4-BE49-F238E27FC236}">
                <a16:creationId xmlns:a16="http://schemas.microsoft.com/office/drawing/2014/main" xmlns="" id="{12FFC3CC-DA24-46E8-ABF2-E70A9BE3AC6C}"/>
              </a:ext>
            </a:extLst>
          </p:cNvPr>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12431320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77B25DC-F736-5B8E-9BA4-10704BE75900}"/>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xmlns="" id="{53A79A2B-E62F-5246-8961-327A054DFF10}"/>
              </a:ext>
            </a:extLst>
          </p:cNvPr>
          <p:cNvSpPr>
            <a:spLocks noGrp="1"/>
          </p:cNvSpPr>
          <p:nvPr>
            <p:ph idx="1"/>
          </p:nvPr>
        </p:nvSpPr>
        <p:spPr/>
        <p:txBody>
          <a:bodyPr/>
          <a:lstStyle/>
          <a:p>
            <a:endParaRPr lang="ru-RU" dirty="0"/>
          </a:p>
        </p:txBody>
      </p:sp>
      <p:pic>
        <p:nvPicPr>
          <p:cNvPr id="2050" name="Picture 2">
            <a:extLst>
              <a:ext uri="{FF2B5EF4-FFF2-40B4-BE49-F238E27FC236}">
                <a16:creationId xmlns:a16="http://schemas.microsoft.com/office/drawing/2014/main" xmlns="" id="{8A244409-CB5E-24C0-4976-ACA23CA39E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0"/>
            <a:ext cx="86629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400235"/>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493B58-9AB6-4340-A384-69E7AB1A2F18}"/>
              </a:ext>
            </a:extLst>
          </p:cNvPr>
          <p:cNvSpPr>
            <a:spLocks noGrp="1"/>
          </p:cNvSpPr>
          <p:nvPr>
            <p:ph type="title"/>
          </p:nvPr>
        </p:nvSpPr>
        <p:spPr/>
        <p:txBody>
          <a:bodyPr/>
          <a:lstStyle/>
          <a:p>
            <a:r>
              <a:rPr lang="ru-RU" dirty="0"/>
              <a:t>Губернская реформа 1775 г. </a:t>
            </a:r>
          </a:p>
        </p:txBody>
      </p:sp>
      <p:sp>
        <p:nvSpPr>
          <p:cNvPr id="3" name="Content Placeholder 2">
            <a:extLst>
              <a:ext uri="{FF2B5EF4-FFF2-40B4-BE49-F238E27FC236}">
                <a16:creationId xmlns:a16="http://schemas.microsoft.com/office/drawing/2014/main" xmlns="" id="{28C859FB-3021-4E2E-A280-24250E12B86D}"/>
              </a:ext>
            </a:extLst>
          </p:cNvPr>
          <p:cNvSpPr>
            <a:spLocks noGrp="1"/>
          </p:cNvSpPr>
          <p:nvPr>
            <p:ph idx="1"/>
          </p:nvPr>
        </p:nvSpPr>
        <p:spPr/>
        <p:txBody>
          <a:bodyPr/>
          <a:lstStyle/>
          <a:p>
            <a:r>
              <a:rPr lang="ru-RU" dirty="0"/>
              <a:t>Суть реформы состояла в том, чтобы разделить территорию на много больших и не очень участков для увеличения надзора и налогов.</a:t>
            </a:r>
          </a:p>
        </p:txBody>
      </p:sp>
    </p:spTree>
    <p:extLst>
      <p:ext uri="{BB962C8B-B14F-4D97-AF65-F5344CB8AC3E}">
        <p14:creationId xmlns:p14="http://schemas.microsoft.com/office/powerpoint/2010/main" val="323577131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A085C5-2F9A-4F85-938A-EFC999BE8B4C}"/>
              </a:ext>
            </a:extLst>
          </p:cNvPr>
          <p:cNvSpPr>
            <a:spLocks noGrp="1"/>
          </p:cNvSpPr>
          <p:nvPr>
            <p:ph type="title"/>
          </p:nvPr>
        </p:nvSpPr>
        <p:spPr/>
        <p:txBody>
          <a:bodyPr/>
          <a:lstStyle/>
          <a:p>
            <a:r>
              <a:rPr lang="ru-RU" dirty="0"/>
              <a:t>Преобразование Сената 1763 г.</a:t>
            </a:r>
          </a:p>
        </p:txBody>
      </p:sp>
      <p:sp>
        <p:nvSpPr>
          <p:cNvPr id="3" name="Content Placeholder 2">
            <a:extLst>
              <a:ext uri="{FF2B5EF4-FFF2-40B4-BE49-F238E27FC236}">
                <a16:creationId xmlns:a16="http://schemas.microsoft.com/office/drawing/2014/main" xmlns="" id="{FF6B10C0-F250-4116-9EC0-635BD21FF37F}"/>
              </a:ext>
            </a:extLst>
          </p:cNvPr>
          <p:cNvSpPr>
            <a:spLocks noGrp="1"/>
          </p:cNvSpPr>
          <p:nvPr>
            <p:ph idx="1"/>
          </p:nvPr>
        </p:nvSpPr>
        <p:spPr/>
        <p:txBody>
          <a:bodyPr/>
          <a:lstStyle/>
          <a:p>
            <a:r>
              <a:rPr lang="ru-RU" dirty="0"/>
              <a:t>Эта реформа ограничила власть сената. Тем самым Екатерина </a:t>
            </a:r>
            <a:r>
              <a:rPr lang="en-US" dirty="0"/>
              <a:t>II</a:t>
            </a:r>
            <a:r>
              <a:rPr lang="ru-RU" dirty="0"/>
              <a:t> увеличила свое влияние на государство.</a:t>
            </a:r>
          </a:p>
        </p:txBody>
      </p:sp>
    </p:spTree>
    <p:extLst>
      <p:ext uri="{BB962C8B-B14F-4D97-AF65-F5344CB8AC3E}">
        <p14:creationId xmlns:p14="http://schemas.microsoft.com/office/powerpoint/2010/main" val="79809960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66B5DD-9CE8-4042-A1F4-2D67FF5062E2}"/>
              </a:ext>
            </a:extLst>
          </p:cNvPr>
          <p:cNvSpPr>
            <a:spLocks noGrp="1"/>
          </p:cNvSpPr>
          <p:nvPr>
            <p:ph type="title"/>
          </p:nvPr>
        </p:nvSpPr>
        <p:spPr/>
        <p:txBody>
          <a:bodyPr/>
          <a:lstStyle/>
          <a:p>
            <a:r>
              <a:rPr lang="ru-RU" dirty="0"/>
              <a:t>Экономика </a:t>
            </a:r>
          </a:p>
        </p:txBody>
      </p:sp>
      <p:sp>
        <p:nvSpPr>
          <p:cNvPr id="3" name="Content Placeholder 2">
            <a:extLst>
              <a:ext uri="{FF2B5EF4-FFF2-40B4-BE49-F238E27FC236}">
                <a16:creationId xmlns:a16="http://schemas.microsoft.com/office/drawing/2014/main" xmlns="" id="{2FBA8798-B3CC-416F-9EF6-40B5FB04F238}"/>
              </a:ext>
            </a:extLst>
          </p:cNvPr>
          <p:cNvSpPr>
            <a:spLocks noGrp="1"/>
          </p:cNvSpPr>
          <p:nvPr>
            <p:ph idx="1"/>
          </p:nvPr>
        </p:nvSpPr>
        <p:spPr/>
        <p:txBody>
          <a:bodyPr/>
          <a:lstStyle/>
          <a:p>
            <a:r>
              <a:rPr lang="ru-RU" dirty="0"/>
              <a:t>Екатерина </a:t>
            </a:r>
            <a:r>
              <a:rPr lang="en-US" dirty="0"/>
              <a:t>II</a:t>
            </a:r>
            <a:r>
              <a:rPr lang="ru-RU" dirty="0"/>
              <a:t>  увеличила экспорт товаров в Европу, тем самым, увеличив уровень экономики в стране. </a:t>
            </a:r>
          </a:p>
        </p:txBody>
      </p:sp>
    </p:spTree>
    <p:extLst>
      <p:ext uri="{BB962C8B-B14F-4D97-AF65-F5344CB8AC3E}">
        <p14:creationId xmlns:p14="http://schemas.microsoft.com/office/powerpoint/2010/main" val="26391011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Пугачевский бунт</a:t>
            </a:r>
          </a:p>
        </p:txBody>
      </p:sp>
      <p:sp>
        <p:nvSpPr>
          <p:cNvPr id="3" name="Объект 2"/>
          <p:cNvSpPr>
            <a:spLocks noGrp="1"/>
          </p:cNvSpPr>
          <p:nvPr>
            <p:ph idx="1"/>
          </p:nvPr>
        </p:nvSpPr>
        <p:spPr/>
        <p:txBody>
          <a:bodyPr/>
          <a:lstStyle/>
          <a:p>
            <a:pPr marL="0" indent="0">
              <a:buNone/>
            </a:pPr>
            <a:r>
              <a:rPr lang="ru-RU" dirty="0"/>
              <a:t> В 1771 г. – среди казаков объявился Пугачёв, выдававший себя за покойного Петра </a:t>
            </a:r>
            <a:r>
              <a:rPr lang="en-US" dirty="0"/>
              <a:t>III</a:t>
            </a:r>
            <a:r>
              <a:rPr lang="ru-RU" dirty="0"/>
              <a:t>. Он призывал казаков поднять восстание, на что те соглашались. В те времена ограничивались вольности казаков.</a:t>
            </a:r>
          </a:p>
          <a:p>
            <a:pPr marL="0" indent="0">
              <a:buNone/>
            </a:pPr>
            <a:r>
              <a:rPr lang="ru-RU" dirty="0"/>
              <a:t> Когда началось восстание, крестьяне, попадавшиеся повстанцам присоединялись к восстанию, потому что они были недовольны увеличением крепостного права.</a:t>
            </a:r>
          </a:p>
          <a:p>
            <a:pPr marL="0" indent="0">
              <a:buNone/>
            </a:pPr>
            <a:r>
              <a:rPr lang="ru-RU" dirty="0"/>
              <a:t> 1771 -1775 – восстание Емельяна Пугачёва.</a:t>
            </a:r>
            <a:br>
              <a:rPr lang="ru-RU" dirty="0"/>
            </a:br>
            <a:r>
              <a:rPr lang="ru-RU" dirty="0"/>
              <a:t> Восстание было неудачным. Пугачёва казнили. К казакам были приняты более жестокие меры.</a:t>
            </a:r>
          </a:p>
        </p:txBody>
      </p:sp>
    </p:spTree>
    <p:extLst>
      <p:ext uri="{BB962C8B-B14F-4D97-AF65-F5344CB8AC3E}">
        <p14:creationId xmlns:p14="http://schemas.microsoft.com/office/powerpoint/2010/main" val="17216092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525A03E-CD56-428B-A384-84C3C4EEF500}"/>
              </a:ext>
            </a:extLst>
          </p:cNvPr>
          <p:cNvSpPr>
            <a:spLocks noGrp="1"/>
          </p:cNvSpPr>
          <p:nvPr>
            <p:ph type="ctrTitle"/>
          </p:nvPr>
        </p:nvSpPr>
        <p:spPr>
          <a:xfrm>
            <a:off x="1686370" y="4158004"/>
            <a:ext cx="9144000" cy="2387600"/>
          </a:xfrm>
        </p:spPr>
        <p:txBody>
          <a:bodyPr>
            <a:normAutofit fontScale="90000"/>
          </a:bodyPr>
          <a:lstStyle/>
          <a:p>
            <a:r>
              <a:rPr lang="ru-RU" dirty="0"/>
              <a:t>Теперь давайте рассмотрим реформы которые негативно повлияли на страну и общество </a:t>
            </a:r>
          </a:p>
        </p:txBody>
      </p:sp>
    </p:spTree>
    <p:extLst>
      <p:ext uri="{BB962C8B-B14F-4D97-AF65-F5344CB8AC3E}">
        <p14:creationId xmlns:p14="http://schemas.microsoft.com/office/powerpoint/2010/main" val="3165401957"/>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9AE1C51-A65F-9E09-5F0C-59E5123B5047}"/>
              </a:ext>
            </a:extLst>
          </p:cNvPr>
          <p:cNvSpPr>
            <a:spLocks noGrp="1"/>
          </p:cNvSpPr>
          <p:nvPr>
            <p:ph type="title"/>
          </p:nvPr>
        </p:nvSpPr>
        <p:spPr/>
        <p:txBody>
          <a:bodyPr/>
          <a:lstStyle/>
          <a:p>
            <a:r>
              <a:rPr lang="ru-RU" dirty="0"/>
              <a:t>Отношение к Западу</a:t>
            </a:r>
          </a:p>
        </p:txBody>
      </p:sp>
      <p:sp>
        <p:nvSpPr>
          <p:cNvPr id="3" name="Объект 2">
            <a:extLst>
              <a:ext uri="{FF2B5EF4-FFF2-40B4-BE49-F238E27FC236}">
                <a16:creationId xmlns:a16="http://schemas.microsoft.com/office/drawing/2014/main" xmlns="" id="{3E7E8CBC-61FB-4744-A25A-E665F023CA7E}"/>
              </a:ext>
            </a:extLst>
          </p:cNvPr>
          <p:cNvSpPr>
            <a:spLocks noGrp="1"/>
          </p:cNvSpPr>
          <p:nvPr>
            <p:ph idx="1"/>
          </p:nvPr>
        </p:nvSpPr>
        <p:spPr/>
        <p:txBody>
          <a:bodyPr/>
          <a:lstStyle/>
          <a:p>
            <a:r>
              <a:rPr lang="ru-RU" dirty="0"/>
              <a:t>Екатерина Великая слишком много смотрела на Запад и перенимала Европейские обычаи и культуру.</a:t>
            </a:r>
          </a:p>
          <a:p>
            <a:r>
              <a:rPr lang="ru-RU" dirty="0"/>
              <a:t>Она также переписывалась с разными Западными представителями и идеологами Просвещения. </a:t>
            </a:r>
          </a:p>
        </p:txBody>
      </p:sp>
    </p:spTree>
    <p:extLst>
      <p:ext uri="{BB962C8B-B14F-4D97-AF65-F5344CB8AC3E}">
        <p14:creationId xmlns:p14="http://schemas.microsoft.com/office/powerpoint/2010/main" val="40136546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29507FD-9FDB-787D-4A08-F30E0F16FBC0}"/>
              </a:ext>
            </a:extLst>
          </p:cNvPr>
          <p:cNvSpPr>
            <a:spLocks noGrp="1"/>
          </p:cNvSpPr>
          <p:nvPr>
            <p:ph type="title"/>
          </p:nvPr>
        </p:nvSpPr>
        <p:spPr/>
        <p:txBody>
          <a:bodyPr/>
          <a:lstStyle/>
          <a:p>
            <a:r>
              <a:rPr lang="ru-RU" dirty="0"/>
              <a:t>Отношения к разным сословиям</a:t>
            </a:r>
          </a:p>
        </p:txBody>
      </p:sp>
      <p:sp>
        <p:nvSpPr>
          <p:cNvPr id="3" name="Объект 2">
            <a:extLst>
              <a:ext uri="{FF2B5EF4-FFF2-40B4-BE49-F238E27FC236}">
                <a16:creationId xmlns:a16="http://schemas.microsoft.com/office/drawing/2014/main" xmlns="" id="{180E421B-F6DB-14DC-79B7-D403EE0C4BD0}"/>
              </a:ext>
            </a:extLst>
          </p:cNvPr>
          <p:cNvSpPr>
            <a:spLocks noGrp="1"/>
          </p:cNvSpPr>
          <p:nvPr>
            <p:ph idx="1"/>
          </p:nvPr>
        </p:nvSpPr>
        <p:spPr/>
        <p:txBody>
          <a:bodyPr/>
          <a:lstStyle/>
          <a:p>
            <a:r>
              <a:rPr lang="ru-RU" dirty="0"/>
              <a:t>Екатерина, пытаясь получить поддержку от дворян, всячески угождала им. </a:t>
            </a:r>
          </a:p>
          <a:p>
            <a:r>
              <a:rPr lang="ru-RU" dirty="0"/>
              <a:t>Императрица угнетала крестьян, самоутверждаясь в обществе. </a:t>
            </a:r>
          </a:p>
        </p:txBody>
      </p:sp>
    </p:spTree>
    <p:extLst>
      <p:ext uri="{BB962C8B-B14F-4D97-AF65-F5344CB8AC3E}">
        <p14:creationId xmlns:p14="http://schemas.microsoft.com/office/powerpoint/2010/main" val="42706557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E453C22-2089-D0FB-F2D0-9EE577DEADAE}"/>
              </a:ext>
            </a:extLst>
          </p:cNvPr>
          <p:cNvSpPr>
            <a:spLocks noGrp="1"/>
          </p:cNvSpPr>
          <p:nvPr>
            <p:ph type="title"/>
          </p:nvPr>
        </p:nvSpPr>
        <p:spPr/>
        <p:txBody>
          <a:bodyPr/>
          <a:lstStyle/>
          <a:p>
            <a:r>
              <a:rPr lang="ru-RU" dirty="0"/>
              <a:t>Уложенная комиссия 1767-1768</a:t>
            </a:r>
          </a:p>
        </p:txBody>
      </p:sp>
      <p:sp>
        <p:nvSpPr>
          <p:cNvPr id="3" name="Объект 2">
            <a:extLst>
              <a:ext uri="{FF2B5EF4-FFF2-40B4-BE49-F238E27FC236}">
                <a16:creationId xmlns:a16="http://schemas.microsoft.com/office/drawing/2014/main" xmlns="" id="{9950F8E9-2968-5576-12CC-D761B033BAD5}"/>
              </a:ext>
            </a:extLst>
          </p:cNvPr>
          <p:cNvSpPr>
            <a:spLocks noGrp="1"/>
          </p:cNvSpPr>
          <p:nvPr>
            <p:ph idx="1"/>
          </p:nvPr>
        </p:nvSpPr>
        <p:spPr/>
        <p:txBody>
          <a:bodyPr>
            <a:normAutofit/>
          </a:bodyPr>
          <a:lstStyle/>
          <a:p>
            <a:endParaRPr lang="ru-RU" dirty="0"/>
          </a:p>
          <a:p>
            <a:r>
              <a:rPr lang="ru-RU" dirty="0"/>
              <a:t>«Уложение» – свод законов. </a:t>
            </a:r>
          </a:p>
          <a:p>
            <a:r>
              <a:rPr lang="ru-RU" dirty="0"/>
              <a:t>Депутаты уложенной комиссии выбирались представителями всех сословий, кроме крепостных!!!</a:t>
            </a:r>
          </a:p>
          <a:p>
            <a:r>
              <a:rPr lang="ru-RU" dirty="0"/>
              <a:t>Целью введения уложенной комиссии было создать новый свод законов, потому что «Соборное Уложение», введённое аж при Алексее Михайловиче в 1649 году устарело.</a:t>
            </a:r>
          </a:p>
          <a:p>
            <a:r>
              <a:rPr lang="ru-RU" dirty="0"/>
              <a:t>1767-1768 гг. – существование Уложенной комиссии. Заседания депутатов прекратились по причине многочисленных споров. Попытка выработать законы была безуспешной. Толку нет!!!!!!!!!!</a:t>
            </a:r>
          </a:p>
          <a:p>
            <a:endParaRPr lang="ru-RU" dirty="0"/>
          </a:p>
        </p:txBody>
      </p:sp>
    </p:spTree>
    <p:extLst>
      <p:ext uri="{BB962C8B-B14F-4D97-AF65-F5344CB8AC3E}">
        <p14:creationId xmlns:p14="http://schemas.microsoft.com/office/powerpoint/2010/main" val="430847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0E77AA2-1669-14F5-2004-9673A87353C2}"/>
              </a:ext>
            </a:extLst>
          </p:cNvPr>
          <p:cNvSpPr>
            <a:spLocks noGrp="1"/>
          </p:cNvSpPr>
          <p:nvPr>
            <p:ph type="title"/>
          </p:nvPr>
        </p:nvSpPr>
        <p:spPr/>
        <p:txBody>
          <a:bodyPr/>
          <a:lstStyle/>
          <a:p>
            <a:r>
              <a:rPr lang="ru-RU" dirty="0"/>
              <a:t>Особенности правления Екатерины </a:t>
            </a:r>
            <a:r>
              <a:rPr lang="en-US" dirty="0"/>
              <a:t>II</a:t>
            </a:r>
            <a:endParaRPr lang="ru-RU" dirty="0"/>
          </a:p>
        </p:txBody>
      </p:sp>
      <p:sp>
        <p:nvSpPr>
          <p:cNvPr id="3" name="Объект 2">
            <a:extLst>
              <a:ext uri="{FF2B5EF4-FFF2-40B4-BE49-F238E27FC236}">
                <a16:creationId xmlns:a16="http://schemas.microsoft.com/office/drawing/2014/main" xmlns="" id="{09F9F4C9-AF5F-116E-32F9-68F917DD8099}"/>
              </a:ext>
            </a:extLst>
          </p:cNvPr>
          <p:cNvSpPr>
            <a:spLocks noGrp="1"/>
          </p:cNvSpPr>
          <p:nvPr>
            <p:ph idx="1"/>
          </p:nvPr>
        </p:nvSpPr>
        <p:spPr/>
        <p:txBody>
          <a:bodyPr/>
          <a:lstStyle/>
          <a:p>
            <a:r>
              <a:rPr lang="ru-RU" dirty="0"/>
              <a:t>Екатерина </a:t>
            </a:r>
            <a:r>
              <a:rPr lang="en-US" dirty="0"/>
              <a:t>II</a:t>
            </a:r>
            <a:r>
              <a:rPr lang="ru-RU" dirty="0"/>
              <a:t> отдавала предпочтение фаворитам. Это стало причиной возрастания коррупции в России.</a:t>
            </a:r>
          </a:p>
          <a:p>
            <a:r>
              <a:rPr lang="ru-RU" dirty="0"/>
              <a:t>                                                   </a:t>
            </a:r>
            <a:br>
              <a:rPr lang="ru-RU" dirty="0"/>
            </a:br>
            <a:r>
              <a:rPr lang="ru-RU" dirty="0"/>
              <a:t/>
            </a:r>
            <a:br>
              <a:rPr lang="ru-RU" dirty="0"/>
            </a:br>
            <a:r>
              <a:rPr lang="ru-RU" dirty="0"/>
              <a:t/>
            </a:r>
            <a:br>
              <a:rPr lang="ru-RU" dirty="0"/>
            </a:br>
            <a:r>
              <a:rPr lang="ru-RU" dirty="0"/>
              <a:t/>
            </a:r>
            <a:br>
              <a:rPr lang="ru-RU" dirty="0"/>
            </a:br>
            <a:r>
              <a:rPr lang="ru-RU" dirty="0"/>
              <a:t>                                              один из фаворитов Григорий Потёмкин</a:t>
            </a:r>
          </a:p>
          <a:p>
            <a:pPr marL="0" indent="0">
              <a:buNone/>
            </a:pPr>
            <a:endParaRPr lang="ru-RU" dirty="0"/>
          </a:p>
        </p:txBody>
      </p:sp>
      <p:pic>
        <p:nvPicPr>
          <p:cNvPr id="3074" name="Picture 2">
            <a:extLst>
              <a:ext uri="{FF2B5EF4-FFF2-40B4-BE49-F238E27FC236}">
                <a16:creationId xmlns:a16="http://schemas.microsoft.com/office/drawing/2014/main" xmlns="" id="{8AA97BAE-A651-9735-F424-23177FC30A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634459"/>
            <a:ext cx="3188904" cy="4205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14705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9445FB-661F-4527-BAB2-1281762303B0}"/>
              </a:ext>
            </a:extLst>
          </p:cNvPr>
          <p:cNvSpPr>
            <a:spLocks noGrp="1"/>
          </p:cNvSpPr>
          <p:nvPr>
            <p:ph type="title"/>
          </p:nvPr>
        </p:nvSpPr>
        <p:spPr/>
        <p:txBody>
          <a:bodyPr/>
          <a:lstStyle/>
          <a:p>
            <a:r>
              <a:rPr lang="ru-RU" dirty="0"/>
              <a:t>Детство </a:t>
            </a:r>
          </a:p>
        </p:txBody>
      </p:sp>
      <p:sp>
        <p:nvSpPr>
          <p:cNvPr id="3" name="Content Placeholder 2">
            <a:extLst>
              <a:ext uri="{FF2B5EF4-FFF2-40B4-BE49-F238E27FC236}">
                <a16:creationId xmlns:a16="http://schemas.microsoft.com/office/drawing/2014/main" xmlns="" id="{4E073F51-44D9-4E06-9E73-C97F60FDBBD7}"/>
              </a:ext>
            </a:extLst>
          </p:cNvPr>
          <p:cNvSpPr>
            <a:spLocks noGrp="1"/>
          </p:cNvSpPr>
          <p:nvPr>
            <p:ph idx="1"/>
          </p:nvPr>
        </p:nvSpPr>
        <p:spPr/>
        <p:txBody>
          <a:bodyPr/>
          <a:lstStyle/>
          <a:p>
            <a:r>
              <a:rPr lang="ru-RU" dirty="0"/>
              <a:t>Родилась Екатерина II 2 мая 1729 года в Пруссии в семье губернатора Штеттина князя Цербстского и герцогини Голштейн-Готторпской. Несмотря на богатую родословную, семья принцессы не имела значимого состояния, но это не помешало родителям обеспечить домашнее обучение для дочери. При этом будущая российская императрица на высоком уровне выучила английский, итальянский и французский языки, овладела танцами и пением, а также получила знания об основах истории, географии и богословии.</a:t>
            </a:r>
          </a:p>
        </p:txBody>
      </p:sp>
    </p:spTree>
    <p:extLst>
      <p:ext uri="{BB962C8B-B14F-4D97-AF65-F5344CB8AC3E}">
        <p14:creationId xmlns:p14="http://schemas.microsoft.com/office/powerpoint/2010/main" val="492696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5E5FE1F-9D91-679E-3347-2B1BEC74CA1A}"/>
              </a:ext>
            </a:extLst>
          </p:cNvPr>
          <p:cNvSpPr>
            <a:spLocks noGrp="1"/>
          </p:cNvSpPr>
          <p:nvPr>
            <p:ph type="title"/>
          </p:nvPr>
        </p:nvSpPr>
        <p:spPr/>
        <p:txBody>
          <a:bodyPr/>
          <a:lstStyle/>
          <a:p>
            <a:r>
              <a:rPr lang="ru-RU" dirty="0"/>
              <a:t>Итоги правления</a:t>
            </a:r>
          </a:p>
        </p:txBody>
      </p:sp>
      <p:graphicFrame>
        <p:nvGraphicFramePr>
          <p:cNvPr id="7" name="Таблица 7">
            <a:extLst>
              <a:ext uri="{FF2B5EF4-FFF2-40B4-BE49-F238E27FC236}">
                <a16:creationId xmlns:a16="http://schemas.microsoft.com/office/drawing/2014/main" xmlns="" id="{97F184A7-7D97-7716-ADE5-5625A41C2671}"/>
              </a:ext>
            </a:extLst>
          </p:cNvPr>
          <p:cNvGraphicFramePr>
            <a:graphicFrameLocks noGrp="1"/>
          </p:cNvGraphicFramePr>
          <p:nvPr>
            <p:ph idx="1"/>
            <p:extLst>
              <p:ext uri="{D42A27DB-BD31-4B8C-83A1-F6EECF244321}">
                <p14:modId xmlns:p14="http://schemas.microsoft.com/office/powerpoint/2010/main" val="1045703258"/>
              </p:ext>
            </p:extLst>
          </p:nvPr>
        </p:nvGraphicFramePr>
        <p:xfrm>
          <a:off x="1103313" y="2052638"/>
          <a:ext cx="8947150" cy="2661920"/>
        </p:xfrm>
        <a:graphic>
          <a:graphicData uri="http://schemas.openxmlformats.org/drawingml/2006/table">
            <a:tbl>
              <a:tblPr firstRow="1" bandRow="1">
                <a:tableStyleId>{5C22544A-7EE6-4342-B048-85BDC9FD1C3A}</a:tableStyleId>
              </a:tblPr>
              <a:tblGrid>
                <a:gridCol w="4473575">
                  <a:extLst>
                    <a:ext uri="{9D8B030D-6E8A-4147-A177-3AD203B41FA5}">
                      <a16:colId xmlns:a16="http://schemas.microsoft.com/office/drawing/2014/main" xmlns="" val="1019388919"/>
                    </a:ext>
                  </a:extLst>
                </a:gridCol>
                <a:gridCol w="4473575">
                  <a:extLst>
                    <a:ext uri="{9D8B030D-6E8A-4147-A177-3AD203B41FA5}">
                      <a16:colId xmlns:a16="http://schemas.microsoft.com/office/drawing/2014/main" xmlns="" val="4091535372"/>
                    </a:ext>
                  </a:extLst>
                </a:gridCol>
              </a:tblGrid>
              <a:tr h="370840">
                <a:tc>
                  <a:txBody>
                    <a:bodyPr/>
                    <a:lstStyle/>
                    <a:p>
                      <a:pPr algn="ctr"/>
                      <a:r>
                        <a:rPr lang="ru-RU" dirty="0"/>
                        <a:t>Плюсы</a:t>
                      </a:r>
                    </a:p>
                  </a:txBody>
                  <a:tcPr marL="77801" marR="77801"/>
                </a:tc>
                <a:tc>
                  <a:txBody>
                    <a:bodyPr/>
                    <a:lstStyle/>
                    <a:p>
                      <a:pPr algn="ctr"/>
                      <a:r>
                        <a:rPr lang="ru-RU" dirty="0"/>
                        <a:t>Минусы</a:t>
                      </a:r>
                    </a:p>
                  </a:txBody>
                  <a:tcPr marL="77801" marR="77801"/>
                </a:tc>
                <a:extLst>
                  <a:ext uri="{0D108BD9-81ED-4DB2-BD59-A6C34878D82A}">
                    <a16:rowId xmlns:a16="http://schemas.microsoft.com/office/drawing/2014/main" xmlns="" val="636992653"/>
                  </a:ext>
                </a:extLst>
              </a:tr>
              <a:tr h="370840">
                <a:tc>
                  <a:txBody>
                    <a:bodyPr/>
                    <a:lstStyle/>
                    <a:p>
                      <a:r>
                        <a:rPr lang="ru-RU" dirty="0"/>
                        <a:t>Рост экономики в России</a:t>
                      </a:r>
                    </a:p>
                  </a:txBody>
                  <a:tcPr marL="77801" marR="77801"/>
                </a:tc>
                <a:tc>
                  <a:txBody>
                    <a:bodyPr/>
                    <a:lstStyle/>
                    <a:p>
                      <a:r>
                        <a:rPr lang="ru-RU" dirty="0"/>
                        <a:t>Отдавала предпочтение фаворитам и дворянам</a:t>
                      </a:r>
                    </a:p>
                  </a:txBody>
                  <a:tcPr marL="77801" marR="77801"/>
                </a:tc>
                <a:extLst>
                  <a:ext uri="{0D108BD9-81ED-4DB2-BD59-A6C34878D82A}">
                    <a16:rowId xmlns:a16="http://schemas.microsoft.com/office/drawing/2014/main" xmlns="" val="192372984"/>
                  </a:ext>
                </a:extLst>
              </a:tr>
              <a:tr h="370840">
                <a:tc>
                  <a:txBody>
                    <a:bodyPr/>
                    <a:lstStyle/>
                    <a:p>
                      <a:r>
                        <a:rPr lang="ru-RU" dirty="0"/>
                        <a:t>Укрепление власти монарха</a:t>
                      </a:r>
                    </a:p>
                  </a:txBody>
                  <a:tcPr marL="77801" marR="77801"/>
                </a:tc>
                <a:tc>
                  <a:txBody>
                    <a:bodyPr/>
                    <a:lstStyle/>
                    <a:p>
                      <a:r>
                        <a:rPr lang="ru-RU" dirty="0"/>
                        <a:t>Увеличение крепостного права</a:t>
                      </a:r>
                    </a:p>
                  </a:txBody>
                  <a:tcPr marL="77801" marR="77801"/>
                </a:tc>
                <a:extLst>
                  <a:ext uri="{0D108BD9-81ED-4DB2-BD59-A6C34878D82A}">
                    <a16:rowId xmlns:a16="http://schemas.microsoft.com/office/drawing/2014/main" xmlns="" val="3623144647"/>
                  </a:ext>
                </a:extLst>
              </a:tr>
              <a:tr h="414655">
                <a:tc>
                  <a:txBody>
                    <a:bodyPr/>
                    <a:lstStyle/>
                    <a:p>
                      <a:r>
                        <a:rPr lang="ru-RU" dirty="0"/>
                        <a:t>Увеличение границ России</a:t>
                      </a:r>
                    </a:p>
                  </a:txBody>
                  <a:tcPr marL="77801" marR="77801"/>
                </a:tc>
                <a:tc>
                  <a:txBody>
                    <a:bodyPr/>
                    <a:lstStyle/>
                    <a:p>
                      <a:r>
                        <a:rPr lang="ru-RU" dirty="0"/>
                        <a:t>Увеличение уровня воровства из гос. казны</a:t>
                      </a:r>
                    </a:p>
                  </a:txBody>
                  <a:tcPr marL="77801" marR="77801"/>
                </a:tc>
                <a:extLst>
                  <a:ext uri="{0D108BD9-81ED-4DB2-BD59-A6C34878D82A}">
                    <a16:rowId xmlns:a16="http://schemas.microsoft.com/office/drawing/2014/main" xmlns="" val="3691995663"/>
                  </a:ext>
                </a:extLst>
              </a:tr>
              <a:tr h="370840">
                <a:tc>
                  <a:txBody>
                    <a:bodyPr/>
                    <a:lstStyle/>
                    <a:p>
                      <a:r>
                        <a:rPr lang="ru-RU" dirty="0"/>
                        <a:t>Отношение Запада к России как к настоящей империи</a:t>
                      </a:r>
                    </a:p>
                  </a:txBody>
                  <a:tcPr marL="77801" marR="77801"/>
                </a:tc>
                <a:tc>
                  <a:txBody>
                    <a:bodyPr/>
                    <a:lstStyle/>
                    <a:p>
                      <a:endParaRPr lang="ru-RU" dirty="0"/>
                    </a:p>
                  </a:txBody>
                  <a:tcPr marL="77801" marR="77801"/>
                </a:tc>
                <a:extLst>
                  <a:ext uri="{0D108BD9-81ED-4DB2-BD59-A6C34878D82A}">
                    <a16:rowId xmlns:a16="http://schemas.microsoft.com/office/drawing/2014/main" xmlns="" val="2614972034"/>
                  </a:ext>
                </a:extLst>
              </a:tr>
            </a:tbl>
          </a:graphicData>
        </a:graphic>
      </p:graphicFrame>
    </p:spTree>
    <p:extLst>
      <p:ext uri="{BB962C8B-B14F-4D97-AF65-F5344CB8AC3E}">
        <p14:creationId xmlns:p14="http://schemas.microsoft.com/office/powerpoint/2010/main" val="86363707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694D2ED-679C-F453-D356-10DE6FF0E817}"/>
              </a:ext>
            </a:extLst>
          </p:cNvPr>
          <p:cNvSpPr>
            <a:spLocks noGrp="1"/>
          </p:cNvSpPr>
          <p:nvPr>
            <p:ph type="ctrTitle"/>
          </p:nvPr>
        </p:nvSpPr>
        <p:spPr/>
        <p:txBody>
          <a:bodyPr/>
          <a:lstStyle/>
          <a:p>
            <a:r>
              <a:rPr lang="ru-RU" dirty="0"/>
              <a:t>Викторина</a:t>
            </a:r>
          </a:p>
        </p:txBody>
      </p:sp>
      <p:sp>
        <p:nvSpPr>
          <p:cNvPr id="3" name="Подзаголовок 2">
            <a:extLst>
              <a:ext uri="{FF2B5EF4-FFF2-40B4-BE49-F238E27FC236}">
                <a16:creationId xmlns:a16="http://schemas.microsoft.com/office/drawing/2014/main" xmlns="" id="{5F2483D2-5CF1-9395-4637-B53EC6C44B5A}"/>
              </a:ext>
            </a:extLst>
          </p:cNvPr>
          <p:cNvSpPr>
            <a:spLocks noGrp="1"/>
          </p:cNvSpPr>
          <p:nvPr>
            <p:ph type="subTitle" idx="1"/>
          </p:nvPr>
        </p:nvSpPr>
        <p:spPr/>
        <p:txBody>
          <a:bodyPr/>
          <a:lstStyle/>
          <a:p>
            <a:r>
              <a:rPr lang="ru-RU" dirty="0"/>
              <a:t>Проверим, что вы усвоили</a:t>
            </a:r>
          </a:p>
        </p:txBody>
      </p:sp>
    </p:spTree>
    <p:extLst>
      <p:ext uri="{BB962C8B-B14F-4D97-AF65-F5344CB8AC3E}">
        <p14:creationId xmlns:p14="http://schemas.microsoft.com/office/powerpoint/2010/main" val="386619226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7A325E1-9F9F-AD94-2ADF-8017F0F96D36}"/>
              </a:ext>
            </a:extLst>
          </p:cNvPr>
          <p:cNvSpPr>
            <a:spLocks noGrp="1"/>
          </p:cNvSpPr>
          <p:nvPr>
            <p:ph type="title"/>
          </p:nvPr>
        </p:nvSpPr>
        <p:spPr/>
        <p:txBody>
          <a:bodyPr/>
          <a:lstStyle/>
          <a:p>
            <a:r>
              <a:rPr lang="ru-RU" dirty="0"/>
              <a:t>Где родилась Екатерина</a:t>
            </a:r>
            <a:r>
              <a:rPr lang="en-US" dirty="0"/>
              <a:t> II</a:t>
            </a:r>
            <a:r>
              <a:rPr lang="ru-RU" dirty="0"/>
              <a:t>?</a:t>
            </a:r>
            <a:br>
              <a:rPr lang="ru-RU" dirty="0"/>
            </a:br>
            <a:endParaRPr lang="ru-RU" dirty="0"/>
          </a:p>
        </p:txBody>
      </p:sp>
      <p:sp>
        <p:nvSpPr>
          <p:cNvPr id="3" name="Объект 2">
            <a:extLst>
              <a:ext uri="{FF2B5EF4-FFF2-40B4-BE49-F238E27FC236}">
                <a16:creationId xmlns:a16="http://schemas.microsoft.com/office/drawing/2014/main" xmlns="" id="{A1A6FE5F-3FB7-5DE9-80F8-3A255CC0D66D}"/>
              </a:ext>
            </a:extLst>
          </p:cNvPr>
          <p:cNvSpPr>
            <a:spLocks noGrp="1"/>
          </p:cNvSpPr>
          <p:nvPr>
            <p:ph idx="1"/>
          </p:nvPr>
        </p:nvSpPr>
        <p:spPr>
          <a:xfrm>
            <a:off x="838200" y="1253331"/>
            <a:ext cx="10515600" cy="4351338"/>
          </a:xfrm>
        </p:spPr>
        <p:txBody>
          <a:bodyPr/>
          <a:lstStyle/>
          <a:p>
            <a:r>
              <a:rPr lang="ru-RU" dirty="0"/>
              <a:t>В Пруссии</a:t>
            </a:r>
          </a:p>
          <a:p>
            <a:pPr marL="0" indent="0">
              <a:buNone/>
            </a:pPr>
            <a:r>
              <a:rPr lang="ru-RU" dirty="0"/>
              <a:t> </a:t>
            </a:r>
          </a:p>
        </p:txBody>
      </p:sp>
      <p:pic>
        <p:nvPicPr>
          <p:cNvPr id="1026" name="Picture 2">
            <a:extLst>
              <a:ext uri="{FF2B5EF4-FFF2-40B4-BE49-F238E27FC236}">
                <a16:creationId xmlns:a16="http://schemas.microsoft.com/office/drawing/2014/main" xmlns="" id="{3E63A691-4F8A-80DD-D180-2FE4FCA31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244" y="1449551"/>
            <a:ext cx="7739555" cy="5159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5669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D7046C7-B7B1-7E8D-525D-0AF2758017BD}"/>
              </a:ext>
            </a:extLst>
          </p:cNvPr>
          <p:cNvSpPr>
            <a:spLocks noGrp="1"/>
          </p:cNvSpPr>
          <p:nvPr>
            <p:ph type="title"/>
          </p:nvPr>
        </p:nvSpPr>
        <p:spPr/>
        <p:txBody>
          <a:bodyPr/>
          <a:lstStyle/>
          <a:p>
            <a:r>
              <a:rPr lang="ru-RU" dirty="0"/>
              <a:t>Где обучалась юная императрица?</a:t>
            </a:r>
            <a:br>
              <a:rPr lang="ru-RU" dirty="0"/>
            </a:br>
            <a:endParaRPr lang="ru-RU" dirty="0"/>
          </a:p>
        </p:txBody>
      </p:sp>
      <p:sp>
        <p:nvSpPr>
          <p:cNvPr id="3" name="Объект 2">
            <a:extLst>
              <a:ext uri="{FF2B5EF4-FFF2-40B4-BE49-F238E27FC236}">
                <a16:creationId xmlns:a16="http://schemas.microsoft.com/office/drawing/2014/main" xmlns="" id="{9E8072F0-A315-1D7B-7F23-389C7AE784D0}"/>
              </a:ext>
            </a:extLst>
          </p:cNvPr>
          <p:cNvSpPr>
            <a:spLocks noGrp="1"/>
          </p:cNvSpPr>
          <p:nvPr>
            <p:ph idx="1"/>
          </p:nvPr>
        </p:nvSpPr>
        <p:spPr/>
        <p:txBody>
          <a:bodyPr/>
          <a:lstStyle/>
          <a:p>
            <a:r>
              <a:rPr lang="ru-RU" dirty="0"/>
              <a:t>На дому</a:t>
            </a:r>
          </a:p>
        </p:txBody>
      </p:sp>
      <p:pic>
        <p:nvPicPr>
          <p:cNvPr id="2050" name="Picture 2">
            <a:extLst>
              <a:ext uri="{FF2B5EF4-FFF2-40B4-BE49-F238E27FC236}">
                <a16:creationId xmlns:a16="http://schemas.microsoft.com/office/drawing/2014/main" xmlns="" id="{934805F8-A46E-98EE-4263-479E0FE40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114" y="1173245"/>
            <a:ext cx="4590009" cy="549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42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2000"/>
                                        <p:tgtEl>
                                          <p:spTgt spid="2050"/>
                                        </p:tgtEl>
                                      </p:cBhvr>
                                    </p:animEffect>
                                    <p:anim calcmode="lin" valueType="num">
                                      <p:cBhvr>
                                        <p:cTn id="13" dur="2000" fill="hold"/>
                                        <p:tgtEl>
                                          <p:spTgt spid="2050"/>
                                        </p:tgtEl>
                                        <p:attrNameLst>
                                          <p:attrName>ppt_w</p:attrName>
                                        </p:attrNameLst>
                                      </p:cBhvr>
                                      <p:tavLst>
                                        <p:tav tm="0" fmla="#ppt_w*sin(2.5*pi*$)">
                                          <p:val>
                                            <p:fltVal val="0"/>
                                          </p:val>
                                        </p:tav>
                                        <p:tav tm="100000">
                                          <p:val>
                                            <p:fltVal val="1"/>
                                          </p:val>
                                        </p:tav>
                                      </p:tavLst>
                                    </p:anim>
                                    <p:anim calcmode="lin" valueType="num">
                                      <p:cBhvr>
                                        <p:cTn id="14"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9DEB3CA-3919-8C4B-4F77-87B0944221BE}"/>
              </a:ext>
            </a:extLst>
          </p:cNvPr>
          <p:cNvSpPr>
            <a:spLocks noGrp="1"/>
          </p:cNvSpPr>
          <p:nvPr>
            <p:ph type="title"/>
          </p:nvPr>
        </p:nvSpPr>
        <p:spPr/>
        <p:txBody>
          <a:bodyPr>
            <a:normAutofit fontScale="90000"/>
          </a:bodyPr>
          <a:lstStyle/>
          <a:p>
            <a:r>
              <a:rPr lang="ru-RU" dirty="0"/>
              <a:t>В каком возрасте Екатерина переехала в Россию?</a:t>
            </a:r>
            <a:br>
              <a:rPr lang="ru-RU" dirty="0"/>
            </a:br>
            <a:endParaRPr lang="ru-RU" dirty="0"/>
          </a:p>
        </p:txBody>
      </p:sp>
      <p:sp>
        <p:nvSpPr>
          <p:cNvPr id="3" name="Объект 2">
            <a:extLst>
              <a:ext uri="{FF2B5EF4-FFF2-40B4-BE49-F238E27FC236}">
                <a16:creationId xmlns:a16="http://schemas.microsoft.com/office/drawing/2014/main" xmlns="" id="{1FE20F01-32CE-8FC9-BE6E-7892E9F99A21}"/>
              </a:ext>
            </a:extLst>
          </p:cNvPr>
          <p:cNvSpPr>
            <a:spLocks noGrp="1"/>
          </p:cNvSpPr>
          <p:nvPr>
            <p:ph idx="1"/>
          </p:nvPr>
        </p:nvSpPr>
        <p:spPr>
          <a:xfrm>
            <a:off x="838200" y="1405211"/>
            <a:ext cx="10515600" cy="4351338"/>
          </a:xfrm>
        </p:spPr>
        <p:txBody>
          <a:bodyPr/>
          <a:lstStyle/>
          <a:p>
            <a:r>
              <a:rPr lang="ru-RU" dirty="0"/>
              <a:t>В 15 лет</a:t>
            </a:r>
          </a:p>
        </p:txBody>
      </p:sp>
      <p:pic>
        <p:nvPicPr>
          <p:cNvPr id="3074" name="Picture 2">
            <a:extLst>
              <a:ext uri="{FF2B5EF4-FFF2-40B4-BE49-F238E27FC236}">
                <a16:creationId xmlns:a16="http://schemas.microsoft.com/office/drawing/2014/main" xmlns="" id="{1B502C65-F241-97A9-111F-1188C556A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150" y="1027905"/>
            <a:ext cx="4271091" cy="5547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7080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wipe(down)">
                                      <p:cBhvr>
                                        <p:cTn id="1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3D46E17-41D2-37F4-4692-47980A16292D}"/>
              </a:ext>
            </a:extLst>
          </p:cNvPr>
          <p:cNvSpPr>
            <a:spLocks noGrp="1"/>
          </p:cNvSpPr>
          <p:nvPr>
            <p:ph type="title"/>
          </p:nvPr>
        </p:nvSpPr>
        <p:spPr/>
        <p:txBody>
          <a:bodyPr/>
          <a:lstStyle/>
          <a:p>
            <a:r>
              <a:rPr lang="ru-RU" dirty="0"/>
              <a:t>Каким образом Екатерина </a:t>
            </a:r>
            <a:r>
              <a:rPr lang="en-US" dirty="0"/>
              <a:t>II </a:t>
            </a:r>
            <a:r>
              <a:rPr lang="ru-RU" dirty="0"/>
              <a:t>пришла к власти?</a:t>
            </a:r>
          </a:p>
        </p:txBody>
      </p:sp>
      <p:sp>
        <p:nvSpPr>
          <p:cNvPr id="3" name="Объект 2">
            <a:extLst>
              <a:ext uri="{FF2B5EF4-FFF2-40B4-BE49-F238E27FC236}">
                <a16:creationId xmlns:a16="http://schemas.microsoft.com/office/drawing/2014/main" xmlns="" id="{1D1852AA-71AA-813F-CA0E-EA3EFE6E5523}"/>
              </a:ext>
            </a:extLst>
          </p:cNvPr>
          <p:cNvSpPr>
            <a:spLocks noGrp="1"/>
          </p:cNvSpPr>
          <p:nvPr>
            <p:ph idx="1"/>
          </p:nvPr>
        </p:nvSpPr>
        <p:spPr/>
        <p:txBody>
          <a:bodyPr/>
          <a:lstStyle/>
          <a:p>
            <a:r>
              <a:rPr lang="ru-RU" dirty="0"/>
              <a:t>Посредством Дворцового переворота</a:t>
            </a:r>
          </a:p>
        </p:txBody>
      </p:sp>
      <p:pic>
        <p:nvPicPr>
          <p:cNvPr id="4098" name="Picture 2">
            <a:extLst>
              <a:ext uri="{FF2B5EF4-FFF2-40B4-BE49-F238E27FC236}">
                <a16:creationId xmlns:a16="http://schemas.microsoft.com/office/drawing/2014/main" xmlns="" id="{2411546C-20D7-A3E9-78F1-4C49031872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8055" y="2458411"/>
            <a:ext cx="5468007" cy="40344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xmlns="" id="{51B0FA72-C54D-86AA-1816-45A93003A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58411"/>
            <a:ext cx="5991926" cy="403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798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barn(inVertical)">
                                      <p:cBhvr>
                                        <p:cTn id="25" dur="500"/>
                                        <p:tgtEl>
                                          <p:spTgt spid="409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100"/>
                                        </p:tgtEl>
                                        <p:attrNameLst>
                                          <p:attrName>style.visibility</p:attrName>
                                        </p:attrNameLst>
                                      </p:cBhvr>
                                      <p:to>
                                        <p:strVal val="visible"/>
                                      </p:to>
                                    </p:set>
                                    <p:animEffect transition="in" filter="barn(inVertical)">
                                      <p:cBhvr>
                                        <p:cTn id="30"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FADDB80-9648-35F9-3A0F-59ABC58292D5}"/>
              </a:ext>
            </a:extLst>
          </p:cNvPr>
          <p:cNvSpPr>
            <a:spLocks noGrp="1"/>
          </p:cNvSpPr>
          <p:nvPr>
            <p:ph type="title"/>
          </p:nvPr>
        </p:nvSpPr>
        <p:spPr>
          <a:xfrm>
            <a:off x="838200" y="112876"/>
            <a:ext cx="10515600" cy="1325563"/>
          </a:xfrm>
        </p:spPr>
        <p:txBody>
          <a:bodyPr/>
          <a:lstStyle/>
          <a:p>
            <a:r>
              <a:rPr lang="ru-RU" dirty="0"/>
              <a:t>Какие успешные реформы и действия Вам запомнились?</a:t>
            </a:r>
          </a:p>
        </p:txBody>
      </p:sp>
      <p:sp>
        <p:nvSpPr>
          <p:cNvPr id="3" name="Объект 2">
            <a:extLst>
              <a:ext uri="{FF2B5EF4-FFF2-40B4-BE49-F238E27FC236}">
                <a16:creationId xmlns:a16="http://schemas.microsoft.com/office/drawing/2014/main" xmlns="" id="{422D6F24-6515-A404-A328-D9BFC625EFB7}"/>
              </a:ext>
            </a:extLst>
          </p:cNvPr>
          <p:cNvSpPr>
            <a:spLocks noGrp="1"/>
          </p:cNvSpPr>
          <p:nvPr>
            <p:ph idx="1"/>
          </p:nvPr>
        </p:nvSpPr>
        <p:spPr>
          <a:xfrm>
            <a:off x="838200" y="1636439"/>
            <a:ext cx="10515600" cy="4351338"/>
          </a:xfrm>
        </p:spPr>
        <p:txBody>
          <a:bodyPr/>
          <a:lstStyle/>
          <a:p>
            <a:r>
              <a:rPr lang="ru-RU" dirty="0"/>
              <a:t>Первая Русско-Турецкая война (1768-1774)</a:t>
            </a:r>
          </a:p>
          <a:p>
            <a:r>
              <a:rPr lang="ru-RU" dirty="0"/>
              <a:t>Вторая Русско-Турецкая война (1787-1791)</a:t>
            </a:r>
          </a:p>
          <a:p>
            <a:r>
              <a:rPr lang="ru-RU" dirty="0"/>
              <a:t>Губернская реформа (1775 г.)</a:t>
            </a:r>
          </a:p>
          <a:p>
            <a:r>
              <a:rPr lang="ru-RU" dirty="0"/>
              <a:t>Преобразование Сената (1763 г.)</a:t>
            </a:r>
          </a:p>
          <a:p>
            <a:r>
              <a:rPr lang="ru-RU" dirty="0"/>
              <a:t>Рост экономики</a:t>
            </a:r>
          </a:p>
          <a:p>
            <a:r>
              <a:rPr lang="ru-RU" dirty="0"/>
              <a:t>Пугачёвский бунт (1771-1775)</a:t>
            </a:r>
          </a:p>
        </p:txBody>
      </p:sp>
    </p:spTree>
    <p:extLst>
      <p:ext uri="{BB962C8B-B14F-4D97-AF65-F5344CB8AC3E}">
        <p14:creationId xmlns:p14="http://schemas.microsoft.com/office/powerpoint/2010/main" val="2620727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0C83E99-ABDF-10B0-FE85-5D114C8A500F}"/>
              </a:ext>
            </a:extLst>
          </p:cNvPr>
          <p:cNvSpPr>
            <a:spLocks noGrp="1"/>
          </p:cNvSpPr>
          <p:nvPr>
            <p:ph type="title"/>
          </p:nvPr>
        </p:nvSpPr>
        <p:spPr/>
        <p:txBody>
          <a:bodyPr/>
          <a:lstStyle/>
          <a:p>
            <a:r>
              <a:rPr lang="ru-RU" dirty="0"/>
              <a:t>Какие </a:t>
            </a:r>
            <a:r>
              <a:rPr lang="ru-RU" dirty="0" err="1"/>
              <a:t>НЕуспешные</a:t>
            </a:r>
            <a:r>
              <a:rPr lang="ru-RU" dirty="0"/>
              <a:t> реформы и действия Вам запомнились?</a:t>
            </a:r>
          </a:p>
        </p:txBody>
      </p:sp>
      <p:sp>
        <p:nvSpPr>
          <p:cNvPr id="3" name="Объект 2">
            <a:extLst>
              <a:ext uri="{FF2B5EF4-FFF2-40B4-BE49-F238E27FC236}">
                <a16:creationId xmlns:a16="http://schemas.microsoft.com/office/drawing/2014/main" xmlns="" id="{2CAC952D-CE13-C2F6-DCF2-29F7D79D65A2}"/>
              </a:ext>
            </a:extLst>
          </p:cNvPr>
          <p:cNvSpPr>
            <a:spLocks noGrp="1"/>
          </p:cNvSpPr>
          <p:nvPr>
            <p:ph idx="1"/>
          </p:nvPr>
        </p:nvSpPr>
        <p:spPr/>
        <p:txBody>
          <a:bodyPr/>
          <a:lstStyle/>
          <a:p>
            <a:r>
              <a:rPr lang="ru-RU" dirty="0"/>
              <a:t>Отношение к Западу</a:t>
            </a:r>
          </a:p>
          <a:p>
            <a:r>
              <a:rPr lang="ru-RU" dirty="0"/>
              <a:t>Фаворитизм</a:t>
            </a:r>
          </a:p>
          <a:p>
            <a:r>
              <a:rPr lang="ru-RU" dirty="0"/>
              <a:t>Уложенная комиссия (1767-1768 гг.)</a:t>
            </a:r>
          </a:p>
          <a:p>
            <a:r>
              <a:rPr lang="ru-RU" dirty="0"/>
              <a:t>Хорошее отношение к высшим сословиям и угнетение крестьян</a:t>
            </a:r>
          </a:p>
          <a:p>
            <a:endParaRPr lang="ru-RU" dirty="0"/>
          </a:p>
        </p:txBody>
      </p:sp>
    </p:spTree>
    <p:extLst>
      <p:ext uri="{BB962C8B-B14F-4D97-AF65-F5344CB8AC3E}">
        <p14:creationId xmlns:p14="http://schemas.microsoft.com/office/powerpoint/2010/main" val="3196739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632D494-3438-ACD5-75B8-6657F3C538D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20D37DB0-C141-06B9-103A-8E7F14FB04EC}"/>
              </a:ext>
            </a:extLst>
          </p:cNvPr>
          <p:cNvSpPr>
            <a:spLocks noGrp="1"/>
          </p:cNvSpPr>
          <p:nvPr>
            <p:ph idx="1"/>
          </p:nvPr>
        </p:nvSpPr>
        <p:spPr/>
        <p:txBody>
          <a:bodyPr/>
          <a:lstStyle/>
          <a:p>
            <a:endParaRPr lang="ru-RU"/>
          </a:p>
        </p:txBody>
      </p:sp>
      <p:pic>
        <p:nvPicPr>
          <p:cNvPr id="5122" name="Picture 2">
            <a:extLst>
              <a:ext uri="{FF2B5EF4-FFF2-40B4-BE49-F238E27FC236}">
                <a16:creationId xmlns:a16="http://schemas.microsoft.com/office/drawing/2014/main" xmlns="" id="{1375776C-AF05-0415-E5E7-737DECA99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178E4213-20F9-6AE5-A562-DC2EEFA33D66}"/>
              </a:ext>
            </a:extLst>
          </p:cNvPr>
          <p:cNvSpPr txBox="1"/>
          <p:nvPr/>
        </p:nvSpPr>
        <p:spPr>
          <a:xfrm>
            <a:off x="2879833" y="5927179"/>
            <a:ext cx="7798677" cy="769441"/>
          </a:xfrm>
          <a:prstGeom prst="rect">
            <a:avLst/>
          </a:prstGeom>
          <a:noFill/>
        </p:spPr>
        <p:txBody>
          <a:bodyPr wrap="square" rtlCol="0">
            <a:spAutoFit/>
          </a:bodyPr>
          <a:lstStyle/>
          <a:p>
            <a:r>
              <a:rPr lang="ru-RU" sz="4400" b="1" dirty="0">
                <a:solidFill>
                  <a:schemeClr val="bg1"/>
                </a:solidFill>
              </a:rPr>
              <a:t>СПАСИБО ЗА ВНИМАНИЕ!</a:t>
            </a:r>
          </a:p>
        </p:txBody>
      </p:sp>
    </p:spTree>
    <p:extLst>
      <p:ext uri="{BB962C8B-B14F-4D97-AF65-F5344CB8AC3E}">
        <p14:creationId xmlns:p14="http://schemas.microsoft.com/office/powerpoint/2010/main" val="139035435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58142-5125-43B9-A441-CB5AD21900D8}"/>
              </a:ext>
            </a:extLst>
          </p:cNvPr>
          <p:cNvSpPr>
            <a:spLocks noGrp="1"/>
          </p:cNvSpPr>
          <p:nvPr>
            <p:ph type="title"/>
          </p:nvPr>
        </p:nvSpPr>
        <p:spPr/>
        <p:txBody>
          <a:bodyPr/>
          <a:lstStyle/>
          <a:p>
            <a:r>
              <a:rPr lang="ru-RU" dirty="0"/>
              <a:t>Приезд в Россию </a:t>
            </a:r>
          </a:p>
        </p:txBody>
      </p:sp>
      <p:sp>
        <p:nvSpPr>
          <p:cNvPr id="3" name="Content Placeholder 2">
            <a:extLst>
              <a:ext uri="{FF2B5EF4-FFF2-40B4-BE49-F238E27FC236}">
                <a16:creationId xmlns:a16="http://schemas.microsoft.com/office/drawing/2014/main" xmlns="" id="{8D509F7B-BAE4-4F3F-B3DC-4D5244B5AFB1}"/>
              </a:ext>
            </a:extLst>
          </p:cNvPr>
          <p:cNvSpPr>
            <a:spLocks noGrp="1"/>
          </p:cNvSpPr>
          <p:nvPr>
            <p:ph idx="1"/>
          </p:nvPr>
        </p:nvSpPr>
        <p:spPr/>
        <p:txBody>
          <a:bodyPr>
            <a:normAutofit/>
          </a:bodyPr>
          <a:lstStyle/>
          <a:p>
            <a:pPr fontAlgn="base"/>
            <a:r>
              <a:rPr lang="ru-RU" dirty="0"/>
              <a:t>В 15 лет стало известно, что принцесса Цербстская была выбрана Елизаветой I в качестве невесты для наследника Петра Федоровича, который впоследствии стал русским императором Петром III. Принцессу и ее мать тайным образом пригласили в Россию, куда они отправились под именем графинь Рейнбек.</a:t>
            </a:r>
          </a:p>
          <a:p>
            <a:pPr fontAlgn="base"/>
            <a:r>
              <a:rPr lang="ru-RU" dirty="0"/>
              <a:t>Девушка сразу принялась изучать русскую историю, язык и православие, чтобы более полно узнать о своей новой родине. Вскоре она перешла в православие и была наречена Екатериной Алексеевной, а на следующий день обручилась с Петром Федоровичем</a:t>
            </a:r>
          </a:p>
          <a:p>
            <a:endParaRPr lang="ru-RU" dirty="0"/>
          </a:p>
        </p:txBody>
      </p:sp>
    </p:spTree>
    <p:extLst>
      <p:ext uri="{BB962C8B-B14F-4D97-AF65-F5344CB8AC3E}">
        <p14:creationId xmlns:p14="http://schemas.microsoft.com/office/powerpoint/2010/main" val="260111134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AEDF9D-504A-4766-8305-916A71DF7447}"/>
              </a:ext>
            </a:extLst>
          </p:cNvPr>
          <p:cNvSpPr>
            <a:spLocks noGrp="1"/>
          </p:cNvSpPr>
          <p:nvPr>
            <p:ph type="title"/>
          </p:nvPr>
        </p:nvSpPr>
        <p:spPr/>
        <p:txBody>
          <a:bodyPr/>
          <a:lstStyle/>
          <a:p>
            <a:r>
              <a:rPr lang="ru-RU" dirty="0"/>
              <a:t>Приход к власти </a:t>
            </a:r>
          </a:p>
        </p:txBody>
      </p:sp>
      <p:sp>
        <p:nvSpPr>
          <p:cNvPr id="3" name="Content Placeholder 2">
            <a:extLst>
              <a:ext uri="{FF2B5EF4-FFF2-40B4-BE49-F238E27FC236}">
                <a16:creationId xmlns:a16="http://schemas.microsoft.com/office/drawing/2014/main" xmlns="" id="{CBC4F86A-3867-474C-9EE9-9727D24331B6}"/>
              </a:ext>
            </a:extLst>
          </p:cNvPr>
          <p:cNvSpPr>
            <a:spLocks noGrp="1"/>
          </p:cNvSpPr>
          <p:nvPr>
            <p:ph idx="1"/>
          </p:nvPr>
        </p:nvSpPr>
        <p:spPr/>
        <p:txBody>
          <a:bodyPr/>
          <a:lstStyle/>
          <a:p>
            <a:r>
              <a:rPr lang="ru-RU" dirty="0"/>
              <a:t>Во времена правления </a:t>
            </a:r>
            <a:r>
              <a:rPr lang="ru-RU" dirty="0" smtClean="0"/>
              <a:t>Петра </a:t>
            </a:r>
            <a:r>
              <a:rPr lang="en-US" dirty="0"/>
              <a:t>III</a:t>
            </a:r>
            <a:r>
              <a:rPr lang="ru-RU" dirty="0"/>
              <a:t> велась политика которая не нравилась большенству населения. Это привело к дворцовому перевороту который вынудил Петра отречся от престола, а в дальнейшем бежать из Санкт-Петербурга. Он просил Екатерину отпустить его за границу, но она опасаясь мести с его стороны взяла его под стражу в Ропше(селение за 30 вертс от Петербурга).</a:t>
            </a:r>
          </a:p>
          <a:p>
            <a:r>
              <a:rPr lang="ru-RU" dirty="0"/>
              <a:t>Вскоре 22 сентября 1762 года Екатерина </a:t>
            </a:r>
            <a:r>
              <a:rPr lang="en-US" dirty="0"/>
              <a:t>II</a:t>
            </a:r>
            <a:r>
              <a:rPr lang="ru-RU" dirty="0"/>
              <a:t> стала императрицей. </a:t>
            </a:r>
          </a:p>
        </p:txBody>
      </p:sp>
    </p:spTree>
    <p:extLst>
      <p:ext uri="{BB962C8B-B14F-4D97-AF65-F5344CB8AC3E}">
        <p14:creationId xmlns:p14="http://schemas.microsoft.com/office/powerpoint/2010/main" val="359155528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836F2C3-710A-4B59-ABE8-4919436E6ADB}"/>
              </a:ext>
            </a:extLst>
          </p:cNvPr>
          <p:cNvSpPr>
            <a:spLocks noGrp="1"/>
          </p:cNvSpPr>
          <p:nvPr>
            <p:ph type="ctrTitle"/>
          </p:nvPr>
        </p:nvSpPr>
        <p:spPr/>
        <p:txBody>
          <a:bodyPr/>
          <a:lstStyle/>
          <a:p>
            <a:r>
              <a:rPr lang="ru-RU" dirty="0"/>
              <a:t>Правление </a:t>
            </a:r>
            <a:br>
              <a:rPr lang="ru-RU" dirty="0"/>
            </a:br>
            <a:r>
              <a:rPr lang="ru-RU" dirty="0"/>
              <a:t>Екатерины </a:t>
            </a:r>
            <a:r>
              <a:rPr lang="en-US" dirty="0"/>
              <a:t>II</a:t>
            </a:r>
            <a:endParaRPr lang="ru-RU" dirty="0"/>
          </a:p>
        </p:txBody>
      </p:sp>
      <p:sp>
        <p:nvSpPr>
          <p:cNvPr id="5" name="Subtitle 4">
            <a:extLst>
              <a:ext uri="{FF2B5EF4-FFF2-40B4-BE49-F238E27FC236}">
                <a16:creationId xmlns:a16="http://schemas.microsoft.com/office/drawing/2014/main" xmlns="" id="{1DBF8286-0ED4-4B20-93A5-FC145601437F}"/>
              </a:ext>
            </a:extLst>
          </p:cNvPr>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904522941"/>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697A04B-36BD-41C7-96D7-57F45F3E5C09}"/>
              </a:ext>
            </a:extLst>
          </p:cNvPr>
          <p:cNvSpPr>
            <a:spLocks noGrp="1"/>
          </p:cNvSpPr>
          <p:nvPr>
            <p:ph type="ctrTitle"/>
          </p:nvPr>
        </p:nvSpPr>
        <p:spPr>
          <a:xfrm>
            <a:off x="1396604" y="3354699"/>
            <a:ext cx="9144000" cy="2387600"/>
          </a:xfrm>
        </p:spPr>
        <p:txBody>
          <a:bodyPr>
            <a:normAutofit fontScale="90000"/>
          </a:bodyPr>
          <a:lstStyle/>
          <a:p>
            <a:r>
              <a:rPr lang="ru-RU" dirty="0"/>
              <a:t>Давайте рассмотрим </a:t>
            </a:r>
            <a:br>
              <a:rPr lang="ru-RU" dirty="0"/>
            </a:br>
            <a:r>
              <a:rPr lang="ru-RU" dirty="0"/>
              <a:t>реформы, которые положительно повлияли на страну</a:t>
            </a:r>
          </a:p>
        </p:txBody>
      </p:sp>
    </p:spTree>
    <p:extLst>
      <p:ext uri="{BB962C8B-B14F-4D97-AF65-F5344CB8AC3E}">
        <p14:creationId xmlns:p14="http://schemas.microsoft.com/office/powerpoint/2010/main" val="292515942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85ED05-01F2-4A3C-9C56-B162C157632C}"/>
              </a:ext>
            </a:extLst>
          </p:cNvPr>
          <p:cNvSpPr>
            <a:spLocks noGrp="1"/>
          </p:cNvSpPr>
          <p:nvPr>
            <p:ph type="title"/>
          </p:nvPr>
        </p:nvSpPr>
        <p:spPr/>
        <p:txBody>
          <a:bodyPr/>
          <a:lstStyle/>
          <a:p>
            <a:r>
              <a:rPr lang="ru-RU" dirty="0"/>
              <a:t>Война 1768-1774 годов</a:t>
            </a:r>
          </a:p>
        </p:txBody>
      </p:sp>
      <p:sp>
        <p:nvSpPr>
          <p:cNvPr id="3" name="Content Placeholder 2">
            <a:extLst>
              <a:ext uri="{FF2B5EF4-FFF2-40B4-BE49-F238E27FC236}">
                <a16:creationId xmlns:a16="http://schemas.microsoft.com/office/drawing/2014/main" xmlns="" id="{4D3402C8-6B4C-48E2-833F-FD4070ED1B42}"/>
              </a:ext>
            </a:extLst>
          </p:cNvPr>
          <p:cNvSpPr>
            <a:spLocks noGrp="1"/>
          </p:cNvSpPr>
          <p:nvPr>
            <p:ph idx="1"/>
          </p:nvPr>
        </p:nvSpPr>
        <p:spPr/>
        <p:txBody>
          <a:bodyPr>
            <a:normAutofit lnSpcReduction="10000"/>
          </a:bodyPr>
          <a:lstStyle/>
          <a:p>
            <a:r>
              <a:rPr lang="ru-RU" dirty="0"/>
              <a:t>Екатерина II объявила войну Османской империи в ноябре 1768 года после заключения российского посла в Стамбуле в Семибашенный замок. Турецкая армия, несмотря на многочисленность, уступала российской, в ней была хуже дисциплина, в войсках отсутствовали штыки, а пушки оказались тяжелыми и неуклюжими.</a:t>
            </a:r>
          </a:p>
          <a:p>
            <a:r>
              <a:rPr lang="ru-RU" dirty="0"/>
              <a:t>Самым большим успехом русского флота стало Чесменское сражение 1770 года, в ходе которого была разбита большая часть турецкого флота </a:t>
            </a:r>
          </a:p>
          <a:p>
            <a:r>
              <a:rPr lang="ru-RU" dirty="0"/>
              <a:t>По итогам войны в 1774 году между империями был заключен Кючук-Кайнраджийский мирный договор. В состав России вошли Кинбурн, степь между Южным Бугом и Днепром, Азов, Кабарда. Османская империя признала крым независимой территорией .</a:t>
            </a:r>
          </a:p>
        </p:txBody>
      </p:sp>
    </p:spTree>
    <p:extLst>
      <p:ext uri="{BB962C8B-B14F-4D97-AF65-F5344CB8AC3E}">
        <p14:creationId xmlns:p14="http://schemas.microsoft.com/office/powerpoint/2010/main" val="975280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2D05365-2342-35F9-014B-3E5FA6001C7D}"/>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xmlns="" id="{3924BC64-F311-211B-6B3B-2E31DD45DC64}"/>
              </a:ext>
            </a:extLst>
          </p:cNvPr>
          <p:cNvSpPr>
            <a:spLocks noGrp="1"/>
          </p:cNvSpPr>
          <p:nvPr>
            <p:ph idx="1"/>
          </p:nvPr>
        </p:nvSpPr>
        <p:spPr/>
        <p:txBody>
          <a:bodyPr/>
          <a:lstStyle/>
          <a:p>
            <a:endParaRPr lang="ru-RU" dirty="0"/>
          </a:p>
        </p:txBody>
      </p:sp>
      <p:pic>
        <p:nvPicPr>
          <p:cNvPr id="1026" name="Picture 2">
            <a:extLst>
              <a:ext uri="{FF2B5EF4-FFF2-40B4-BE49-F238E27FC236}">
                <a16:creationId xmlns:a16="http://schemas.microsoft.com/office/drawing/2014/main" xmlns="" id="{9FC2B2D4-EF05-EC97-0E08-A3D0428DF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693" y="0"/>
            <a:ext cx="91150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072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DC58A0-5330-4B61-A4C8-CD3683579994}"/>
              </a:ext>
            </a:extLst>
          </p:cNvPr>
          <p:cNvSpPr>
            <a:spLocks noGrp="1"/>
          </p:cNvSpPr>
          <p:nvPr>
            <p:ph type="title"/>
          </p:nvPr>
        </p:nvSpPr>
        <p:spPr/>
        <p:txBody>
          <a:bodyPr/>
          <a:lstStyle/>
          <a:p>
            <a:r>
              <a:rPr lang="ru-RU" dirty="0"/>
              <a:t>Война 1787-1791 годов</a:t>
            </a:r>
          </a:p>
        </p:txBody>
      </p:sp>
      <p:sp>
        <p:nvSpPr>
          <p:cNvPr id="3" name="Content Placeholder 2">
            <a:extLst>
              <a:ext uri="{FF2B5EF4-FFF2-40B4-BE49-F238E27FC236}">
                <a16:creationId xmlns:a16="http://schemas.microsoft.com/office/drawing/2014/main" xmlns="" id="{CE2DA36D-97F7-4218-B9F2-FDF7E53A75A6}"/>
              </a:ext>
            </a:extLst>
          </p:cNvPr>
          <p:cNvSpPr>
            <a:spLocks noGrp="1"/>
          </p:cNvSpPr>
          <p:nvPr>
            <p:ph idx="1"/>
          </p:nvPr>
        </p:nvSpPr>
        <p:spPr/>
        <p:txBody>
          <a:bodyPr>
            <a:normAutofit/>
          </a:bodyPr>
          <a:lstStyle/>
          <a:p>
            <a:r>
              <a:rPr lang="ru-RU" dirty="0"/>
              <a:t>К 1787 году расклад сил в Причерноморском регионе изменился в пользу России. В 1783 в состав России вошло Крымское ханство. В том же году был подписан Георгиевский трактат с грузинским царем Ираклием II и у России появился флот на Черном море с базой в Севастополе.</a:t>
            </a:r>
          </a:p>
          <a:p>
            <a:r>
              <a:rPr lang="ru-RU" dirty="0"/>
              <a:t>Столь боьшие успехи России не устраивали Турцию и она объявила войну.</a:t>
            </a:r>
          </a:p>
          <a:p>
            <a:r>
              <a:rPr lang="ru-RU" dirty="0"/>
              <a:t>Война окончилась подписанием мирного договора в городе Яссы. Турки проиграли все сражения и уступили в Причерноморье территории до Днестра. Россия усилила свое влияние на Кубани, где вскоре был основан Екатеринодар – Краснодар.	</a:t>
            </a:r>
          </a:p>
        </p:txBody>
      </p:sp>
    </p:spTree>
    <p:extLst>
      <p:ext uri="{BB962C8B-B14F-4D97-AF65-F5344CB8AC3E}">
        <p14:creationId xmlns:p14="http://schemas.microsoft.com/office/powerpoint/2010/main" val="2929961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TM02836342[[fn=Ион]]</Template>
  <TotalTime>402</TotalTime>
  <Words>813</Words>
  <Application>Microsoft Office PowerPoint</Application>
  <PresentationFormat>Широкоэкранный</PresentationFormat>
  <Paragraphs>79</Paragraphs>
  <Slides>28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28</vt:i4>
      </vt:variant>
    </vt:vector>
  </HeadingPairs>
  <TitlesOfParts>
    <vt:vector size="32" baseType="lpstr">
      <vt:lpstr>Arial</vt:lpstr>
      <vt:lpstr>Century Gothic</vt:lpstr>
      <vt:lpstr>Wingdings 3</vt:lpstr>
      <vt:lpstr>Ион</vt:lpstr>
      <vt:lpstr>Екатерина II</vt:lpstr>
      <vt:lpstr>Детство </vt:lpstr>
      <vt:lpstr>Приезд в Россию </vt:lpstr>
      <vt:lpstr>Приход к власти </vt:lpstr>
      <vt:lpstr>Правление  Екатерины II</vt:lpstr>
      <vt:lpstr>Давайте рассмотрим  реформы, которые положительно повлияли на страну</vt:lpstr>
      <vt:lpstr>Война 1768-1774 годов</vt:lpstr>
      <vt:lpstr>Презентация PowerPoint</vt:lpstr>
      <vt:lpstr>Война 1787-1791 годов</vt:lpstr>
      <vt:lpstr>Презентация PowerPoint</vt:lpstr>
      <vt:lpstr>Губернская реформа 1775 г. </vt:lpstr>
      <vt:lpstr>Преобразование Сената 1763 г.</vt:lpstr>
      <vt:lpstr>Экономика </vt:lpstr>
      <vt:lpstr>Пугачевский бунт</vt:lpstr>
      <vt:lpstr>Теперь давайте рассмотрим реформы которые негативно повлияли на страну и общество </vt:lpstr>
      <vt:lpstr>Отношение к Западу</vt:lpstr>
      <vt:lpstr>Отношения к разным сословиям</vt:lpstr>
      <vt:lpstr>Уложенная комиссия 1767-1768</vt:lpstr>
      <vt:lpstr>Особенности правления Екатерины II</vt:lpstr>
      <vt:lpstr>Итоги правления</vt:lpstr>
      <vt:lpstr>Викторина</vt:lpstr>
      <vt:lpstr>Где родилась Екатерина II? </vt:lpstr>
      <vt:lpstr>Где обучалась юная императрица? </vt:lpstr>
      <vt:lpstr>В каком возрасте Екатерина переехала в Россию? </vt:lpstr>
      <vt:lpstr>Каким образом Екатерина II пришла к власти?</vt:lpstr>
      <vt:lpstr>Какие успешные реформы и действия Вам запомнились?</vt:lpstr>
      <vt:lpstr>Какие НЕуспешные реформы и действия Вам запомнились?</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Екатерина II</dc:title>
  <dc:creator>Nikolay Krek</dc:creator>
  <cp:lastModifiedBy>Ilya Isakov</cp:lastModifiedBy>
  <cp:revision>14</cp:revision>
  <dcterms:created xsi:type="dcterms:W3CDTF">2023-04-20T10:19:33Z</dcterms:created>
  <dcterms:modified xsi:type="dcterms:W3CDTF">2023-04-24T19:11:31Z</dcterms:modified>
</cp:coreProperties>
</file>