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93E24-EC0B-40DF-8C47-BBE57893EC6C}" v="1332" dt="2022-12-11T15:36:39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ru-RU" sz="6800" dirty="0">
                <a:solidFill>
                  <a:schemeClr val="bg1"/>
                </a:solidFill>
                <a:cs typeface="Calibri Light"/>
              </a:rPr>
              <a:t>Что такое Украина в XVII-XVII 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9234" y="1369077"/>
            <a:ext cx="6935759" cy="22011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cs typeface="Calibri"/>
              </a:rPr>
              <a:t>Селекций и Кузнецов 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C8EC9-3618-0A65-4EC4-14F9B295F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ru-RU" sz="5000">
                <a:solidFill>
                  <a:schemeClr val="bg1"/>
                </a:solidFill>
                <a:cs typeface="Calibri Light"/>
              </a:rPr>
              <a:t>Предыстория </a:t>
            </a:r>
            <a:endParaRPr lang="ru-RU" sz="500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84B4B3-04E4-F4C2-EFD7-44844D3A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cs typeface="Calibri"/>
              </a:rPr>
              <a:t>Раздел Украины произошёл в середине XVII века во время войны в гетманщине и русско-польской войны и в итоге после этого всего на свет появились левобережная и правобережная Украина и </a:t>
            </a:r>
            <a:r>
              <a:rPr lang="ru-RU" sz="2000" dirty="0" err="1">
                <a:solidFill>
                  <a:schemeClr val="bg1"/>
                </a:solidFill>
                <a:cs typeface="Calibri"/>
              </a:rPr>
              <a:t>малороссия</a:t>
            </a:r>
            <a:r>
              <a:rPr lang="ru-RU" sz="2000" dirty="0">
                <a:solidFill>
                  <a:schemeClr val="bg1"/>
                </a:solidFill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3105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9F1BF-6666-4A6A-B4EE-5D07E194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ru-RU" sz="3800">
                <a:solidFill>
                  <a:schemeClr val="bg1"/>
                </a:solidFill>
                <a:cs typeface="Calibri Light"/>
              </a:rPr>
              <a:t>Левобережная Украина </a:t>
            </a: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6359B-9116-D7D0-87AE-F1579EB7A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1700">
                <a:solidFill>
                  <a:schemeClr val="bg1"/>
                </a:solidFill>
                <a:cs typeface="Calibri"/>
              </a:rPr>
              <a:t>В 1663 году на левобережной Украине был выбран первый гетман Иван Брюховецкий. Она сохранила свою автономию и вошла в состав Русского царства. </a:t>
            </a:r>
          </a:p>
          <a:p>
            <a:r>
              <a:rPr lang="ru-RU" sz="1700">
                <a:solidFill>
                  <a:schemeClr val="bg1"/>
                </a:solidFill>
                <a:ea typeface="+mn-lt"/>
                <a:cs typeface="+mn-lt"/>
              </a:rPr>
              <a:t>Левобережная Украина делилась на полки и сотни, во главе которых стояли полковники и сотники. Формально эти должности были выборными, однако фактически их занимали представители казацкой старшины, назначавшиеся гетманом и одобренные царским указом.</a:t>
            </a:r>
          </a:p>
          <a:p>
            <a:r>
              <a:rPr lang="ru-RU" sz="1700">
                <a:solidFill>
                  <a:schemeClr val="bg1"/>
                </a:solidFill>
                <a:cs typeface="Calibri"/>
              </a:rPr>
              <a:t>Но после измены Ивана Мазепе она потеряла свою полную автономию и вошла в ново созданную Киевскую Губернию </a:t>
            </a: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4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AA01DB14-4127-8741-8410-921D4AB61C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16" r="12384" b="-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2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8F0DF-EFF3-F2FB-A8AB-9655EA35F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ru-RU" sz="3800">
                <a:solidFill>
                  <a:schemeClr val="bg1"/>
                </a:solidFill>
                <a:cs typeface="Calibri Light"/>
              </a:rPr>
              <a:t>Правобережная Украина </a:t>
            </a:r>
            <a:endParaRPr lang="ru-RU" sz="380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E67121-5332-E08E-6F47-29861F2C6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1300">
                <a:solidFill>
                  <a:schemeClr val="bg1"/>
                </a:solidFill>
                <a:cs typeface="Calibri"/>
              </a:rPr>
              <a:t>Тут такая же история после русско-польской войны после разделения правобережная Украина отделилась от левобережной. Первым гетманом стал Павел Тетеря н</a:t>
            </a:r>
          </a:p>
          <a:p>
            <a:r>
              <a:rPr lang="ru-RU" sz="1300">
                <a:solidFill>
                  <a:schemeClr val="bg1"/>
                </a:solidFill>
                <a:cs typeface="Calibri"/>
              </a:rPr>
              <a:t>В 1672 году по Бучачскому миру Правобережная Украина была разделена на 3 части: Подолье-господство Османской Империи.     Брацлавщина  и Киевщина попали под власть казацкого гетмана-вассала П.Д.Дорошенко  остальная часть правобережной Украины отошли Польской Республики </a:t>
            </a:r>
          </a:p>
          <a:p>
            <a:pPr marL="0" indent="0">
              <a:buNone/>
            </a:pPr>
            <a:r>
              <a:rPr lang="ru-RU" sz="1300">
                <a:solidFill>
                  <a:schemeClr val="bg1"/>
                </a:solidFill>
                <a:cs typeface="Calibri"/>
              </a:rPr>
              <a:t>В 1683 Турецкое господство на пр-б Украине было ликвидировано </a:t>
            </a:r>
          </a:p>
          <a:p>
            <a:pPr marL="0" indent="0">
              <a:buNone/>
            </a:pPr>
            <a:r>
              <a:rPr lang="ru-RU" sz="1300">
                <a:solidFill>
                  <a:schemeClr val="bg1"/>
                </a:solidFill>
                <a:cs typeface="Calibri"/>
              </a:rPr>
              <a:t>В 1698-99 Подолье было возвращено в состав Речи Посполитой </a:t>
            </a:r>
          </a:p>
          <a:p>
            <a:pPr marL="0" indent="0">
              <a:buNone/>
            </a:pPr>
            <a:r>
              <a:rPr lang="ru-RU" sz="1300">
                <a:solidFill>
                  <a:schemeClr val="bg1"/>
                </a:solidFill>
                <a:cs typeface="Calibri"/>
              </a:rPr>
              <a:t>В 1793 году после раздела Польши пр-б Украина вошла в состав Российской империи </a:t>
            </a:r>
          </a:p>
          <a:p>
            <a:endParaRPr lang="ru-RU" sz="130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5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B391D438-35F7-8B26-BC4E-84AF6C19A3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23" r="22177" b="-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6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5483B-D4FF-24AA-498E-21F0846A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ru-RU" sz="3800">
                <a:solidFill>
                  <a:schemeClr val="bg1"/>
                </a:solidFill>
                <a:cs typeface="Calibri Light"/>
              </a:rPr>
              <a:t>Малороссия </a:t>
            </a:r>
            <a:endParaRPr lang="ru-RU" sz="380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2FDAB-85DF-5F6E-D48C-A820F2130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1700">
                <a:solidFill>
                  <a:schemeClr val="bg1"/>
                </a:solidFill>
                <a:ea typeface="+mn-lt"/>
                <a:cs typeface="+mn-lt"/>
              </a:rPr>
              <a:t>После ликвидации Гетманщины в 1764 году из части Левобережной Украины была создана Малороссийская губерния с административным центром в городе  Глухове . В 1775 году Малороссийская и Киевская  губернии были объединены, губернский центр перенесён в Киев. В 1781 году Малороссийская губерния была разделена на три наместничества  (губернии) — Черниговское , Новгород-Северское и Киевское . В 1796 году Малороссийская губерния была воссоздана, губернским центром стал Чернигов </a:t>
            </a:r>
            <a:endParaRPr lang="ru-RU" sz="170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4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23A580DE-9621-E1C0-42AE-96891398A6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16" r="12384" b="-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9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399AB-E15C-1D49-9D05-6FA79A83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ru-RU" sz="5600" dirty="0">
                <a:solidFill>
                  <a:schemeClr val="bg1"/>
                </a:solidFill>
                <a:cs typeface="Calibri Light"/>
              </a:rPr>
              <a:t> Спасибо за   внимание!!</a:t>
            </a:r>
            <a:endParaRPr lang="ru-RU" sz="56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FA814E-C797-103B-727D-81F1CD7C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>
                <a:solidFill>
                  <a:schemeClr val="bg1"/>
                </a:solidFill>
                <a:cs typeface="Calibri"/>
              </a:rPr>
              <a:t>Источники-  сайт </a:t>
            </a:r>
            <a:r>
              <a:rPr lang="ru-RU" sz="2000" b="1">
                <a:solidFill>
                  <a:schemeClr val="bg1"/>
                </a:solidFill>
                <a:ea typeface="+mn-lt"/>
                <a:cs typeface="+mn-lt"/>
              </a:rPr>
              <a:t>Российского   государственного исторического  архива (РГИА) </a:t>
            </a:r>
          </a:p>
          <a:p>
            <a:r>
              <a:rPr lang="ru-RU" sz="2000" b="1">
                <a:solidFill>
                  <a:schemeClr val="bg1"/>
                </a:solidFill>
                <a:cs typeface="Calibri"/>
              </a:rPr>
              <a:t>Книга Таировой-Яковлевой - История Украины </a:t>
            </a:r>
          </a:p>
        </p:txBody>
      </p:sp>
    </p:spTree>
    <p:extLst>
      <p:ext uri="{BB962C8B-B14F-4D97-AF65-F5344CB8AC3E}">
        <p14:creationId xmlns:p14="http://schemas.microsoft.com/office/powerpoint/2010/main" val="1988601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Что такое Украина в XVII-XVII в.</vt:lpstr>
      <vt:lpstr>Предыстория </vt:lpstr>
      <vt:lpstr>Левобережная Украина </vt:lpstr>
      <vt:lpstr>Правобережная Украина </vt:lpstr>
      <vt:lpstr>Малороссия </vt:lpstr>
      <vt:lpstr> Спасибо за   внимание!!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191</cp:revision>
  <dcterms:created xsi:type="dcterms:W3CDTF">2022-12-11T14:59:19Z</dcterms:created>
  <dcterms:modified xsi:type="dcterms:W3CDTF">2022-12-11T15:37:10Z</dcterms:modified>
</cp:coreProperties>
</file>