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66" r:id="rId3"/>
    <p:sldId id="257" r:id="rId4"/>
    <p:sldId id="258" r:id="rId5"/>
    <p:sldId id="259" r:id="rId6"/>
    <p:sldId id="260" r:id="rId7"/>
    <p:sldId id="261" r:id="rId8"/>
    <p:sldId id="262" r:id="rId9"/>
    <p:sldId id="267" r:id="rId10"/>
    <p:sldId id="270" r:id="rId11"/>
    <p:sldId id="268" r:id="rId12"/>
    <p:sldId id="269" r:id="rId13"/>
    <p:sldId id="272" r:id="rId14"/>
    <p:sldId id="265" r:id="rId15"/>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26" autoAdjust="0"/>
    <p:restoredTop sz="94569" autoAdjust="0"/>
  </p:normalViewPr>
  <p:slideViewPr>
    <p:cSldViewPr>
      <p:cViewPr>
        <p:scale>
          <a:sx n="81" d="100"/>
          <a:sy n="81" d="100"/>
        </p:scale>
        <p:origin x="-966" y="-57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E884A55C-F155-4BBA-ACD8-17E3E86692E8}" type="datetimeFigureOut">
              <a:rPr lang="ru-RU" smtClean="0"/>
              <a:t>08.03.2022</a:t>
            </a:fld>
            <a:endParaRPr lang="ru-RU"/>
          </a:p>
        </p:txBody>
      </p:sp>
      <p:sp>
        <p:nvSpPr>
          <p:cNvPr id="5" name="Footer Placeholder 4"/>
          <p:cNvSpPr>
            <a:spLocks noGrp="1"/>
          </p:cNvSpPr>
          <p:nvPr>
            <p:ph type="ftr" sz="quarter" idx="11"/>
          </p:nvPr>
        </p:nvSpPr>
        <p:spPr/>
        <p:txBody>
          <a:bodyPr/>
          <a:lstStyle/>
          <a:p>
            <a:endParaRPr lang="ru-RU"/>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62A8A056-AD68-49EA-9DA5-A05A9E510BF2}" type="slidenum">
              <a:rPr lang="ru-RU" smtClean="0"/>
              <a:t>‹#›</a:t>
            </a:fld>
            <a:endParaRPr lang="ru-RU"/>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ru-RU" smtClean="0"/>
              <a:t>Образец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E884A55C-F155-4BBA-ACD8-17E3E86692E8}" type="datetimeFigureOut">
              <a:rPr lang="ru-RU" smtClean="0"/>
              <a:t>08.03.2022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2A8A056-AD68-49EA-9DA5-A05A9E510BF2}"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884A55C-F155-4BBA-ACD8-17E3E86692E8}" type="datetimeFigureOut">
              <a:rPr lang="ru-RU" smtClean="0"/>
              <a:t>08.03.2022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2A8A056-AD68-49EA-9DA5-A05A9E510BF2}"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E884A55C-F155-4BBA-ACD8-17E3E86692E8}" type="datetimeFigureOut">
              <a:rPr lang="ru-RU" smtClean="0"/>
              <a:t>08.03.2022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2A8A056-AD68-49EA-9DA5-A05A9E510BF2}"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E884A55C-F155-4BBA-ACD8-17E3E86692E8}" type="datetimeFigureOut">
              <a:rPr lang="ru-RU" smtClean="0"/>
              <a:t>08.03.2022</a:t>
            </a:fld>
            <a:endParaRPr lang="ru-RU"/>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2A8A056-AD68-49EA-9DA5-A05A9E510BF2}" type="slidenum">
              <a:rPr lang="ru-RU" smtClean="0"/>
              <a:t>‹#›</a:t>
            </a:fld>
            <a:endParaRPr lang="ru-RU"/>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ru-RU" smtClean="0"/>
              <a:t>Образец заголовка</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884A55C-F155-4BBA-ACD8-17E3E86692E8}" type="datetimeFigureOut">
              <a:rPr lang="ru-RU" smtClean="0"/>
              <a:t>08.03.2022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2A8A056-AD68-49EA-9DA5-A05A9E510BF2}"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884A55C-F155-4BBA-ACD8-17E3E86692E8}" type="datetimeFigureOut">
              <a:rPr lang="ru-RU" smtClean="0"/>
              <a:t>08.03.2022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2A8A056-AD68-49EA-9DA5-A05A9E510BF2}"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E884A55C-F155-4BBA-ACD8-17E3E86692E8}" type="datetimeFigureOut">
              <a:rPr lang="ru-RU" smtClean="0"/>
              <a:t>08.03.2022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2A8A056-AD68-49EA-9DA5-A05A9E510BF2}"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E884A55C-F155-4BBA-ACD8-17E3E86692E8}" type="datetimeFigureOut">
              <a:rPr lang="ru-RU" smtClean="0"/>
              <a:t>08.03.2022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2A8A056-AD68-49EA-9DA5-A05A9E510BF2}"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884A55C-F155-4BBA-ACD8-17E3E86692E8}" type="datetimeFigureOut">
              <a:rPr lang="ru-RU" smtClean="0"/>
              <a:t>08.03.2022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2A8A056-AD68-49EA-9DA5-A05A9E510BF2}" type="slidenum">
              <a:rPr lang="ru-RU" smtClean="0"/>
              <a:t>‹#›</a:t>
            </a:fld>
            <a:endParaRPr lang="ru-RU"/>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ru-RU" smtClean="0"/>
              <a:t>Образец заголовка</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5" name="Date Placeholder 4"/>
          <p:cNvSpPr>
            <a:spLocks noGrp="1"/>
          </p:cNvSpPr>
          <p:nvPr>
            <p:ph type="dt" sz="half" idx="10"/>
          </p:nvPr>
        </p:nvSpPr>
        <p:spPr/>
        <p:txBody>
          <a:bodyPr/>
          <a:lstStyle/>
          <a:p>
            <a:fld id="{E884A55C-F155-4BBA-ACD8-17E3E86692E8}" type="datetimeFigureOut">
              <a:rPr lang="ru-RU" smtClean="0"/>
              <a:t>08.03.2022</a:t>
            </a:fld>
            <a:endParaRPr lang="ru-RU"/>
          </a:p>
        </p:txBody>
      </p:sp>
      <p:sp>
        <p:nvSpPr>
          <p:cNvPr id="7" name="Slide Number Placeholder 6"/>
          <p:cNvSpPr>
            <a:spLocks noGrp="1"/>
          </p:cNvSpPr>
          <p:nvPr>
            <p:ph type="sldNum" sz="quarter" idx="12"/>
          </p:nvPr>
        </p:nvSpPr>
        <p:spPr/>
        <p:txBody>
          <a:bodyPr/>
          <a:lstStyle/>
          <a:p>
            <a:fld id="{62A8A056-AD68-49EA-9DA5-A05A9E510BF2}" type="slidenum">
              <a:rPr lang="ru-RU" smtClean="0"/>
              <a:t>‹#›</a:t>
            </a:fld>
            <a:endParaRPr lang="ru-RU"/>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ru-RU"/>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ru-RU" smtClean="0"/>
              <a:t>Образец заголовка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E884A55C-F155-4BBA-ACD8-17E3E86692E8}" type="datetimeFigureOut">
              <a:rPr lang="ru-RU" smtClean="0"/>
              <a:t>08.03.2022</a:t>
            </a:fld>
            <a:endParaRPr lang="ru-R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ru-R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62A8A056-AD68-49EA-9DA5-A05A9E510BF2}" type="slidenum">
              <a:rPr lang="ru-RU" smtClean="0"/>
              <a:t>‹#›</a:t>
            </a:fld>
            <a:endParaRPr lang="ru-RU"/>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9349"/>
            <a:ext cx="9144364" cy="7037349"/>
          </a:xfrm>
          <a:prstGeom prst="rect">
            <a:avLst/>
          </a:prstGeom>
        </p:spPr>
      </p:pic>
      <p:sp>
        <p:nvSpPr>
          <p:cNvPr id="2" name="Заголовок 1"/>
          <p:cNvSpPr>
            <a:spLocks noGrp="1"/>
          </p:cNvSpPr>
          <p:nvPr>
            <p:ph type="ctrTitle"/>
          </p:nvPr>
        </p:nvSpPr>
        <p:spPr>
          <a:xfrm>
            <a:off x="-23225" y="-179349"/>
            <a:ext cx="7772400" cy="1470025"/>
          </a:xfrm>
        </p:spPr>
        <p:txBody>
          <a:bodyPr/>
          <a:lstStyle/>
          <a:p>
            <a:r>
              <a:rPr lang="en-US" dirty="0" smtClean="0">
                <a:solidFill>
                  <a:schemeClr val="accent2">
                    <a:lumMod val="50000"/>
                  </a:schemeClr>
                </a:solidFill>
              </a:rPr>
              <a:t>National gallery</a:t>
            </a:r>
            <a:endParaRPr lang="ru-RU" dirty="0">
              <a:solidFill>
                <a:schemeClr val="accent2">
                  <a:lumMod val="50000"/>
                </a:schemeClr>
              </a:solidFill>
            </a:endParaRPr>
          </a:p>
        </p:txBody>
      </p:sp>
    </p:spTree>
    <p:extLst>
      <p:ext uri="{BB962C8B-B14F-4D97-AF65-F5344CB8AC3E}">
        <p14:creationId xmlns:p14="http://schemas.microsoft.com/office/powerpoint/2010/main" val="1925421304"/>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the country in the 20</a:t>
            </a:r>
            <a:r>
              <a:rPr lang="en-US" baseline="30000" dirty="0" smtClean="0"/>
              <a:t>th</a:t>
            </a:r>
            <a:r>
              <a:rPr lang="en-US" dirty="0" smtClean="0"/>
              <a:t> century</a:t>
            </a:r>
            <a:endParaRPr lang="ru-RU" dirty="0"/>
          </a:p>
        </p:txBody>
      </p:sp>
      <p:sp>
        <p:nvSpPr>
          <p:cNvPr id="3" name="Объект 2"/>
          <p:cNvSpPr>
            <a:spLocks noGrp="1"/>
          </p:cNvSpPr>
          <p:nvPr>
            <p:ph idx="1"/>
          </p:nvPr>
        </p:nvSpPr>
        <p:spPr/>
        <p:txBody>
          <a:bodyPr>
            <a:normAutofit fontScale="62500" lnSpcReduction="20000"/>
          </a:bodyPr>
          <a:lstStyle/>
          <a:p>
            <a:r>
              <a:rPr lang="en-US" dirty="0" smtClean="0"/>
              <a:t>In </a:t>
            </a:r>
            <a:r>
              <a:rPr lang="en-US" dirty="0"/>
              <a:t>the twentieth century Britain was </a:t>
            </a:r>
            <a:r>
              <a:rPr lang="en-US" dirty="0" smtClean="0"/>
              <a:t>a </a:t>
            </a:r>
            <a:r>
              <a:rPr lang="en-US" dirty="0"/>
              <a:t>rich and powerful </a:t>
            </a:r>
            <a:r>
              <a:rPr lang="en-US" dirty="0" smtClean="0"/>
              <a:t>country. The </a:t>
            </a:r>
            <a:r>
              <a:rPr lang="en-US" dirty="0"/>
              <a:t>majority of </a:t>
            </a:r>
            <a:r>
              <a:rPr lang="en-US" dirty="0" smtClean="0"/>
              <a:t>its </a:t>
            </a:r>
            <a:r>
              <a:rPr lang="en-US" dirty="0"/>
              <a:t>revenues came from </a:t>
            </a:r>
            <a:r>
              <a:rPr lang="en-US" dirty="0" smtClean="0"/>
              <a:t>its colonies overseas . </a:t>
            </a:r>
            <a:r>
              <a:rPr lang="en-US" dirty="0"/>
              <a:t>British financial and insurance companies were doing business in all parts of the world, British money was invested in the economies of other countries, bringing huge </a:t>
            </a:r>
            <a:r>
              <a:rPr lang="en-US" dirty="0" smtClean="0"/>
              <a:t>dividends to their owners. </a:t>
            </a:r>
          </a:p>
          <a:p>
            <a:r>
              <a:rPr lang="en-US" dirty="0" smtClean="0"/>
              <a:t>However</a:t>
            </a:r>
            <a:r>
              <a:rPr lang="en-US" dirty="0"/>
              <a:t>, </a:t>
            </a:r>
            <a:r>
              <a:rPr lang="en-US" dirty="0" smtClean="0"/>
              <a:t>at </a:t>
            </a:r>
            <a:r>
              <a:rPr lang="en-US" dirty="0"/>
              <a:t>this time there was a serious lag of the British </a:t>
            </a:r>
            <a:r>
              <a:rPr lang="en-US" dirty="0" smtClean="0"/>
              <a:t>industry. </a:t>
            </a:r>
            <a:r>
              <a:rPr lang="en-US" dirty="0"/>
              <a:t>T</a:t>
            </a:r>
            <a:r>
              <a:rPr lang="en-US" dirty="0" smtClean="0"/>
              <a:t>he </a:t>
            </a:r>
            <a:r>
              <a:rPr lang="en-US" dirty="0"/>
              <a:t>technical base of production in Britain </a:t>
            </a:r>
            <a:r>
              <a:rPr lang="en-US" dirty="0" smtClean="0"/>
              <a:t>was outdated</a:t>
            </a:r>
            <a:r>
              <a:rPr lang="en-US" dirty="0"/>
              <a:t>, and the modernization of the industry was </a:t>
            </a:r>
            <a:r>
              <a:rPr lang="en-US" dirty="0" smtClean="0"/>
              <a:t>being carried </a:t>
            </a:r>
            <a:r>
              <a:rPr lang="en-US" dirty="0"/>
              <a:t>out very slowly. </a:t>
            </a:r>
            <a:endParaRPr lang="en-US" dirty="0" smtClean="0"/>
          </a:p>
          <a:p>
            <a:r>
              <a:rPr lang="en-US" dirty="0" smtClean="0"/>
              <a:t>At </a:t>
            </a:r>
            <a:r>
              <a:rPr lang="en-US" dirty="0"/>
              <a:t>the same time, the period of king Edward VII (1841-1910), </a:t>
            </a:r>
            <a:r>
              <a:rPr lang="en-US" dirty="0" smtClean="0"/>
              <a:t>was </a:t>
            </a:r>
            <a:r>
              <a:rPr lang="en-US" dirty="0"/>
              <a:t>marked by </a:t>
            </a:r>
            <a:r>
              <a:rPr lang="en-US" dirty="0" smtClean="0"/>
              <a:t>a </a:t>
            </a:r>
            <a:r>
              <a:rPr lang="en-US" dirty="0"/>
              <a:t>huge number of technical </a:t>
            </a:r>
            <a:r>
              <a:rPr lang="en-US" dirty="0" smtClean="0"/>
              <a:t>innovations, such as telephones</a:t>
            </a:r>
            <a:r>
              <a:rPr lang="en-US" dirty="0"/>
              <a:t>, </a:t>
            </a:r>
            <a:r>
              <a:rPr lang="en-US" dirty="0" smtClean="0"/>
              <a:t>gramophones</a:t>
            </a:r>
            <a:r>
              <a:rPr lang="en-US" dirty="0"/>
              <a:t> </a:t>
            </a:r>
            <a:r>
              <a:rPr lang="en-US" dirty="0" smtClean="0"/>
              <a:t>and other devices.</a:t>
            </a:r>
          </a:p>
          <a:p>
            <a:r>
              <a:rPr lang="en-US" dirty="0" smtClean="0"/>
              <a:t>We can also mention the agricultural crisis that turned a great number of wealthy people into poverty and misery.</a:t>
            </a:r>
          </a:p>
          <a:p>
            <a:r>
              <a:rPr lang="en-US" dirty="0"/>
              <a:t>B</a:t>
            </a:r>
            <a:r>
              <a:rPr lang="en-US" dirty="0" smtClean="0"/>
              <a:t>etween </a:t>
            </a:r>
            <a:r>
              <a:rPr lang="en-US" dirty="0"/>
              <a:t>1901 and 1910 </a:t>
            </a:r>
            <a:r>
              <a:rPr lang="en-US" dirty="0" smtClean="0"/>
              <a:t>the </a:t>
            </a:r>
            <a:r>
              <a:rPr lang="en-US" dirty="0"/>
              <a:t>country was run by </a:t>
            </a:r>
            <a:r>
              <a:rPr lang="en-US" dirty="0" smtClean="0"/>
              <a:t>a combination of </a:t>
            </a:r>
            <a:r>
              <a:rPr lang="en-US" dirty="0"/>
              <a:t>the aristocracy with the richest manufacturers and bankers. </a:t>
            </a:r>
            <a:r>
              <a:rPr lang="en-US" dirty="0" smtClean="0"/>
              <a:t>In </a:t>
            </a:r>
            <a:r>
              <a:rPr lang="en-US" dirty="0"/>
              <a:t>the first decades of the 20th century, Britain was not a democracy, in that half the adult population had no </a:t>
            </a:r>
            <a:r>
              <a:rPr lang="en-US" dirty="0" smtClean="0"/>
              <a:t>vote. </a:t>
            </a:r>
          </a:p>
          <a:p>
            <a:r>
              <a:rPr lang="en-US" dirty="0" smtClean="0"/>
              <a:t>All these reasons led to political unrest</a:t>
            </a:r>
            <a:r>
              <a:rPr lang="en-US" dirty="0"/>
              <a:t> </a:t>
            </a:r>
            <a:r>
              <a:rPr lang="en-US" dirty="0" smtClean="0"/>
              <a:t>and different kinds of protests. Groups of rebels such as feminists, anarchists started to appear and develop.</a:t>
            </a:r>
          </a:p>
          <a:p>
            <a:r>
              <a:rPr lang="en-US" dirty="0" smtClean="0"/>
              <a:t> The first world war made a negative impact on British economy.</a:t>
            </a:r>
          </a:p>
          <a:p>
            <a:r>
              <a:rPr lang="en-US" dirty="0" smtClean="0"/>
              <a:t>Later on, with the development of the country, new tendencies in arts, culture and literature appeared which created a new type of the society.</a:t>
            </a:r>
          </a:p>
          <a:p>
            <a:endParaRPr lang="en-US" dirty="0"/>
          </a:p>
          <a:p>
            <a:endParaRPr lang="en-US" dirty="0" smtClean="0"/>
          </a:p>
          <a:p>
            <a:endParaRPr lang="en-US" dirty="0"/>
          </a:p>
          <a:p>
            <a:endParaRPr lang="en-US" dirty="0"/>
          </a:p>
          <a:p>
            <a:endParaRPr lang="ru-RU" dirty="0"/>
          </a:p>
        </p:txBody>
      </p:sp>
    </p:spTree>
    <p:extLst>
      <p:ext uri="{BB962C8B-B14F-4D97-AF65-F5344CB8AC3E}">
        <p14:creationId xmlns:p14="http://schemas.microsoft.com/office/powerpoint/2010/main" val="650560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21st century </a:t>
            </a:r>
            <a:endParaRPr lang="ru-RU" dirty="0"/>
          </a:p>
        </p:txBody>
      </p:sp>
      <p:sp>
        <p:nvSpPr>
          <p:cNvPr id="3" name="Объект 2"/>
          <p:cNvSpPr>
            <a:spLocks noGrp="1"/>
          </p:cNvSpPr>
          <p:nvPr>
            <p:ph idx="1"/>
          </p:nvPr>
        </p:nvSpPr>
        <p:spPr/>
        <p:txBody>
          <a:bodyPr>
            <a:normAutofit/>
          </a:bodyPr>
          <a:lstStyle/>
          <a:p>
            <a:r>
              <a:rPr lang="en-US" dirty="0"/>
              <a:t>In the 21st century there have been three large fundraising campaigns at the Gallery: in 2004, to buy Raphael’s Madonna of the Pinks, in 2008, for Titian's Diana and </a:t>
            </a:r>
            <a:r>
              <a:rPr lang="en-US" dirty="0" err="1"/>
              <a:t>Actaeon</a:t>
            </a:r>
            <a:r>
              <a:rPr lang="en-US" dirty="0"/>
              <a:t>, and in 2012, Titian's Diana and </a:t>
            </a:r>
            <a:r>
              <a:rPr lang="en-US" dirty="0" err="1"/>
              <a:t>Callisto</a:t>
            </a:r>
            <a:r>
              <a:rPr lang="en-US" dirty="0"/>
              <a:t>. </a:t>
            </a:r>
          </a:p>
          <a:p>
            <a:r>
              <a:rPr lang="en-US" dirty="0"/>
              <a:t>In 2014, the National Gallery was the subject of a documentary film by Frederick Wiseman. The film shows the gallery administration and staff at work, the conservation laboratory, docent tours, and the mounting of Leonardo Da Vinci, J. M. W. Turner, and Titian exhibitions in 2011–2012. </a:t>
            </a:r>
          </a:p>
          <a:p>
            <a:endParaRPr lang="ru-RU" dirty="0"/>
          </a:p>
        </p:txBody>
      </p:sp>
    </p:spTree>
    <p:extLst>
      <p:ext uri="{BB962C8B-B14F-4D97-AF65-F5344CB8AC3E}">
        <p14:creationId xmlns:p14="http://schemas.microsoft.com/office/powerpoint/2010/main" val="3116587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2</a:t>
            </a:r>
            <a:r>
              <a:rPr lang="en-US" dirty="0" smtClean="0"/>
              <a:t>1st century in England</a:t>
            </a:r>
            <a:endParaRPr lang="ru-RU" dirty="0"/>
          </a:p>
        </p:txBody>
      </p:sp>
      <p:sp>
        <p:nvSpPr>
          <p:cNvPr id="3" name="Объект 2"/>
          <p:cNvSpPr>
            <a:spLocks noGrp="1"/>
          </p:cNvSpPr>
          <p:nvPr>
            <p:ph idx="1"/>
          </p:nvPr>
        </p:nvSpPr>
        <p:spPr/>
        <p:txBody>
          <a:bodyPr/>
          <a:lstStyle/>
          <a:p>
            <a:r>
              <a:rPr lang="en-US" dirty="0" smtClean="0"/>
              <a:t>The UK is one of the leading countries in the world with strong economy and power.</a:t>
            </a:r>
          </a:p>
          <a:p>
            <a:r>
              <a:rPr lang="en-US" dirty="0" smtClean="0"/>
              <a:t>That gives Britain the opportunity for developing  its social, industrial and cultural level.</a:t>
            </a:r>
            <a:endParaRPr lang="ru-RU" dirty="0"/>
          </a:p>
        </p:txBody>
      </p:sp>
    </p:spTree>
    <p:extLst>
      <p:ext uri="{BB962C8B-B14F-4D97-AF65-F5344CB8AC3E}">
        <p14:creationId xmlns:p14="http://schemas.microsoft.com/office/powerpoint/2010/main" val="1340866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564" y="1340768"/>
            <a:ext cx="21717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ÐÐ°ÑÑÐ¸Ð½ÐºÐ¸ Ð¿Ð¾ Ð·Ð°Ð¿ÑÐ¾ÑÑ ÐºÐ¾ÑÐ¾Ð»Ñ Ð°ÑÑÑÑ Ð¿ÑÐµÑÐ°ÑÐ°ÑÐ»Ð¸ÑÑ"/>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620688"/>
            <a:ext cx="3259587"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ÐÐ°ÑÑÐ¸Ð½ÐºÐ¸ Ð¿Ð¾ Ð·Ð°Ð¿ÑÐ¾ÑÑ ÐºÐ¾ÑÐ¾Ð»Ñ Ð°ÑÑÑÑ Ð¿ÑÐµÑÐ°ÑÐ°ÑÐ»Ð¸ÑÑ"/>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3501008"/>
            <a:ext cx="4091875"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317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5"/>
          <p:cNvPicPr>
            <a:picLocks noChangeAspect="1"/>
          </p:cNvPicPr>
          <p:nvPr/>
        </p:nvPicPr>
        <p:blipFill>
          <a:blip r:embed="rId2"/>
          <a:stretch>
            <a:fillRect/>
          </a:stretch>
        </p:blipFill>
        <p:spPr>
          <a:xfrm>
            <a:off x="1095319" y="3644267"/>
            <a:ext cx="3064929" cy="3064929"/>
          </a:xfrm>
          <a:prstGeom prst="rect">
            <a:avLst/>
          </a:prstGeom>
        </p:spPr>
      </p:pic>
      <p:pic>
        <p:nvPicPr>
          <p:cNvPr id="4" name="Рисунок 3"/>
          <p:cNvPicPr>
            <a:picLocks noChangeAspect="1"/>
          </p:cNvPicPr>
          <p:nvPr/>
        </p:nvPicPr>
        <p:blipFill>
          <a:blip r:embed="rId3"/>
          <a:stretch>
            <a:fillRect/>
          </a:stretch>
        </p:blipFill>
        <p:spPr>
          <a:xfrm>
            <a:off x="5148064" y="1556792"/>
            <a:ext cx="3859724" cy="2665915"/>
          </a:xfrm>
          <a:prstGeom prst="rect">
            <a:avLst/>
          </a:prstGeom>
        </p:spPr>
      </p:pic>
      <p:pic>
        <p:nvPicPr>
          <p:cNvPr id="6" name="Рисунок 5"/>
          <p:cNvPicPr>
            <a:picLocks noChangeAspect="1"/>
          </p:cNvPicPr>
          <p:nvPr/>
        </p:nvPicPr>
        <p:blipFill>
          <a:blip r:embed="rId4"/>
          <a:stretch>
            <a:fillRect/>
          </a:stretch>
        </p:blipFill>
        <p:spPr>
          <a:xfrm>
            <a:off x="707196" y="1124744"/>
            <a:ext cx="3611561" cy="2253614"/>
          </a:xfrm>
          <a:prstGeom prst="rect">
            <a:avLst/>
          </a:prstGeom>
        </p:spPr>
      </p:pic>
      <p:pic>
        <p:nvPicPr>
          <p:cNvPr id="7" name="Рисунок 6"/>
          <p:cNvPicPr>
            <a:picLocks noChangeAspect="1"/>
          </p:cNvPicPr>
          <p:nvPr/>
        </p:nvPicPr>
        <p:blipFill>
          <a:blip r:embed="rId5"/>
          <a:stretch>
            <a:fillRect/>
          </a:stretch>
        </p:blipFill>
        <p:spPr>
          <a:xfrm>
            <a:off x="5148064" y="4331490"/>
            <a:ext cx="3358342" cy="2377706"/>
          </a:xfrm>
          <a:prstGeom prst="rect">
            <a:avLst/>
          </a:prstGeom>
        </p:spPr>
      </p:pic>
      <p:sp>
        <p:nvSpPr>
          <p:cNvPr id="8" name="Прямоугольник 7"/>
          <p:cNvSpPr/>
          <p:nvPr/>
        </p:nvSpPr>
        <p:spPr>
          <a:xfrm>
            <a:off x="4932040" y="713512"/>
            <a:ext cx="5832648" cy="369332"/>
          </a:xfrm>
          <a:prstGeom prst="rect">
            <a:avLst/>
          </a:prstGeom>
        </p:spPr>
        <p:txBody>
          <a:bodyPr wrap="square">
            <a:spAutoFit/>
          </a:bodyPr>
          <a:lstStyle/>
          <a:p>
            <a:r>
              <a:rPr lang="en-US" dirty="0"/>
              <a:t>pictures National Gallery</a:t>
            </a:r>
            <a:endParaRPr lang="ru-RU" dirty="0"/>
          </a:p>
        </p:txBody>
      </p:sp>
    </p:spTree>
    <p:extLst>
      <p:ext uri="{BB962C8B-B14F-4D97-AF65-F5344CB8AC3E}">
        <p14:creationId xmlns:p14="http://schemas.microsoft.com/office/powerpoint/2010/main" val="25179577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51520" y="1632429"/>
            <a:ext cx="2587296" cy="1943706"/>
          </a:xfrm>
          <a:prstGeom prst="rect">
            <a:avLst/>
          </a:prstGeom>
        </p:spPr>
      </p:pic>
      <p:pic>
        <p:nvPicPr>
          <p:cNvPr id="3" name="Объект 3"/>
          <p:cNvPicPr>
            <a:picLocks noChangeAspect="1"/>
          </p:cNvPicPr>
          <p:nvPr/>
        </p:nvPicPr>
        <p:blipFill>
          <a:blip r:embed="rId3"/>
          <a:stretch>
            <a:fillRect/>
          </a:stretch>
        </p:blipFill>
        <p:spPr>
          <a:xfrm>
            <a:off x="2411760" y="3896807"/>
            <a:ext cx="4105049" cy="2722001"/>
          </a:xfrm>
          <a:prstGeom prst="rect">
            <a:avLst/>
          </a:prstGeom>
        </p:spPr>
      </p:pic>
      <p:pic>
        <p:nvPicPr>
          <p:cNvPr id="5" name="Рисунок 4"/>
          <p:cNvPicPr>
            <a:picLocks noChangeAspect="1"/>
          </p:cNvPicPr>
          <p:nvPr/>
        </p:nvPicPr>
        <p:blipFill>
          <a:blip r:embed="rId4"/>
          <a:stretch>
            <a:fillRect/>
          </a:stretch>
        </p:blipFill>
        <p:spPr>
          <a:xfrm>
            <a:off x="5405826" y="1125958"/>
            <a:ext cx="3266902" cy="2450177"/>
          </a:xfrm>
          <a:prstGeom prst="rect">
            <a:avLst/>
          </a:prstGeom>
        </p:spPr>
      </p:pic>
    </p:spTree>
    <p:extLst>
      <p:ext uri="{BB962C8B-B14F-4D97-AF65-F5344CB8AC3E}">
        <p14:creationId xmlns:p14="http://schemas.microsoft.com/office/powerpoint/2010/main" val="4249361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1680" y="188640"/>
            <a:ext cx="6840760" cy="1143000"/>
          </a:xfrm>
        </p:spPr>
        <p:txBody>
          <a:bodyPr/>
          <a:lstStyle/>
          <a:p>
            <a:r>
              <a:rPr lang="en-US" dirty="0" smtClean="0"/>
              <a:t>How it all started</a:t>
            </a:r>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4" y="1628800"/>
            <a:ext cx="4467710" cy="4544480"/>
          </a:xfrm>
          <a:prstGeom prst="rect">
            <a:avLst/>
          </a:prstGeom>
        </p:spPr>
      </p:pic>
      <p:sp>
        <p:nvSpPr>
          <p:cNvPr id="4" name="Объект 3"/>
          <p:cNvSpPr>
            <a:spLocks noGrp="1"/>
          </p:cNvSpPr>
          <p:nvPr>
            <p:ph idx="1"/>
          </p:nvPr>
        </p:nvSpPr>
        <p:spPr>
          <a:xfrm>
            <a:off x="457200" y="1628800"/>
            <a:ext cx="3970784" cy="4497363"/>
          </a:xfrm>
        </p:spPr>
        <p:txBody>
          <a:bodyPr>
            <a:normAutofit fontScale="62500" lnSpcReduction="20000"/>
          </a:bodyPr>
          <a:lstStyle/>
          <a:p>
            <a:r>
              <a:rPr lang="en-US" dirty="0"/>
              <a:t>The National Gallery is an art museum in Trafalgar Square in the City of Westminster, in Central London. Founded in 1824, it </a:t>
            </a:r>
            <a:r>
              <a:rPr lang="en-US" dirty="0" smtClean="0"/>
              <a:t>houses a </a:t>
            </a:r>
            <a:r>
              <a:rPr lang="en-US" dirty="0"/>
              <a:t>collection of over 2,300 paintings dating from the mid-13th century to 1900.</a:t>
            </a:r>
          </a:p>
          <a:p>
            <a:r>
              <a:rPr lang="en-US" dirty="0"/>
              <a:t>Unlike comparable museums in continental Europe, the National Gallery was not formed by nationalizing an existing royal or princely art collection. It came into being when the British government bought 38 paintings from the heirs of John Julius </a:t>
            </a:r>
            <a:r>
              <a:rPr lang="en-US" dirty="0" err="1"/>
              <a:t>Angerstein</a:t>
            </a:r>
            <a:r>
              <a:rPr lang="en-US" dirty="0"/>
              <a:t>, an insurance broker and patron of the arts, in 1824. After that initial purchase the Gallery was shaped mainly by its early directors, notably Sir Charles Lock Eastlake, and by private donations, which comprise two-thirds of the collection.</a:t>
            </a:r>
          </a:p>
          <a:p>
            <a:endParaRPr lang="ru-RU" dirty="0"/>
          </a:p>
        </p:txBody>
      </p:sp>
    </p:spTree>
    <p:extLst>
      <p:ext uri="{BB962C8B-B14F-4D97-AF65-F5344CB8AC3E}">
        <p14:creationId xmlns:p14="http://schemas.microsoft.com/office/powerpoint/2010/main" val="408903433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W</a:t>
            </a:r>
            <a:r>
              <a:rPr lang="en-US" dirty="0" smtClean="0"/>
              <a:t>hat was going on in England at the time</a:t>
            </a:r>
            <a:r>
              <a:rPr lang="ru-RU" dirty="0" smtClean="0"/>
              <a:t>?</a:t>
            </a:r>
            <a:endParaRPr lang="ru-RU" dirty="0"/>
          </a:p>
        </p:txBody>
      </p:sp>
      <p:sp>
        <p:nvSpPr>
          <p:cNvPr id="3" name="Объект 2"/>
          <p:cNvSpPr>
            <a:spLocks noGrp="1"/>
          </p:cNvSpPr>
          <p:nvPr>
            <p:ph idx="1"/>
          </p:nvPr>
        </p:nvSpPr>
        <p:spPr>
          <a:xfrm>
            <a:off x="4211960" y="1740463"/>
            <a:ext cx="4834880" cy="5141168"/>
          </a:xfrm>
        </p:spPr>
        <p:txBody>
          <a:bodyPr>
            <a:normAutofit fontScale="62500" lnSpcReduction="20000"/>
          </a:bodyPr>
          <a:lstStyle/>
          <a:p>
            <a:r>
              <a:rPr lang="en-US" dirty="0"/>
              <a:t>London at that time was the last of the European capitals, which did not </a:t>
            </a:r>
            <a:r>
              <a:rPr lang="en-US" dirty="0" smtClean="0"/>
              <a:t>have </a:t>
            </a:r>
            <a:r>
              <a:rPr lang="en-US" dirty="0"/>
              <a:t>an art Museum open to the General public</a:t>
            </a:r>
            <a:r>
              <a:rPr lang="en-US" dirty="0" smtClean="0"/>
              <a:t>. </a:t>
            </a:r>
          </a:p>
          <a:p>
            <a:endParaRPr lang="en-US" dirty="0"/>
          </a:p>
          <a:p>
            <a:r>
              <a:rPr lang="en-US" dirty="0"/>
              <a:t>The history of great Britain of the 19th century is full of both negative and positive phenomena.  Negative developments include an increase in the number of unemployed army soldiers returning home after the wars with Napoleon. In addition, the industry that supplied all types of ammunition, weapons, </a:t>
            </a:r>
            <a:r>
              <a:rPr lang="en-US" dirty="0" smtClean="0"/>
              <a:t>and </a:t>
            </a:r>
            <a:r>
              <a:rPr lang="en-US" dirty="0"/>
              <a:t>food to the </a:t>
            </a:r>
            <a:r>
              <a:rPr lang="en-US" dirty="0" smtClean="0"/>
              <a:t>army, experienced </a:t>
            </a:r>
            <a:r>
              <a:rPr lang="en-US" dirty="0"/>
              <a:t>a sharp decline in production since the end of these wars. All this led to an increase </a:t>
            </a:r>
            <a:r>
              <a:rPr lang="en-US" dirty="0" smtClean="0"/>
              <a:t>of </a:t>
            </a:r>
            <a:r>
              <a:rPr lang="en-US" dirty="0"/>
              <a:t>crime in the UK in the 19th century. In the state, a change </a:t>
            </a:r>
            <a:r>
              <a:rPr lang="en-US" dirty="0" smtClean="0"/>
              <a:t>in </a:t>
            </a:r>
            <a:r>
              <a:rPr lang="en-US" dirty="0"/>
              <a:t>domestic policy was required, and it occurred. </a:t>
            </a:r>
            <a:r>
              <a:rPr lang="en-US" dirty="0" smtClean="0"/>
              <a:t>The </a:t>
            </a:r>
            <a:r>
              <a:rPr lang="en-US" dirty="0"/>
              <a:t>political forces of great </a:t>
            </a:r>
            <a:r>
              <a:rPr lang="en-US" dirty="0" smtClean="0"/>
              <a:t>Britain,  </a:t>
            </a:r>
            <a:r>
              <a:rPr lang="en-US" dirty="0"/>
              <a:t>radicals and </a:t>
            </a:r>
            <a:r>
              <a:rPr lang="en-US" dirty="0" smtClean="0"/>
              <a:t>liberals, </a:t>
            </a:r>
            <a:r>
              <a:rPr lang="en-US" dirty="0"/>
              <a:t>found a common </a:t>
            </a:r>
            <a:r>
              <a:rPr lang="en-US" dirty="0" smtClean="0"/>
              <a:t>language. </a:t>
            </a:r>
            <a:r>
              <a:rPr lang="en-US" dirty="0"/>
              <a:t>I</a:t>
            </a:r>
            <a:r>
              <a:rPr lang="en-US" dirty="0" smtClean="0"/>
              <a:t>n </a:t>
            </a:r>
            <a:r>
              <a:rPr lang="en-US" dirty="0"/>
              <a:t>1832 a </a:t>
            </a:r>
            <a:r>
              <a:rPr lang="en-US" dirty="0" smtClean="0"/>
              <a:t>law, which </a:t>
            </a:r>
            <a:r>
              <a:rPr lang="en-US" dirty="0"/>
              <a:t>limited the role and power of the </a:t>
            </a:r>
            <a:r>
              <a:rPr lang="en-US" dirty="0" smtClean="0"/>
              <a:t>king, appeared.  </a:t>
            </a:r>
            <a:r>
              <a:rPr lang="en-US" dirty="0"/>
              <a:t>In addition to </a:t>
            </a:r>
            <a:r>
              <a:rPr lang="en-US" dirty="0" smtClean="0"/>
              <a:t>the reform, there was significant </a:t>
            </a:r>
            <a:r>
              <a:rPr lang="en-US" dirty="0"/>
              <a:t>growth of the middle </a:t>
            </a:r>
            <a:r>
              <a:rPr lang="en-US" dirty="0" smtClean="0"/>
              <a:t>class, which included priests, layers, doctors and other professions. </a:t>
            </a: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348880"/>
            <a:ext cx="3894339" cy="2808312"/>
          </a:xfrm>
          <a:prstGeom prst="rect">
            <a:avLst/>
          </a:prstGeom>
        </p:spPr>
      </p:pic>
    </p:spTree>
    <p:extLst>
      <p:ext uri="{BB962C8B-B14F-4D97-AF65-F5344CB8AC3E}">
        <p14:creationId xmlns:p14="http://schemas.microsoft.com/office/powerpoint/2010/main" val="299390467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1586" r="24770"/>
          <a:stretch/>
        </p:blipFill>
        <p:spPr>
          <a:xfrm>
            <a:off x="83314" y="0"/>
            <a:ext cx="9060686" cy="6838394"/>
          </a:xfrm>
          <a:prstGeom prst="rect">
            <a:avLst/>
          </a:prstGeom>
        </p:spPr>
      </p:pic>
      <p:sp>
        <p:nvSpPr>
          <p:cNvPr id="2" name="Заголовок 1"/>
          <p:cNvSpPr>
            <a:spLocks noGrp="1"/>
          </p:cNvSpPr>
          <p:nvPr>
            <p:ph type="title"/>
          </p:nvPr>
        </p:nvSpPr>
        <p:spPr>
          <a:xfrm>
            <a:off x="-2052736" y="188640"/>
            <a:ext cx="8229600" cy="1143000"/>
          </a:xfrm>
        </p:spPr>
        <p:txBody>
          <a:bodyPr/>
          <a:lstStyle/>
          <a:p>
            <a:r>
              <a:rPr lang="en-US" dirty="0">
                <a:solidFill>
                  <a:srgbClr val="FFFF00"/>
                </a:solidFill>
              </a:rPr>
              <a:t>C</a:t>
            </a:r>
            <a:r>
              <a:rPr lang="en-US" dirty="0" smtClean="0">
                <a:solidFill>
                  <a:srgbClr val="FFFF00"/>
                </a:solidFill>
              </a:rPr>
              <a:t>onclusion</a:t>
            </a:r>
            <a:endParaRPr lang="ru-RU" dirty="0">
              <a:solidFill>
                <a:srgbClr val="FFFF00"/>
              </a:solidFill>
            </a:endParaRPr>
          </a:p>
        </p:txBody>
      </p:sp>
      <p:sp>
        <p:nvSpPr>
          <p:cNvPr id="3" name="Объект 2"/>
          <p:cNvSpPr>
            <a:spLocks noGrp="1"/>
          </p:cNvSpPr>
          <p:nvPr>
            <p:ph idx="1"/>
          </p:nvPr>
        </p:nvSpPr>
        <p:spPr>
          <a:noFill/>
        </p:spPr>
        <p:txBody>
          <a:bodyPr/>
          <a:lstStyle/>
          <a:p>
            <a:r>
              <a:rPr lang="en-US" dirty="0">
                <a:solidFill>
                  <a:srgbClr val="FFFF00"/>
                </a:solidFill>
              </a:rPr>
              <a:t>F</a:t>
            </a:r>
            <a:r>
              <a:rPr lang="en-US" dirty="0" smtClean="0">
                <a:solidFill>
                  <a:srgbClr val="FFFF00"/>
                </a:solidFill>
              </a:rPr>
              <a:t>rom this we conclude that England during the opening of the gallery was subjected to uprisings and failures</a:t>
            </a:r>
            <a:endParaRPr lang="ru-RU" dirty="0">
              <a:solidFill>
                <a:srgbClr val="FFFF00"/>
              </a:solidFill>
            </a:endParaRPr>
          </a:p>
        </p:txBody>
      </p:sp>
    </p:spTree>
    <p:extLst>
      <p:ext uri="{BB962C8B-B14F-4D97-AF65-F5344CB8AC3E}">
        <p14:creationId xmlns:p14="http://schemas.microsoft.com/office/powerpoint/2010/main" val="23865026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W</a:t>
            </a:r>
            <a:r>
              <a:rPr lang="en-US" dirty="0" smtClean="0"/>
              <a:t>hat happened to the gallery during this time</a:t>
            </a:r>
            <a:r>
              <a:rPr lang="ru-RU" dirty="0" smtClean="0"/>
              <a:t>?</a:t>
            </a:r>
            <a:endParaRPr lang="ru-RU" dirty="0"/>
          </a:p>
        </p:txBody>
      </p:sp>
      <p:sp>
        <p:nvSpPr>
          <p:cNvPr id="3" name="Объект 2"/>
          <p:cNvSpPr>
            <a:spLocks noGrp="1"/>
          </p:cNvSpPr>
          <p:nvPr>
            <p:ph idx="1"/>
          </p:nvPr>
        </p:nvSpPr>
        <p:spPr/>
        <p:txBody>
          <a:bodyPr>
            <a:normAutofit fontScale="62500" lnSpcReduction="20000"/>
          </a:bodyPr>
          <a:lstStyle/>
          <a:p>
            <a:r>
              <a:rPr lang="en-US" dirty="0" smtClean="0"/>
              <a:t>The Gallery started to attract visitors of different types and classes. Its </a:t>
            </a:r>
            <a:r>
              <a:rPr lang="en-US" dirty="0"/>
              <a:t>location in Trafalgar Square was significant, </a:t>
            </a:r>
            <a:r>
              <a:rPr lang="en-US" dirty="0" smtClean="0"/>
              <a:t>as the Gallery was situated between </a:t>
            </a:r>
            <a:r>
              <a:rPr lang="en-US" dirty="0"/>
              <a:t>the wealthy West End and poorer areas to the east. So, the collection could be accessed by people of all social </a:t>
            </a:r>
            <a:r>
              <a:rPr lang="en-US" dirty="0" smtClean="0"/>
              <a:t>classes. The gallery moved several times. For the first 13 years it was located in the district of Westminster. During that period, the collection increased from 57 to 208 works, and the number of visitors went up from 5300 to 30500. In 1885 there was a fire, so the Gallery had to move once </a:t>
            </a:r>
            <a:r>
              <a:rPr lang="en-US" dirty="0"/>
              <a:t>again. </a:t>
            </a:r>
            <a:endParaRPr lang="en-US" dirty="0" smtClean="0"/>
          </a:p>
          <a:p>
            <a:r>
              <a:rPr lang="en-US" dirty="0" smtClean="0"/>
              <a:t>15th- </a:t>
            </a:r>
            <a:r>
              <a:rPr lang="en-US" dirty="0"/>
              <a:t>and 16th-century Italian paintings were at the core of the National Gallery for the first 30 years of its existence. The collection consisted of works by High Renaissance masters.</a:t>
            </a:r>
          </a:p>
          <a:p>
            <a:r>
              <a:rPr lang="en-US" dirty="0"/>
              <a:t>But its new director, Sir Charles Lock Eastlake, who was the President of the Royal Academy, knew most of London's leading art experts.</a:t>
            </a:r>
          </a:p>
          <a:p>
            <a:r>
              <a:rPr lang="en-US" dirty="0"/>
              <a:t>The new director’s taste was for the Northern and Early Italian Renaissance masters or "primitives". One of the famous masterpieces of that time is “The Baptism of Christ” by </a:t>
            </a:r>
            <a:r>
              <a:rPr lang="en-US" dirty="0" err="1"/>
              <a:t>Piero</a:t>
            </a:r>
            <a:r>
              <a:rPr lang="en-US" dirty="0"/>
              <a:t> </a:t>
            </a:r>
            <a:r>
              <a:rPr lang="en-US" dirty="0" err="1"/>
              <a:t>della</a:t>
            </a:r>
            <a:r>
              <a:rPr lang="en-US" dirty="0"/>
              <a:t> Francesca</a:t>
            </a:r>
            <a:r>
              <a:rPr lang="en-US" dirty="0" smtClean="0"/>
              <a:t>.</a:t>
            </a:r>
          </a:p>
          <a:p>
            <a:r>
              <a:rPr lang="en-US" dirty="0" smtClean="0"/>
              <a:t>Another significant step in the development of the Gallery belonged to The </a:t>
            </a:r>
            <a:r>
              <a:rPr lang="en-US" dirty="0"/>
              <a:t>Pre-Raphaelite </a:t>
            </a:r>
            <a:r>
              <a:rPr lang="en-US" dirty="0" smtClean="0"/>
              <a:t>Brotherhood. Later on known </a:t>
            </a:r>
            <a:r>
              <a:rPr lang="en-US" dirty="0"/>
              <a:t>as </a:t>
            </a:r>
            <a:r>
              <a:rPr lang="en-US" dirty="0" smtClean="0"/>
              <a:t>“The Pre-Raphaelites”, it </a:t>
            </a:r>
            <a:r>
              <a:rPr lang="en-US" dirty="0"/>
              <a:t>was </a:t>
            </a:r>
            <a:r>
              <a:rPr lang="en-US" dirty="0" smtClean="0"/>
              <a:t>founded </a:t>
            </a:r>
            <a:r>
              <a:rPr lang="en-US" dirty="0"/>
              <a:t>in </a:t>
            </a:r>
            <a:r>
              <a:rPr lang="en-US" dirty="0" smtClean="0"/>
              <a:t>1848</a:t>
            </a:r>
            <a:r>
              <a:rPr lang="en-US" dirty="0"/>
              <a:t>. The group continued to accept the concepts of history </a:t>
            </a:r>
            <a:r>
              <a:rPr lang="en-US" dirty="0" smtClean="0"/>
              <a:t>painting and </a:t>
            </a:r>
            <a:r>
              <a:rPr lang="en-US" dirty="0"/>
              <a:t>imitation of nature, as central to the purpose of art. The Pre-Raphaelites defined themselves as a reform movement, created a distinct name for their form of art</a:t>
            </a:r>
            <a:r>
              <a:rPr lang="en-US" dirty="0" smtClean="0"/>
              <a:t>, trying to avoid the routine. </a:t>
            </a:r>
            <a:endParaRPr lang="en-US" dirty="0"/>
          </a:p>
          <a:p>
            <a:endParaRPr lang="ru-RU" dirty="0"/>
          </a:p>
        </p:txBody>
      </p:sp>
    </p:spTree>
    <p:extLst>
      <p:ext uri="{BB962C8B-B14F-4D97-AF65-F5344CB8AC3E}">
        <p14:creationId xmlns:p14="http://schemas.microsoft.com/office/powerpoint/2010/main" val="2709779398"/>
      </p:ext>
    </p:extLst>
  </p:cSld>
  <p:clrMapOvr>
    <a:masterClrMapping/>
  </p:clrMapOvr>
  <p:transition spd="slow">
    <p:wheel spokes="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smtClean="0"/>
              <a:t>At that time in England</a:t>
            </a:r>
            <a:endParaRPr lang="ru-RU" dirty="0"/>
          </a:p>
        </p:txBody>
      </p:sp>
      <p:sp>
        <p:nvSpPr>
          <p:cNvPr id="4" name="Прямоугольник 3"/>
          <p:cNvSpPr/>
          <p:nvPr/>
        </p:nvSpPr>
        <p:spPr>
          <a:xfrm>
            <a:off x="467544" y="1700808"/>
            <a:ext cx="7776864" cy="4247317"/>
          </a:xfrm>
          <a:prstGeom prst="rect">
            <a:avLst/>
          </a:prstGeom>
        </p:spPr>
        <p:txBody>
          <a:bodyPr wrap="square">
            <a:spAutoFit/>
          </a:bodyPr>
          <a:lstStyle/>
          <a:p>
            <a:r>
              <a:rPr lang="en-US" dirty="0" smtClean="0"/>
              <a:t>There was the third electoral reform of 1884-1885. In the last quarter of the nineteenth century in England, a series of laws that further democratization of the electoral law, were established. It made possible the introduction of electoral districts with equal representation from the same population (one member from 50-54 thousand inhabitants).</a:t>
            </a:r>
          </a:p>
          <a:p>
            <a:r>
              <a:rPr lang="en-US" dirty="0"/>
              <a:t>In the middle of the 19th century Britain was the richest and most powerful nation in the world. However in the late 19th century Britain's power declined. </a:t>
            </a:r>
            <a:r>
              <a:rPr lang="en-US" dirty="0" smtClean="0"/>
              <a:t>Britain </a:t>
            </a:r>
            <a:r>
              <a:rPr lang="en-US" dirty="0"/>
              <a:t>was the first country to industrialize. She therefore had a head start over other nations. However the other countries began to catch up. France, Germany and the USA industrialized. By the end of the 19th century Russia, Sweden, (North) Italy and Japan were also industrializing. As a result Britain became relatively less important. </a:t>
            </a:r>
            <a:r>
              <a:rPr lang="en-US" dirty="0" smtClean="0"/>
              <a:t>By </a:t>
            </a:r>
            <a:r>
              <a:rPr lang="en-US" dirty="0"/>
              <a:t>the end of the 19th century it was obvious that Britain was no longer as powerful as </a:t>
            </a:r>
            <a:r>
              <a:rPr lang="en-US" dirty="0" smtClean="0"/>
              <a:t>it </a:t>
            </a:r>
            <a:r>
              <a:rPr lang="en-US" dirty="0"/>
              <a:t>had once </a:t>
            </a:r>
            <a:r>
              <a:rPr lang="en-US" dirty="0" smtClean="0"/>
              <a:t>been.</a:t>
            </a:r>
            <a:endParaRPr lang="ru-RU" dirty="0"/>
          </a:p>
        </p:txBody>
      </p:sp>
    </p:spTree>
    <p:extLst>
      <p:ext uri="{BB962C8B-B14F-4D97-AF65-F5344CB8AC3E}">
        <p14:creationId xmlns:p14="http://schemas.microsoft.com/office/powerpoint/2010/main" val="30586415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conclusion</a:t>
            </a:r>
            <a:endParaRPr lang="ru-RU" dirty="0"/>
          </a:p>
        </p:txBody>
      </p:sp>
      <p:sp>
        <p:nvSpPr>
          <p:cNvPr id="3" name="Объект 2"/>
          <p:cNvSpPr>
            <a:spLocks noGrp="1"/>
          </p:cNvSpPr>
          <p:nvPr>
            <p:ph idx="1"/>
          </p:nvPr>
        </p:nvSpPr>
        <p:spPr/>
        <p:txBody>
          <a:bodyPr/>
          <a:lstStyle/>
          <a:p>
            <a:r>
              <a:rPr lang="en-US" dirty="0"/>
              <a:t>T</a:t>
            </a:r>
            <a:r>
              <a:rPr lang="en-US" dirty="0" smtClean="0"/>
              <a:t>he </a:t>
            </a:r>
            <a:r>
              <a:rPr lang="en-US" dirty="0"/>
              <a:t>national gallery has been subjected to many </a:t>
            </a:r>
            <a:r>
              <a:rPr lang="en-US" dirty="0" smtClean="0"/>
              <a:t>innovations, </a:t>
            </a:r>
            <a:r>
              <a:rPr lang="en-US" dirty="0"/>
              <a:t>while in England there have been political </a:t>
            </a:r>
            <a:r>
              <a:rPr lang="en-US" dirty="0" smtClean="0"/>
              <a:t>changes.</a:t>
            </a:r>
            <a:endParaRPr lang="ru-RU" dirty="0"/>
          </a:p>
        </p:txBody>
      </p:sp>
    </p:spTree>
    <p:extLst>
      <p:ext uri="{BB962C8B-B14F-4D97-AF65-F5344CB8AC3E}">
        <p14:creationId xmlns:p14="http://schemas.microsoft.com/office/powerpoint/2010/main" val="198963374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The national gallery in the 20</a:t>
            </a:r>
            <a:r>
              <a:rPr lang="en-US" baseline="30000" dirty="0" smtClean="0"/>
              <a:t>th</a:t>
            </a:r>
            <a:r>
              <a:rPr lang="en-US" dirty="0" smtClean="0"/>
              <a:t> century</a:t>
            </a:r>
            <a:endParaRPr lang="ru-RU" dirty="0"/>
          </a:p>
        </p:txBody>
      </p:sp>
      <p:sp>
        <p:nvSpPr>
          <p:cNvPr id="3" name="Объект 2"/>
          <p:cNvSpPr>
            <a:spLocks noGrp="1"/>
          </p:cNvSpPr>
          <p:nvPr>
            <p:ph idx="1"/>
          </p:nvPr>
        </p:nvSpPr>
        <p:spPr>
          <a:xfrm>
            <a:off x="323528" y="1752600"/>
            <a:ext cx="8363272" cy="5105399"/>
          </a:xfrm>
        </p:spPr>
        <p:txBody>
          <a:bodyPr>
            <a:normAutofit fontScale="62500" lnSpcReduction="20000"/>
          </a:bodyPr>
          <a:lstStyle/>
          <a:p>
            <a:r>
              <a:rPr lang="en-US" dirty="0" smtClean="0"/>
              <a:t>In the beginning of the 20</a:t>
            </a:r>
            <a:r>
              <a:rPr lang="en-US" baseline="30000" dirty="0" smtClean="0"/>
              <a:t>th</a:t>
            </a:r>
            <a:r>
              <a:rPr lang="en-US" dirty="0" smtClean="0"/>
              <a:t> century the gallery received new masterpieces as the </a:t>
            </a:r>
            <a:r>
              <a:rPr lang="en-US" dirty="0"/>
              <a:t>agricultural crisis </a:t>
            </a:r>
            <a:r>
              <a:rPr lang="en-US" dirty="0" smtClean="0"/>
              <a:t>caused </a:t>
            </a:r>
            <a:r>
              <a:rPr lang="en-US" dirty="0"/>
              <a:t>many aristocratic families to sell their </a:t>
            </a:r>
            <a:r>
              <a:rPr lang="en-US" dirty="0" smtClean="0"/>
              <a:t>paintings.</a:t>
            </a:r>
            <a:endParaRPr lang="en-US" dirty="0"/>
          </a:p>
          <a:p>
            <a:r>
              <a:rPr lang="en-US" dirty="0" smtClean="0"/>
              <a:t>Nevertheless, the </a:t>
            </a:r>
            <a:r>
              <a:rPr lang="en-US" dirty="0"/>
              <a:t>National </a:t>
            </a:r>
            <a:r>
              <a:rPr lang="en-US" dirty="0" smtClean="0"/>
              <a:t>Gallery happened to suffer from </a:t>
            </a:r>
            <a:r>
              <a:rPr lang="en-US" dirty="0"/>
              <a:t>the political </a:t>
            </a:r>
            <a:r>
              <a:rPr lang="en-US" dirty="0" smtClean="0"/>
              <a:t>protests. As an example, “the </a:t>
            </a:r>
            <a:r>
              <a:rPr lang="en-US" dirty="0" err="1"/>
              <a:t>Rokeby</a:t>
            </a:r>
            <a:r>
              <a:rPr lang="en-US" dirty="0"/>
              <a:t> </a:t>
            </a:r>
            <a:r>
              <a:rPr lang="en-US" dirty="0" smtClean="0"/>
              <a:t>Venus” </a:t>
            </a:r>
            <a:r>
              <a:rPr lang="en-US" dirty="0"/>
              <a:t>was damaged on 10 March </a:t>
            </a:r>
            <a:r>
              <a:rPr lang="en-US" dirty="0" smtClean="0"/>
              <a:t>1914 by Mary Richardson, </a:t>
            </a:r>
            <a:r>
              <a:rPr lang="en-US" dirty="0"/>
              <a:t>in protest against the arrest of </a:t>
            </a:r>
            <a:r>
              <a:rPr lang="en-US" dirty="0" smtClean="0"/>
              <a:t>her </a:t>
            </a:r>
            <a:r>
              <a:rPr lang="en-US" dirty="0" smtClean="0"/>
              <a:t>colleague </a:t>
            </a:r>
            <a:r>
              <a:rPr lang="en-US" dirty="0" smtClean="0"/>
              <a:t>the </a:t>
            </a:r>
            <a:r>
              <a:rPr lang="en-US" dirty="0"/>
              <a:t>previous day. Later that month another </a:t>
            </a:r>
            <a:r>
              <a:rPr lang="en-US" dirty="0" smtClean="0"/>
              <a:t>member f the movement </a:t>
            </a:r>
            <a:r>
              <a:rPr lang="en-US" dirty="0"/>
              <a:t>attacked five </a:t>
            </a:r>
            <a:r>
              <a:rPr lang="en-US" dirty="0" err="1" smtClean="0"/>
              <a:t>Bellinis</a:t>
            </a:r>
            <a:r>
              <a:rPr lang="en-US" dirty="0" smtClean="0"/>
              <a:t>. </a:t>
            </a:r>
          </a:p>
          <a:p>
            <a:r>
              <a:rPr lang="en-US" dirty="0"/>
              <a:t>T</a:t>
            </a:r>
            <a:r>
              <a:rPr lang="en-US" dirty="0" smtClean="0"/>
              <a:t>he </a:t>
            </a:r>
            <a:r>
              <a:rPr lang="en-US" dirty="0"/>
              <a:t>Gallery </a:t>
            </a:r>
            <a:r>
              <a:rPr lang="en-US" dirty="0" smtClean="0"/>
              <a:t>had to </a:t>
            </a:r>
            <a:r>
              <a:rPr lang="en-US" dirty="0"/>
              <a:t>close until the start of the First World War, when the Women's Social and Political Union called for an end to violent acts. </a:t>
            </a:r>
            <a:endParaRPr lang="en-US" dirty="0" smtClean="0"/>
          </a:p>
          <a:p>
            <a:r>
              <a:rPr lang="en-US" dirty="0" smtClean="0"/>
              <a:t>Shortly </a:t>
            </a:r>
            <a:r>
              <a:rPr lang="en-US" dirty="0"/>
              <a:t>before the outbreak of World War II the paintings were evacuated to various locations in Wales. </a:t>
            </a:r>
            <a:endParaRPr lang="en-US" dirty="0" smtClean="0"/>
          </a:p>
          <a:p>
            <a:r>
              <a:rPr lang="en-US" dirty="0"/>
              <a:t>T</a:t>
            </a:r>
            <a:r>
              <a:rPr lang="en-US" dirty="0" smtClean="0"/>
              <a:t>here </a:t>
            </a:r>
            <a:r>
              <a:rPr lang="en-US" dirty="0"/>
              <a:t>were </a:t>
            </a:r>
            <a:r>
              <a:rPr lang="en-US" dirty="0" smtClean="0"/>
              <a:t>even discussions </a:t>
            </a:r>
            <a:r>
              <a:rPr lang="en-US" dirty="0"/>
              <a:t>about moving the paintings to Canada. This idea was firmly rejected by Winston Churchill, who wrote in a telegram to the </a:t>
            </a:r>
            <a:r>
              <a:rPr lang="en-US" dirty="0" smtClean="0"/>
              <a:t>director: “Bury </a:t>
            </a:r>
            <a:r>
              <a:rPr lang="en-US" dirty="0"/>
              <a:t>them in caves or in cellars, but not a picture shall leave these islands”. </a:t>
            </a:r>
            <a:endParaRPr lang="en-US" dirty="0" smtClean="0"/>
          </a:p>
          <a:p>
            <a:r>
              <a:rPr lang="en-US" dirty="0" smtClean="0"/>
              <a:t>The </a:t>
            </a:r>
            <a:r>
              <a:rPr lang="en-US" dirty="0"/>
              <a:t>first catalogues on the </a:t>
            </a:r>
            <a:r>
              <a:rPr lang="en-US" dirty="0" smtClean="0"/>
              <a:t>collection appeared during the evacuation which improved the whole system of exhibiting paintings of the gallery.</a:t>
            </a:r>
            <a:endParaRPr lang="en-US" dirty="0"/>
          </a:p>
          <a:p>
            <a:r>
              <a:rPr lang="en-US" dirty="0" smtClean="0"/>
              <a:t>The </a:t>
            </a:r>
            <a:r>
              <a:rPr lang="en-US" dirty="0"/>
              <a:t>paintings returned to Trafalgar Square in 1945</a:t>
            </a:r>
            <a:r>
              <a:rPr lang="en-US" dirty="0" smtClean="0"/>
              <a:t>.</a:t>
            </a:r>
          </a:p>
          <a:p>
            <a:r>
              <a:rPr lang="en-US" dirty="0" smtClean="0"/>
              <a:t> </a:t>
            </a:r>
            <a:r>
              <a:rPr lang="en-US" dirty="0"/>
              <a:t>In the post-war years, </a:t>
            </a:r>
            <a:r>
              <a:rPr lang="en-US" dirty="0" smtClean="0"/>
              <a:t>the </a:t>
            </a:r>
            <a:r>
              <a:rPr lang="en-US" dirty="0"/>
              <a:t>prices for Old Masters – and even more so for the Impressionists and Post-impressionists – have risen beyond its means. Some of the Gallery's most significant </a:t>
            </a:r>
            <a:r>
              <a:rPr lang="en-US" dirty="0" smtClean="0"/>
              <a:t>paintings such as “The Virgin </a:t>
            </a:r>
            <a:r>
              <a:rPr lang="en-US" dirty="0"/>
              <a:t>and </a:t>
            </a:r>
            <a:r>
              <a:rPr lang="en-US" dirty="0" smtClean="0"/>
              <a:t>Child </a:t>
            </a:r>
            <a:r>
              <a:rPr lang="en-US" dirty="0"/>
              <a:t>with St. </a:t>
            </a:r>
            <a:r>
              <a:rPr lang="en-US" dirty="0" smtClean="0"/>
              <a:t>Anne” </a:t>
            </a:r>
            <a:r>
              <a:rPr lang="en-US" dirty="0"/>
              <a:t>and </a:t>
            </a:r>
            <a:r>
              <a:rPr lang="en-US" dirty="0" smtClean="0"/>
              <a:t>“St</a:t>
            </a:r>
            <a:r>
              <a:rPr lang="en-US" dirty="0"/>
              <a:t>. John the Baptist by Leonardo da </a:t>
            </a:r>
            <a:r>
              <a:rPr lang="en-US" dirty="0" smtClean="0"/>
              <a:t>Vinci” were bought </a:t>
            </a:r>
            <a:r>
              <a:rPr lang="en-US" dirty="0"/>
              <a:t>in </a:t>
            </a:r>
            <a:r>
              <a:rPr lang="en-US" dirty="0" smtClean="0"/>
              <a:t>1962 with the </a:t>
            </a:r>
            <a:r>
              <a:rPr lang="en-US" dirty="0"/>
              <a:t>help of donations. </a:t>
            </a:r>
            <a:endParaRPr lang="en-US" dirty="0" smtClean="0"/>
          </a:p>
          <a:p>
            <a:r>
              <a:rPr lang="en-US" dirty="0" smtClean="0"/>
              <a:t>Since </a:t>
            </a:r>
            <a:r>
              <a:rPr lang="en-US" dirty="0"/>
              <a:t>1989, the gallery has run a scheme that gives a studio to contemporary artists to create work based on the permanent collection. </a:t>
            </a:r>
            <a:endParaRPr lang="ru-RU" dirty="0"/>
          </a:p>
        </p:txBody>
      </p:sp>
    </p:spTree>
    <p:extLst>
      <p:ext uri="{BB962C8B-B14F-4D97-AF65-F5344CB8AC3E}">
        <p14:creationId xmlns:p14="http://schemas.microsoft.com/office/powerpoint/2010/main" val="11537867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тека">
  <a:themeElements>
    <a:clrScheme name="Аптека">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Аптека">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Аптека">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587</TotalTime>
  <Words>1559</Words>
  <Application>Microsoft Office PowerPoint</Application>
  <PresentationFormat>Экран (4:3)</PresentationFormat>
  <Paragraphs>50</Paragraphs>
  <Slides>14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Аптека</vt:lpstr>
      <vt:lpstr>National gallery</vt:lpstr>
      <vt:lpstr>Презентация PowerPoint</vt:lpstr>
      <vt:lpstr>How it all started</vt:lpstr>
      <vt:lpstr>What was going on in England at the time?</vt:lpstr>
      <vt:lpstr>Conclusion</vt:lpstr>
      <vt:lpstr>What happened to the gallery during this time?</vt:lpstr>
      <vt:lpstr>At that time in England</vt:lpstr>
      <vt:lpstr>conclusion</vt:lpstr>
      <vt:lpstr>The national gallery in the 20th century</vt:lpstr>
      <vt:lpstr>the country in the 20th century</vt:lpstr>
      <vt:lpstr>21st century </vt:lpstr>
      <vt:lpstr>21st century in England</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gallery</dc:title>
  <dc:creator>Дмитрий Исаков</dc:creator>
  <cp:lastModifiedBy>Анастасия Георгиевна Лукина</cp:lastModifiedBy>
  <cp:revision>43</cp:revision>
  <cp:lastPrinted>2018-04-19T11:41:03Z</cp:lastPrinted>
  <dcterms:created xsi:type="dcterms:W3CDTF">2018-03-29T18:18:00Z</dcterms:created>
  <dcterms:modified xsi:type="dcterms:W3CDTF">2022-03-08T13:50:29Z</dcterms:modified>
</cp:coreProperties>
</file>