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8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1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8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87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6B60E5-9141-43D2-AFC9-225F816D69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5603CAF-6715-48E9-AB01-FD4BA187DC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1A726B-66BF-4B29-93BB-6DB93626E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8865-7F24-4F71-9F81-DF65CD2F92C3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52F970B-FD15-4DF9-8D40-9E9F09C49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71CE8B-8BF0-4F22-A105-9423B9E4B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EF09-F5D6-4CBA-B9D2-45564E4D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104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5CABAE-BB9D-4BBD-9D35-6160EAF4B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E519333-7A47-40C1-AA2B-99E09E31EF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00F5C0-8802-4423-A74F-E5E7863F7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8865-7F24-4F71-9F81-DF65CD2F92C3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24B3AE-9C88-43CA-B419-5C77D01AD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64D32A-C43D-44C0-974D-62F5F2552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EF09-F5D6-4CBA-B9D2-45564E4D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858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0775CBF-41AA-40EF-B0E6-E70264D6AA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1F453F4-7C2F-453E-ABF5-839B27C42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D661494-F544-405A-816F-DFDF30F7A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8865-7F24-4F71-9F81-DF65CD2F92C3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7F57BD-C0B5-4A50-B4C0-AB5F2F115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5E28BB-CE7E-41A2-83F2-7C7DC8D84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EF09-F5D6-4CBA-B9D2-45564E4D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108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9A57F9-9FA8-4646-AF42-9A0E0A955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3A42FB-7C0D-4885-BC32-9E402C389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1E4913-E530-423B-852C-51F55DFB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8865-7F24-4F71-9F81-DF65CD2F92C3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F33752-8142-4117-9056-A10A74CEA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09D01E-6146-4D98-B672-B20D0F4DA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EF09-F5D6-4CBA-B9D2-45564E4D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70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26F7D8-9D28-49D8-BAB1-F4819CCC4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F54C2E-5C10-4296-8EE2-8D2F8C9B1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B2705E-5482-4629-8FCE-CF511EE01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8865-7F24-4F71-9F81-DF65CD2F92C3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0F8713-084E-470A-951B-B5461B62E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C949B7-48C3-4DEB-8179-12188F0C0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EF09-F5D6-4CBA-B9D2-45564E4D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489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35ACA7-02C2-4307-9414-36186938E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E52452C-E413-4F69-A4BA-780AD1A282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22EFA42-914F-492B-9120-69CB80840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0B8134-2F52-4CA8-944F-B2FCE5F69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8865-7F24-4F71-9F81-DF65CD2F92C3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EC7EA63-2B20-4950-A43A-C72CC60B0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E79A440-3AA9-45AC-BB01-FF4BFA350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EF09-F5D6-4CBA-B9D2-45564E4D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507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476C32-9B99-46CE-B8A7-0D54A311B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627EF25-2FFC-4593-85AA-7AD3FE466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5624CC-9E44-47FA-80B2-5A9E232B11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F5BDF92-57C2-4DC4-BB96-9E4F79DD77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89C8A22-3152-465C-8D19-E2E6F7875D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998D8A7-C895-4177-8345-89F753E1F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8865-7F24-4F71-9F81-DF65CD2F92C3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5EA017C-CB1F-4840-B521-722CC8888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4E72DF6-AC6D-42ED-9A56-C0B1B5DF1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EF09-F5D6-4CBA-B9D2-45564E4D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57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659389-8248-4711-AFA1-C5F70A5CD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457AAA8-125E-4C21-9EC7-9C60E40E1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8865-7F24-4F71-9F81-DF65CD2F92C3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EF01E7E-987B-48BF-88AE-248646D79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23F9B5D-18EC-4214-942E-6A20322CB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EF09-F5D6-4CBA-B9D2-45564E4D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296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9DEDCED-A1A4-4F3D-B9F8-A0E3B447B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8865-7F24-4F71-9F81-DF65CD2F92C3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2EA93B9-C286-4A32-9999-8711A188F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5005F4F-C410-4425-B513-A668C950A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EF09-F5D6-4CBA-B9D2-45564E4D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77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CBA613-4316-45F0-9EAA-B24D39A9F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859793-EE7F-479D-B0EC-899C4F72D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73605CC-C949-416F-8AD9-C7ABCB7A4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EB2229E-C194-461B-83F5-7583ECF61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8865-7F24-4F71-9F81-DF65CD2F92C3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0F0AD33-DFAC-4FA5-8FF6-19335A94C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4BDA19E-8E57-40F1-98CA-D481A1A02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EF09-F5D6-4CBA-B9D2-45564E4D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272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87F687-50F2-4581-885A-4DC1C3E84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35E5585-24B9-423C-B41C-6F65BC88E6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D2B8F09-44A0-418A-AF45-7C2B403CA6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93700D2-CF21-4287-9B9E-3C8C4C56E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8865-7F24-4F71-9F81-DF65CD2F92C3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74CF1E-CC5F-4638-9958-9A314A18C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DA610A-7DBF-4537-92BB-915174FA0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CEF09-F5D6-4CBA-B9D2-45564E4D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52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AA3C74-F0B6-44FE-B1BC-89294F9E4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F730D94-F7CF-48CD-AB18-D22F4B7DC7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8174AFA-9408-455A-BDFC-0A440CE9B6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8865-7F24-4F71-9F81-DF65CD2F92C3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DA12A0-0EF1-48AE-B6BB-4E130C7C3D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1F8E5F-CE20-4180-A950-FD70CD5628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CEF09-F5D6-4CBA-B9D2-45564E4D0FB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612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yandex.ru/turbo?parent-reqid=1581284994242971-704406196646306209500116-sas2-5616&amp;utm_source=turbo_turbo&amp;text=https%3A//ru.wikipedia.org/wiki/%25D0%25AF%25D1%2582%25D1%258C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F%D1%80%D0%BE%D0%B1%D0%BB%D0%B5%D0%BC%D0%B0_%D0%B0%D0%B2%D1%82%D0%BE%D1%80%D1%81%D1%82%D0%B2%D0%B0_%D1%82%D0%B5%D0%BA%D1%81%D1%82%D0%BE%D0%B2_%D0%9C._%D0%90._%D0%A8%D0%BE%D0%BB%D0%BE%D1%85%D0%BE%D0%B2%D0%B0#cite_note-22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CCDD4F8-29ED-42F0-882B-E675C6364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4128" y="365125"/>
            <a:ext cx="6079671" cy="1325563"/>
          </a:xfrm>
        </p:spPr>
        <p:txBody>
          <a:bodyPr>
            <a:normAutofit/>
          </a:bodyPr>
          <a:lstStyle/>
          <a:p>
            <a:r>
              <a:rPr lang="ru-RU" sz="3200" b="1" dirty="0"/>
              <a:t>Михаил Александрович Шолохов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7992B25-D433-40E0-BD69-9C6811C519E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1905 – 1984</a:t>
            </a:r>
          </a:p>
          <a:p>
            <a:pPr marL="0" indent="0">
              <a:buNone/>
            </a:pPr>
            <a:r>
              <a:rPr lang="ru-RU" dirty="0"/>
              <a:t>Сын казачки и управляющего имением  Александра Шолохова, фамилию «Шолохов» носит с 1913 года. </a:t>
            </a:r>
          </a:p>
          <a:p>
            <a:pPr marL="0" indent="0">
              <a:buNone/>
            </a:pPr>
            <a:r>
              <a:rPr lang="ru-RU" dirty="0"/>
              <a:t>С 1914 по 1918 год живет в Москве, позже возвращается с семьей на Дон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14485EE-FB2E-4DFA-A04F-C23350DA41A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33820"/>
            <a:ext cx="4276439" cy="579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447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7C707945-D344-45F1-A13A-76AEE647B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EA0F3F4-4BC8-4449-9BCE-C01768350C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849086"/>
            <a:ext cx="5181600" cy="532787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рукописи 885 страниц. Из них 605 написаны рукой М. А. Шолохова, 280 страниц переписаны набело рукой жены писателя и её сестёр; многие из этих страниц также содержат правку М. А. Шолохова. Страницы, написанные рукой М. А. Шолохова, включают в себя черновики, варианты и беловые страницы, а также наброски и вставки к тем или иным частям текста. </a:t>
            </a:r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C72CB79F-E115-4B8E-A2D5-5376F73F206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5192" y="365125"/>
            <a:ext cx="3618337" cy="581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0357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0A0AB6D2-90BE-4E05-B653-9E08D473E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1827"/>
            <a:ext cx="10515600" cy="5114122"/>
          </a:xfrm>
        </p:spPr>
        <p:txBody>
          <a:bodyPr/>
          <a:lstStyle/>
          <a:p>
            <a:r>
              <a:rPr lang="ru-RU" dirty="0"/>
              <a:t>После обнаружения автографа «Тихого Дона» сторонники авторства Шолохова сочли свою позицию безусловно доказанной</a:t>
            </a:r>
            <a:r>
              <a:rPr lang="ru-RU" baseline="30000" dirty="0"/>
              <a:t>.</a:t>
            </a:r>
            <a:r>
              <a:rPr lang="ru-RU" dirty="0"/>
              <a:t> В свою очередь, многие</a:t>
            </a:r>
            <a:r>
              <a:rPr lang="ru-RU" baseline="30000" dirty="0"/>
              <a:t> </a:t>
            </a:r>
            <a:r>
              <a:rPr lang="ru-RU" dirty="0"/>
              <a:t>сторонники версии о плагиате продолжают настаивать на своей правоте, заявляя, что само наличие рукописей не означает, что человек, рукой которого они написаны, на самом деле является их подлинным автором. Более того, найденные рукописи в некоторых случаях были использованы ими как аргумент в пользу версии о плагиате</a:t>
            </a:r>
          </a:p>
        </p:txBody>
      </p:sp>
    </p:spTree>
    <p:extLst>
      <p:ext uri="{BB962C8B-B14F-4D97-AF65-F5344CB8AC3E}">
        <p14:creationId xmlns:p14="http://schemas.microsoft.com/office/powerpoint/2010/main" val="1966839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FFCD21-9E7A-4768-B71D-C8B567585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Аргументы обеих сторон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17CB3A-829D-46FD-916F-3805D5FC2A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10490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/>
              <a:t>Несоответствие содержания романа знаниям и опыту Шолохова.</a:t>
            </a:r>
            <a:r>
              <a:rPr lang="ru-RU" dirty="0"/>
              <a:t> 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0" indent="0">
              <a:buNone/>
            </a:pPr>
            <a:r>
              <a:rPr lang="ru-RU" dirty="0"/>
              <a:t>+ Часть критиков утверждает, что высокий художественный уровень «Тихого Дона» резко контрастирует с уровнем шолоховских «Донских рассказов», непосредственно предшествовавших гениальному роману. Критики отмечают также имеющиеся в «Донских рассказах» признаки плохого знания казачьего быта, совершенно не характерные для романа.</a:t>
            </a:r>
          </a:p>
        </p:txBody>
      </p:sp>
    </p:spTree>
    <p:extLst>
      <p:ext uri="{BB962C8B-B14F-4D97-AF65-F5344CB8AC3E}">
        <p14:creationId xmlns:p14="http://schemas.microsoft.com/office/powerpoint/2010/main" val="981483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F29F2D6-030C-4161-8F4B-8D598A9AB5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489857"/>
            <a:ext cx="11102266" cy="56871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2. Множество грубых хронологических и других противоречий в романе, большое число орфографических и стилистических ошибок.</a:t>
            </a:r>
            <a:r>
              <a:rPr lang="ru-RU" baseline="30000" dirty="0"/>
              <a:t> </a:t>
            </a:r>
          </a:p>
          <a:p>
            <a:pPr marL="0" indent="0">
              <a:buNone/>
            </a:pPr>
            <a:endParaRPr lang="ru-RU" baseline="30000" dirty="0"/>
          </a:p>
          <a:p>
            <a:pPr marL="0" indent="0">
              <a:buNone/>
            </a:pPr>
            <a:endParaRPr lang="ru-RU" baseline="30000" dirty="0"/>
          </a:p>
          <a:p>
            <a:pPr marL="0" indent="0">
              <a:buNone/>
            </a:pPr>
            <a:r>
              <a:rPr lang="ru-RU" dirty="0"/>
              <a:t>Роман демонстрирует высокий уровень эрудиции автора, прекрасное знание им истории Первой мировой войны, знакомство с реалиями описываемого периода. При этом в тексте нередко встречаются грубейшие противоречия и ошибки, которые автор с таким уровнем знаний, казалось бы, просто не мог допустить. Например, отмечен целый ряд хронологических и географических нестыковок: главные герои одновременно воюют в Германии и Австро-Венгрии, при этом одновременно могут находиться ещё и в тыловом госпитале; герой вступает в бой в ночь на 16 августа, а ранение в том же бою получает 16 сентября. Критики объясняют это несоответствие тем, что разные редакции романа, созданные настоящим автором, компилировались в окончательный текст гораздо менее знающим и грамотным «соавтором», который не сумел воспроизвести подлинный авторский замысел.</a:t>
            </a:r>
          </a:p>
        </p:txBody>
      </p:sp>
    </p:spTree>
    <p:extLst>
      <p:ext uri="{BB962C8B-B14F-4D97-AF65-F5344CB8AC3E}">
        <p14:creationId xmlns:p14="http://schemas.microsoft.com/office/powerpoint/2010/main" val="509314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7D9DF4A-5544-4150-8815-C8EC5E7AD1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391886"/>
            <a:ext cx="10756037" cy="5785077"/>
          </a:xfrm>
        </p:spPr>
        <p:txBody>
          <a:bodyPr>
            <a:normAutofit/>
          </a:bodyPr>
          <a:lstStyle/>
          <a:p>
            <a:r>
              <a:rPr lang="ru-RU" b="1" dirty="0"/>
              <a:t>Ошибки разбора почерка подлинного автора.</a:t>
            </a:r>
          </a:p>
          <a:p>
            <a:r>
              <a:rPr lang="ru-RU" dirty="0"/>
              <a:t>Критики нашли у Шолохова ряд ошибок, которые можно трактовать как ошибки при переписывании с оригинальной рукописи, выполненной другим человеком. «Скипетр красок» вместо «Спектр красок», «колосистый месяц» вместо «</a:t>
            </a:r>
            <a:r>
              <a:rPr lang="ru-RU" dirty="0" err="1"/>
              <a:t>колёсистый</a:t>
            </a:r>
            <a:r>
              <a:rPr lang="ru-RU" dirty="0"/>
              <a:t> месяц», «На площади» вместо «на </a:t>
            </a:r>
            <a:r>
              <a:rPr lang="ru-RU" dirty="0" err="1"/>
              <a:t>пол-лошади</a:t>
            </a:r>
            <a:r>
              <a:rPr lang="ru-RU" dirty="0"/>
              <a:t>» (то есть на полкорпуса лошади впереди). Опубликование «черновика» умножило число вопросов</a:t>
            </a:r>
            <a:endParaRPr lang="ru-RU" baseline="30000" dirty="0"/>
          </a:p>
          <a:p>
            <a:r>
              <a:rPr lang="ru-RU" dirty="0"/>
              <a:t>Некоторые исправления трудно истолковать иначе как попытки разобрать чужой почерк, например: «У дома» — написано, зачёркнуто, исправлено на «у Дона». </a:t>
            </a:r>
          </a:p>
        </p:txBody>
      </p:sp>
    </p:spTree>
    <p:extLst>
      <p:ext uri="{BB962C8B-B14F-4D97-AF65-F5344CB8AC3E}">
        <p14:creationId xmlns:p14="http://schemas.microsoft.com/office/powerpoint/2010/main" val="37483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CD07D90-573A-4476-A0B4-01A5B98199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473529"/>
            <a:ext cx="10871447" cy="57034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Рудименты старой орфографии.</a:t>
            </a:r>
            <a:endParaRPr lang="ru-RU" sz="3600" b="1" baseline="30000" dirty="0"/>
          </a:p>
          <a:p>
            <a:pPr marL="0" indent="0">
              <a:buNone/>
            </a:pPr>
            <a:r>
              <a:rPr lang="ru-RU" sz="3600" dirty="0"/>
              <a:t> В шолоховских рукописях, в целом написанных по современным правилам, остались следы старой орфографии: «</a:t>
            </a:r>
            <a:r>
              <a:rPr lang="ru-RU" sz="3600" dirty="0" err="1"/>
              <a:t>следъ</a:t>
            </a:r>
            <a:r>
              <a:rPr lang="ru-RU" sz="3600" dirty="0"/>
              <a:t>», «</a:t>
            </a:r>
            <a:r>
              <a:rPr lang="ru-RU" sz="3600" dirty="0" err="1"/>
              <a:t>дедъ</a:t>
            </a:r>
            <a:r>
              <a:rPr lang="ru-RU" sz="3600" dirty="0"/>
              <a:t>», «</a:t>
            </a:r>
            <a:r>
              <a:rPr lang="ru-RU" sz="3600" dirty="0" err="1"/>
              <a:t>вахмистръ</a:t>
            </a:r>
            <a:r>
              <a:rPr lang="ru-RU" sz="3600" dirty="0"/>
              <a:t>», «</a:t>
            </a:r>
            <a:r>
              <a:rPr lang="ru-RU" sz="3600" dirty="0" err="1"/>
              <a:t>армія</a:t>
            </a:r>
            <a:r>
              <a:rPr lang="ru-RU" sz="3600" dirty="0"/>
              <a:t>». Критики объясняют это тем, что по старой орфографии была выполнена оригинальная рукопись подлинного автора, которую Шолохов использовал. Есть случаи ошибочного прочтения слов, записанных по старой орфографии, например, слово «</a:t>
            </a:r>
            <a:r>
              <a:rPr lang="ru-RU" sz="3600" dirty="0" err="1"/>
              <a:t>сѣрая</a:t>
            </a:r>
            <a:r>
              <a:rPr lang="ru-RU" sz="3600" dirty="0"/>
              <a:t>» («серая», 2-я буква — «ѣ», «</a:t>
            </a:r>
            <a:r>
              <a:rPr lang="ru-RU" sz="3600" dirty="0">
                <a:hlinkClick r:id="rId2"/>
              </a:rPr>
              <a:t>ять</a:t>
            </a:r>
            <a:r>
              <a:rPr lang="ru-RU" sz="3600" dirty="0"/>
              <a:t>») превратилось в «сырая» («ѣ» принята за «ы»).</a:t>
            </a:r>
          </a:p>
        </p:txBody>
      </p:sp>
    </p:spTree>
    <p:extLst>
      <p:ext uri="{BB962C8B-B14F-4D97-AF65-F5344CB8AC3E}">
        <p14:creationId xmlns:p14="http://schemas.microsoft.com/office/powerpoint/2010/main" val="29193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CE630AA-66FD-4C0E-8E9F-9E7156EF2E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473529"/>
            <a:ext cx="11102266" cy="57034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b="1" dirty="0"/>
              <a:t>Признаки более раннего написания 1-й части «Тихого Дона».</a:t>
            </a:r>
            <a:r>
              <a:rPr lang="ru-RU" sz="4000" dirty="0"/>
              <a:t> </a:t>
            </a:r>
          </a:p>
          <a:p>
            <a:pPr marL="0" indent="0">
              <a:buNone/>
            </a:pPr>
            <a:r>
              <a:rPr lang="ru-RU" sz="4000" dirty="0"/>
              <a:t>Многие детали (характеристики военной формы, особенности воинской службы, фамилии воинских начальников) указывают на временной интервал 1901—1907 гг.. В это время Шолохов ещё не родился или был младенцем; соответственно, он не мог знать все эти мелкие детали с такой точностью и полнотой, с какой они описаны в романе.</a:t>
            </a:r>
          </a:p>
        </p:txBody>
      </p:sp>
    </p:spTree>
    <p:extLst>
      <p:ext uri="{BB962C8B-B14F-4D97-AF65-F5344CB8AC3E}">
        <p14:creationId xmlns:p14="http://schemas.microsoft.com/office/powerpoint/2010/main" val="3870533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9E125130-A293-4AB3-8858-D5D6EB20F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Аргументы защитников: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CB50917-1D16-4A9A-8FAF-3F86FCB239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действие романа происходит в родных Шолохову  местах, многие герои книги имеют своими прототипами людей, которых Шолохов знал лично</a:t>
            </a:r>
          </a:p>
          <a:p>
            <a:r>
              <a:rPr lang="ru-RU" dirty="0"/>
              <a:t>у Шолохова было время, чтобы написать все четыре книги романа, тем более известно, что он мог писать очень быстро;</a:t>
            </a:r>
          </a:p>
          <a:p>
            <a:r>
              <a:rPr lang="ru-RU" dirty="0"/>
              <a:t>при описании событий, участником которых он не был, Шолохов опирался на устные рассказы очевидцев и опубликованные мемуары;</a:t>
            </a:r>
          </a:p>
          <a:p>
            <a:r>
              <a:rPr lang="ru-RU" dirty="0"/>
              <a:t>недостаточная образованность писателя и крайняя спешка, с которой писались первые три книги, как раз и объясняют большое количество и многообразие ошибок, встречающихся в ранних изданиях «Тихого Дона», а также несоблюдение им грамматических норм русского языка;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3798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29D41B5B-8928-4627-8777-AD449CDE2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Аргументы защитников: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2A7D255-001C-40DC-BCE0-F9C2D4E10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истории мировой литературы есть писатели, известные как авторы одной выдающейся книги и массы посредственных. Поэтому, если даже согласиться с мнением некоторых критиков и считать, что Шолоховым, кроме «Тихого Дона», больше не написано ничего достойного, то это никак не может считаться ни уникальным в мировой литературе случаем, ни весомым аргументом в пользу плагиата.</a:t>
            </a:r>
          </a:p>
        </p:txBody>
      </p:sp>
    </p:spTree>
    <p:extLst>
      <p:ext uri="{BB962C8B-B14F-4D97-AF65-F5344CB8AC3E}">
        <p14:creationId xmlns:p14="http://schemas.microsoft.com/office/powerpoint/2010/main" val="22571864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228968-44BE-47DB-8CBF-10861EB23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Нобелевская премия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862C16-4E40-4F02-82C0-777CCF9FE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265229" cy="4351338"/>
          </a:xfrm>
        </p:spPr>
        <p:txBody>
          <a:bodyPr>
            <a:normAutofit/>
          </a:bodyPr>
          <a:lstStyle/>
          <a:p>
            <a:r>
              <a:rPr lang="ru-RU" sz="3200" dirty="0"/>
              <a:t>В 1965 году Шолохову вручили Нобелевскую премию по литературе – «за художественную силу и цельность эпоса о донском казачестве в переломное для России время»; «за бескомпромиссное изображение человека ХХ века». </a:t>
            </a:r>
          </a:p>
          <a:p>
            <a:r>
              <a:rPr lang="ru-RU" dirty="0"/>
              <a:t>Из пятерых наших нобелевских писателей-лауреатов   он единственный, кто получил ее, будучи гражданином своей страны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41067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365D63-C01B-4BCE-B772-F451AAD95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0214" y="365125"/>
            <a:ext cx="6373586" cy="1325563"/>
          </a:xfrm>
        </p:spPr>
        <p:txBody>
          <a:bodyPr>
            <a:normAutofit/>
          </a:bodyPr>
          <a:lstStyle/>
          <a:p>
            <a:r>
              <a:rPr lang="ru-RU" sz="3200" b="1" dirty="0"/>
              <a:t>Проблема авторства «Тихого Дона»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C839B52-7D5E-4006-9408-3E71EF122C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Роман выходит в 1928 году и сразу же возникают сомнения в авторстве</a:t>
            </a:r>
          </a:p>
          <a:p>
            <a:r>
              <a:rPr lang="ru-RU" dirty="0"/>
              <a:t>Вопрос остается открытым до настоящего времени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1F64C27-AF6E-4F2B-9637-C5E305D4125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586" y="775343"/>
            <a:ext cx="3362943" cy="540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6761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17072CE-0B0E-4304-BE96-3F404334C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«Тихий Дон» – роман-эпопея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23BFAA3-C409-4723-A06D-D941587F5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3600" dirty="0"/>
              <a:t>Здесь сопрягаются судьба героев и судьба народа</a:t>
            </a:r>
          </a:p>
          <a:p>
            <a:r>
              <a:rPr lang="ru-RU" b="1" dirty="0"/>
              <a:t>Первый том</a:t>
            </a:r>
            <a:r>
              <a:rPr lang="ru-RU" dirty="0"/>
              <a:t> – 1912 – 14 гг. Завязки всех «романных» отношений, призыв Григория на службу и вплоть до отпуска и разрыва с Аксиньей.</a:t>
            </a:r>
          </a:p>
          <a:p>
            <a:r>
              <a:rPr lang="ru-RU" b="1" dirty="0"/>
              <a:t>Второй том</a:t>
            </a:r>
            <a:r>
              <a:rPr lang="ru-RU" dirty="0"/>
              <a:t> – с октября 1916 по 1918 (казнь </a:t>
            </a:r>
            <a:r>
              <a:rPr lang="ru-RU" dirty="0" err="1"/>
              <a:t>подтелковцев</a:t>
            </a:r>
            <a:r>
              <a:rPr lang="ru-RU" dirty="0"/>
              <a:t>). Первая попытка установить советскую власть на Дону.</a:t>
            </a:r>
          </a:p>
          <a:p>
            <a:r>
              <a:rPr lang="ru-RU" b="1" dirty="0"/>
              <a:t>Третий том</a:t>
            </a:r>
            <a:r>
              <a:rPr lang="ru-RU" dirty="0"/>
              <a:t> – </a:t>
            </a:r>
            <a:r>
              <a:rPr lang="ru-RU" dirty="0" err="1"/>
              <a:t>Верхнедонское</a:t>
            </a:r>
            <a:r>
              <a:rPr lang="ru-RU" dirty="0"/>
              <a:t> восстание 1919 года «за советскую власть без коммунистов».</a:t>
            </a:r>
          </a:p>
          <a:p>
            <a:r>
              <a:rPr lang="ru-RU" b="1" dirty="0"/>
              <a:t>Четвертый том</a:t>
            </a:r>
            <a:r>
              <a:rPr lang="ru-RU" dirty="0"/>
              <a:t> – метания Григория: Новороссийск, Красная Армия, конница Буденного, банда Фомина, попытка бегства, жизнь у дезертиров и финал.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901303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4C84A76F-08FB-410C-8D83-3E07524A9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 чем «Тихий Дон»?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8175FE-50D3-4350-80AB-E051172E8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Рассказ о том, как события первой четверти ХХ века разрушили казачью жизнь, традиционную, патриархальную, очень древнюю в своих основах.   Держалась эта жизнь на трех китах: связь человека и земли, патриархальная семья и воинская служба, защита рубежей своей страны и просто – защита государства. </a:t>
            </a:r>
          </a:p>
          <a:p>
            <a:r>
              <a:rPr lang="ru-RU" dirty="0"/>
              <a:t>Символическим выражением этого процесса можно считать любовь Григория и Аксиньи. Они восстали против патриархальных семейных устоев во имя своего личного счастья, беззаконного и разрушительного (все семьи в итоге разрушены)</a:t>
            </a:r>
          </a:p>
          <a:p>
            <a:r>
              <a:rPr lang="ru-RU" dirty="0"/>
              <a:t>Та же любовь в каком-то смысле может прочитываться и как символ революции, которая тоже начиналась как разрушение патриархального мира – уже не семейного, а социального и государственного. Тоже можно сравнить с беззаконной любовью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74129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>
            <a:extLst>
              <a:ext uri="{FF2B5EF4-FFF2-40B4-BE49-F238E27FC236}">
                <a16:creationId xmlns:a16="http://schemas.microsoft.com/office/drawing/2014/main" id="{AB47F3A9-EF7A-49FF-A138-1C4362F8C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6814"/>
            <a:ext cx="10515600" cy="5540149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ru-RU" dirty="0"/>
              <a:t>Политическая составляющая этой войны. </a:t>
            </a:r>
          </a:p>
          <a:p>
            <a:pPr marL="0" indent="0">
              <a:buNone/>
            </a:pPr>
            <a:r>
              <a:rPr lang="ru-RU" dirty="0"/>
              <a:t>Григорий Мелехов  - для белых он чужак, простой мужик, а в нем уже проснулось чувство собственного достоинства, и он не хочет быть среди дворян человеком второго сорта. Красные ближе ему по культуре и социальному положению,  но они казаков хотят истребить. </a:t>
            </a:r>
          </a:p>
          <a:p>
            <a:pPr marL="0" indent="0">
              <a:buNone/>
            </a:pPr>
            <a:r>
              <a:rPr lang="ru-RU" dirty="0"/>
              <a:t>3.  Исследование того, как люди бессознательно раскручивают страшный маховик взаимной ненависти, переходящей в Гражданскую войну.  У Шолохова все поступки людей приводят к разрушению – страны, семьи, дружеских связей (можно сравнить с Львом Толстым – у него все бессознательно приводит к победе добра и к созиданию)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2856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BA7A484-5803-41B1-81AB-4E4B2A70E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0871"/>
            <a:ext cx="10515600" cy="5736092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4"/>
            </a:pPr>
            <a:r>
              <a:rPr lang="ru-RU" dirty="0"/>
              <a:t>Что делать человеку, который попал в эту страшную мясорубку? Какой путь выбрать? </a:t>
            </a:r>
          </a:p>
          <a:p>
            <a:pPr marL="0" indent="0">
              <a:buNone/>
            </a:pPr>
            <a:r>
              <a:rPr lang="ru-RU" dirty="0"/>
              <a:t>Григорий Мелехов перепробовал все возможные пути и все они оказались тупиковыми.   И та великая и беззаконная любовь, с которой начинался его путь, в конце концов погибла из-за всей этой междоусобицы. Что у него осталось? Сын. Символ будущего. И символ того традиционного и вечного, что едва не смела начисто поднявшаяся буря.</a:t>
            </a:r>
          </a:p>
          <a:p>
            <a:pPr marL="0" indent="0">
              <a:buNone/>
            </a:pPr>
            <a:r>
              <a:rPr lang="ru-RU" dirty="0"/>
              <a:t>(Финал буквально повторен в финале «Судьбы человека»: герой, у которого война (судьба) отняла все, и маленький ребенок, которого нужно спасти и вырастить, несмотря ни на что)</a:t>
            </a:r>
          </a:p>
        </p:txBody>
      </p:sp>
    </p:spTree>
    <p:extLst>
      <p:ext uri="{BB962C8B-B14F-4D97-AF65-F5344CB8AC3E}">
        <p14:creationId xmlns:p14="http://schemas.microsoft.com/office/powerpoint/2010/main" val="2279246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5CB4CE-0777-48C9-A80B-CBDB494E7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D41BB5-5444-4A60-9840-875D2B7AC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65125"/>
            <a:ext cx="5181600" cy="58118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Первая версия 1928 года: Шолохов  присвоил рукопись  из полевой сумки безвестного белого офицера, расстрелянного большевиками, и опубликовал под своим именем.</a:t>
            </a:r>
          </a:p>
          <a:p>
            <a:pPr marL="0" indent="0">
              <a:buNone/>
            </a:pPr>
            <a:r>
              <a:rPr lang="ru-RU" dirty="0"/>
              <a:t>В белоэмигрантской прессе роман был встречен очень хорошо, было много доброжелательных отзывов, однако и там муссировались слухи о плагиате, убитом белом офицере и присвоенной рукописи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858B259-94AA-4CB4-8F7B-D33A8CEADB6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626" y="365125"/>
            <a:ext cx="4218964" cy="581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8943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6B046B-870E-4E59-96BC-43995B3B3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3032733-7143-4814-8C50-EAFB6676DC5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1929 году Шолохов предоставляет рукопись первых трех томов и план четвертого с просьбой снять с него обвинения. Собирается комиссия (РАПП)</a:t>
            </a:r>
          </a:p>
          <a:p>
            <a:r>
              <a:rPr lang="ru-RU" dirty="0"/>
              <a:t>В конце марта 1929 года «Правда» напечатала письмо от имени </a:t>
            </a:r>
            <a:r>
              <a:rPr lang="ru-RU" dirty="0" err="1"/>
              <a:t>РАППа</a:t>
            </a:r>
            <a:r>
              <a:rPr lang="ru-RU" dirty="0"/>
              <a:t>, в котором обвинения, выдвинутые против Шолохова, были отвергнуты как злостная клевета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98E93DA4-FB83-4D85-96C5-B177D8C4C9C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058194"/>
            <a:ext cx="5181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305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386A65-5930-44F1-905F-07E362DAD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790EBC2-4157-4C88-B5CA-67841D85B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571500"/>
            <a:ext cx="5181600" cy="560546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Однако в 1937—1938 годы неожиданно развернулась новая кампания. В Ростовский обком партии стали поступать письма от казаков с новыми обвинениями Шолохова в плагиате. В некоторых из этих писем утверждалось, что действительным автором «Тихого Дона» был известный казачий писатель, участник Белого движения Фёдор Крюков, умерший в 1920 году от тифа; якобы с ним на стороне белых служил тесть Шолохова, который после смерти Крюкова и передал его рукописи своему зятю. 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6230E556-DDCD-4364-B378-B608E65217F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328" y="235061"/>
            <a:ext cx="3754687" cy="6257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248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228968-44BE-47DB-8CBF-10861EB23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Нобелевская премия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862C16-4E40-4F02-82C0-777CCF9FE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10265229" cy="4351338"/>
          </a:xfrm>
        </p:spPr>
        <p:txBody>
          <a:bodyPr>
            <a:normAutofit/>
          </a:bodyPr>
          <a:lstStyle/>
          <a:p>
            <a:r>
              <a:rPr lang="ru-RU" sz="3200" dirty="0"/>
              <a:t>В 1965 году Шолохову вручили Нобелевскую премию по литературе – «за художественную силу и цельность эпоса о донском казачестве в переломное для России время»; «за бескомпромиссное изображение человека ХХ века». </a:t>
            </a:r>
          </a:p>
          <a:p>
            <a:r>
              <a:rPr lang="ru-RU" dirty="0"/>
              <a:t>Из пятерых наших нобелевских писателей-лауреатов   он единственный, кто получил ее, будучи гражданином своей страны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964421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D61D8B-C35F-4EAC-8409-1F7B93348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94514"/>
            <a:ext cx="10515600" cy="1398361"/>
          </a:xfrm>
        </p:spPr>
        <p:txBody>
          <a:bodyPr>
            <a:noAutofit/>
          </a:bodyPr>
          <a:lstStyle/>
          <a:p>
            <a:r>
              <a:rPr lang="ru-RU" sz="1600" dirty="0"/>
              <a:t>Книга удалась такой художественной силы, которая достижима лишь после многих проб опытного мастера, — но лучший первый том, начатый в 1926 году, подан готовым в редакцию в 1927 году; через год же за первым томом был готов и великолепный второй; и даже менее года за вторым подан и третий, и только пролетарской цензурой задержан этот ошеломительный ход. Тогда — несравненный гений? Но последующей 45-летней жизнью никогда не были подтверждены и повторены ни эта высота, ни этот темп. (Александр Солженицын)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A487852-DBB7-43CF-9B6D-0DB233C88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65125"/>
            <a:ext cx="5181600" cy="5811838"/>
          </a:xfrm>
        </p:spPr>
        <p:txBody>
          <a:bodyPr/>
          <a:lstStyle/>
          <a:p>
            <a:r>
              <a:rPr lang="ru-RU" dirty="0"/>
              <a:t>Версия 70-х годов:</a:t>
            </a:r>
          </a:p>
          <a:p>
            <a:r>
              <a:rPr lang="ru-RU" dirty="0"/>
              <a:t>«Тихий Дон» (точнее, реконструируемый первоначальный текст романа) не принадлежит Шолохову и написан в 1910-х годах и во время гражданской войны подлинным (так называемым «основным») автором, судя по всему, казаком и участником Белого движения.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E6A4F310-D7E4-46F0-984C-BB8721A5BEAA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604157"/>
            <a:ext cx="3592096" cy="4359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529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7F9D526-0011-48E7-8397-7647E92727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9229" y="365125"/>
            <a:ext cx="5660571" cy="581183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Некоторые из известных литераторов (А. Т. Твардовский</a:t>
            </a:r>
            <a:r>
              <a:rPr lang="ru-RU" baseline="30000" dirty="0">
                <a:hlinkClick r:id="rId2"/>
              </a:rPr>
              <a:t>]</a:t>
            </a:r>
            <a:r>
              <a:rPr lang="ru-RU" dirty="0"/>
              <a:t>, М. О. Чудакова), не принимающих версию о плагиате как таковом, тем не менее считали вполне возможным заимствование Шолоховым материалов (рукописи), в том числе из архива Крюкова. </a:t>
            </a:r>
          </a:p>
          <a:p>
            <a:r>
              <a:rPr lang="ru-RU" dirty="0"/>
              <a:t>Даже сторонники Шолохова признают, что в авторство Шолохова не верил или, как минимум, сомневался в нём ещё с конца 1920-х годов Д. С. Лихачёв. Есть сведения, что никогда не верил в авторство Шолохова А. Н. Толстой</a:t>
            </a:r>
            <a:r>
              <a:rPr lang="ru-RU" baseline="30000" dirty="0"/>
              <a:t>.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E70B59D-E49D-434F-8C93-1253760801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Утверждалось, что в 1925—1927 годах в процессе подготовки «Тихого Дона» к печати первоначальный текст был подвергнут значительному по объёму и непоследовательному редактированию, был оборван ряд сюжетных линий, включены немотивированные вставки из мемуаров участников Гражданской войны, а также внесены разного рода искажения. По мнению некоторых исследователей, Шолохов не был и единоличным редактором текста.</a:t>
            </a:r>
          </a:p>
        </p:txBody>
      </p:sp>
    </p:spTree>
    <p:extLst>
      <p:ext uri="{BB962C8B-B14F-4D97-AF65-F5344CB8AC3E}">
        <p14:creationId xmlns:p14="http://schemas.microsoft.com/office/powerpoint/2010/main" val="4029910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>
            <a:extLst>
              <a:ext uri="{FF2B5EF4-FFF2-40B4-BE49-F238E27FC236}">
                <a16:creationId xmlns:a16="http://schemas.microsoft.com/office/drawing/2014/main" id="{7C839B52-7D5E-4006-9408-3E71EF122C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65125"/>
            <a:ext cx="5181600" cy="5811838"/>
          </a:xfrm>
        </p:spPr>
        <p:txBody>
          <a:bodyPr/>
          <a:lstStyle/>
          <a:p>
            <a:r>
              <a:rPr lang="ru-RU" dirty="0"/>
              <a:t>В 1999 году после многолетних поисков Институту мировой литературы им. А. М. Горького РАН удалось разыскать считавшиеся утерянными рукописи 1-й и 2-й книг «Тихого Дона» — те самые, которые предъявлял Шолохов в 1929 году комиссии.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1F64C27-AF6E-4F2B-9637-C5E305D41254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586" y="775343"/>
            <a:ext cx="3362943" cy="5401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7497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1909</Words>
  <Application>Microsoft Office PowerPoint</Application>
  <PresentationFormat>Широкоэкранный</PresentationFormat>
  <Paragraphs>65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Тема Office</vt:lpstr>
      <vt:lpstr>Михаил Александрович Шолохов</vt:lpstr>
      <vt:lpstr>Проблема авторства «Тихого Дона»</vt:lpstr>
      <vt:lpstr>Презентация PowerPoint</vt:lpstr>
      <vt:lpstr>Презентация PowerPoint</vt:lpstr>
      <vt:lpstr>Презентация PowerPoint</vt:lpstr>
      <vt:lpstr>Нобелевская премия</vt:lpstr>
      <vt:lpstr>Книга удалась такой художественной силы, которая достижима лишь после многих проб опытного мастера, — но лучший первый том, начатый в 1926 году, подан готовым в редакцию в 1927 году; через год же за первым томом был готов и великолепный второй; и даже менее года за вторым подан и третий, и только пролетарской цензурой задержан этот ошеломительный ход. Тогда — несравненный гений? Но последующей 45-летней жизнью никогда не были подтверждены и повторены ни эта высота, ни этот темп. (Александр Солженицын)</vt:lpstr>
      <vt:lpstr>Презентация PowerPoint</vt:lpstr>
      <vt:lpstr>Презентация PowerPoint</vt:lpstr>
      <vt:lpstr>Презентация PowerPoint</vt:lpstr>
      <vt:lpstr>Презентация PowerPoint</vt:lpstr>
      <vt:lpstr>Аргументы обеих сторон</vt:lpstr>
      <vt:lpstr>Презентация PowerPoint</vt:lpstr>
      <vt:lpstr>Презентация PowerPoint</vt:lpstr>
      <vt:lpstr>Презентация PowerPoint</vt:lpstr>
      <vt:lpstr>Презентация PowerPoint</vt:lpstr>
      <vt:lpstr>Аргументы защитников:</vt:lpstr>
      <vt:lpstr>Аргументы защитников:</vt:lpstr>
      <vt:lpstr>Нобелевская премия</vt:lpstr>
      <vt:lpstr>«Тихий Дон» – роман-эпопея</vt:lpstr>
      <vt:lpstr>О чем «Тихий Дон»?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Михаил Александрович Шолохов</dc:title>
  <dc:creator>Boris Osipov</dc:creator>
  <cp:lastModifiedBy>Boris Osipov</cp:lastModifiedBy>
  <cp:revision>10</cp:revision>
  <dcterms:created xsi:type="dcterms:W3CDTF">2020-02-09T21:45:06Z</dcterms:created>
  <dcterms:modified xsi:type="dcterms:W3CDTF">2022-02-06T19:47:37Z</dcterms:modified>
</cp:coreProperties>
</file>