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568A-DB6E-411D-99D4-72B231F0D209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3504-BC6B-4777-9399-5F98DF4263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3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568A-DB6E-411D-99D4-72B231F0D209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3504-BC6B-4777-9399-5F98DF4263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47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568A-DB6E-411D-99D4-72B231F0D209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3504-BC6B-4777-9399-5F98DF4263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267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568A-DB6E-411D-99D4-72B231F0D209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3504-BC6B-4777-9399-5F98DF4263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763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568A-DB6E-411D-99D4-72B231F0D209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3504-BC6B-4777-9399-5F98DF4263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455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568A-DB6E-411D-99D4-72B231F0D209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3504-BC6B-4777-9399-5F98DF4263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686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568A-DB6E-411D-99D4-72B231F0D209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3504-BC6B-4777-9399-5F98DF4263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924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568A-DB6E-411D-99D4-72B231F0D209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3504-BC6B-4777-9399-5F98DF4263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509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568A-DB6E-411D-99D4-72B231F0D209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3504-BC6B-4777-9399-5F98DF4263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656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568A-DB6E-411D-99D4-72B231F0D209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3504-BC6B-4777-9399-5F98DF4263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452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568A-DB6E-411D-99D4-72B231F0D209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3504-BC6B-4777-9399-5F98DF4263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670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2568A-DB6E-411D-99D4-72B231F0D209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03504-BC6B-4777-9399-5F98DF4263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030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Федор Иванович Тютчев</a:t>
            </a:r>
            <a:br>
              <a:rPr lang="ru-RU" sz="3600" dirty="0"/>
            </a:br>
            <a:r>
              <a:rPr lang="ru-RU" sz="3600" dirty="0"/>
              <a:t>1803-1873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/>
              <a:t>В XIX веке очень мало кто знал и ценил Тютчева как поэта, а с начала века ХХ и до сих пор его творчество получило известность, оказалось востребованным и даже изучается в школе. Как Вы думаете, почему так произошло?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669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Мотивы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>
                <a:solidFill>
                  <a:srgbClr val="C00000"/>
                </a:solidFill>
              </a:rPr>
              <a:t>Человек на краю бездны, катастрофа, борьба и гибель.</a:t>
            </a:r>
          </a:p>
          <a:p>
            <a:pPr marL="0" indent="0">
              <a:buNone/>
            </a:pPr>
            <a:r>
              <a:rPr lang="ru-RU" dirty="0"/>
              <a:t>Тютчева интересует самосознание человека на границе:</a:t>
            </a:r>
          </a:p>
          <a:p>
            <a:pPr marL="0" indent="0" algn="ctr">
              <a:buNone/>
            </a:pPr>
            <a:r>
              <a:rPr lang="ru-RU" dirty="0"/>
              <a:t> </a:t>
            </a:r>
          </a:p>
          <a:p>
            <a:pPr marL="0" indent="0" algn="ctr">
              <a:buNone/>
            </a:pPr>
            <a:r>
              <a:rPr lang="ru-RU" dirty="0"/>
              <a:t>Жизни и смерти</a:t>
            </a:r>
          </a:p>
          <a:p>
            <a:pPr marL="0" indent="0" algn="ctr">
              <a:buNone/>
            </a:pPr>
            <a:r>
              <a:rPr lang="ru-RU" dirty="0"/>
              <a:t>Полноты смысла и бессмыслицы</a:t>
            </a:r>
          </a:p>
          <a:p>
            <a:pPr marL="0" indent="0" algn="ctr">
              <a:buNone/>
            </a:pPr>
            <a:r>
              <a:rPr lang="ru-RU" dirty="0"/>
              <a:t>Невежества и всезнания</a:t>
            </a:r>
          </a:p>
          <a:p>
            <a:pPr marL="0" indent="0" algn="ctr">
              <a:buNone/>
            </a:pPr>
            <a:r>
              <a:rPr lang="ru-RU" dirty="0"/>
              <a:t>Привычной реальности и тайной жизни души</a:t>
            </a:r>
          </a:p>
        </p:txBody>
      </p:sp>
    </p:spTree>
    <p:extLst>
      <p:ext uri="{BB962C8B-B14F-4D97-AF65-F5344CB8AC3E}">
        <p14:creationId xmlns:p14="http://schemas.microsoft.com/office/powerpoint/2010/main" val="1072052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Человек вглядывается в бездну Космоса</a:t>
            </a:r>
          </a:p>
          <a:p>
            <a:pPr marL="0" indent="0">
              <a:buNone/>
            </a:pPr>
            <a:r>
              <a:rPr lang="ru-RU" dirty="0"/>
              <a:t>Эта непостижимость Вселенной пугает его и притягивает одновременно.</a:t>
            </a:r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2800" dirty="0">
                <a:solidFill>
                  <a:schemeClr val="accent2"/>
                </a:solidFill>
              </a:rPr>
              <a:t>Подлинное знание о мире доступно человеку именно в момент Катастрофы, гибели мира, потому что в этот момент истончается граница между Человеком и Космосом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9448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Мотивы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Ночь </a:t>
            </a:r>
            <a:r>
              <a:rPr lang="ru-RU" dirty="0">
                <a:solidFill>
                  <a:srgbClr val="C00000"/>
                </a:solidFill>
              </a:rPr>
              <a:t>и </a:t>
            </a:r>
            <a:r>
              <a:rPr lang="ru-RU" b="1" dirty="0">
                <a:solidFill>
                  <a:srgbClr val="C00000"/>
                </a:solidFill>
              </a:rPr>
              <a:t>День</a:t>
            </a:r>
          </a:p>
          <a:p>
            <a:pPr marL="0" indent="0" algn="ctr">
              <a:buNone/>
            </a:pPr>
            <a:endParaRPr lang="ru-RU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Важны и </a:t>
            </a:r>
            <a:r>
              <a:rPr lang="ru-RU" b="1" dirty="0">
                <a:solidFill>
                  <a:srgbClr val="C00000"/>
                </a:solidFill>
              </a:rPr>
              <a:t>сумерки </a:t>
            </a:r>
            <a:r>
              <a:rPr lang="ru-RU" dirty="0">
                <a:solidFill>
                  <a:srgbClr val="C00000"/>
                </a:solidFill>
              </a:rPr>
              <a:t>– момент, когда теряется граница между человеком и природой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051720" y="2276872"/>
            <a:ext cx="1656184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292080" y="2132856"/>
            <a:ext cx="1800200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67544" y="3645024"/>
            <a:ext cx="8676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>
                <a:solidFill>
                  <a:srgbClr val="C00000"/>
                </a:solidFill>
              </a:rPr>
              <a:t>Самопостижение</a:t>
            </a:r>
            <a:r>
              <a:rPr lang="ru-RU" sz="2400" b="1" dirty="0">
                <a:solidFill>
                  <a:srgbClr val="C00000"/>
                </a:solidFill>
              </a:rPr>
              <a:t>                                                  суета, шум</a:t>
            </a:r>
          </a:p>
          <a:p>
            <a:r>
              <a:rPr lang="ru-RU" sz="2400" b="1" dirty="0">
                <a:solidFill>
                  <a:srgbClr val="C00000"/>
                </a:solidFill>
              </a:rPr>
              <a:t>Хаос, безумие, тоска                              торжество гармонии, блеск</a:t>
            </a:r>
          </a:p>
          <a:p>
            <a:r>
              <a:rPr lang="ru-RU" sz="2400" b="1" dirty="0">
                <a:solidFill>
                  <a:srgbClr val="C00000"/>
                </a:solidFill>
              </a:rPr>
              <a:t>                                                                                     Природы</a:t>
            </a:r>
          </a:p>
        </p:txBody>
      </p:sp>
    </p:spTree>
    <p:extLst>
      <p:ext uri="{BB962C8B-B14F-4D97-AF65-F5344CB8AC3E}">
        <p14:creationId xmlns:p14="http://schemas.microsoft.com/office/powerpoint/2010/main" val="990668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Мотивы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Одиночество</a:t>
            </a:r>
            <a:r>
              <a:rPr lang="ru-RU" dirty="0"/>
              <a:t>  - естественное состояние героя лирики Тютчева. Причины не в конфликте «человек» – «толпа», «личность»- «общество»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Человек одинок перед загадкой природы</a:t>
            </a:r>
            <a:r>
              <a:rPr lang="ru-RU" dirty="0"/>
              <a:t>, Космосом, Бездной, Тайной Бытия. </a:t>
            </a:r>
          </a:p>
          <a:p>
            <a:pPr marL="0" indent="0">
              <a:buNone/>
            </a:pPr>
            <a:r>
              <a:rPr lang="ru-RU" dirty="0"/>
              <a:t>Общение не нужно: подлинное знание обретается в глубине собственного «я»</a:t>
            </a:r>
          </a:p>
          <a:p>
            <a:pPr marL="0" indent="0">
              <a:buNone/>
            </a:pPr>
            <a:r>
              <a:rPr lang="ru-RU" dirty="0"/>
              <a:t>Отсюда связанный с одиночеством мотив </a:t>
            </a:r>
            <a:r>
              <a:rPr lang="ru-RU" dirty="0">
                <a:solidFill>
                  <a:srgbClr val="FF0000"/>
                </a:solidFill>
              </a:rPr>
              <a:t>молчания</a:t>
            </a:r>
          </a:p>
        </p:txBody>
      </p:sp>
    </p:spTree>
    <p:extLst>
      <p:ext uri="{BB962C8B-B14F-4D97-AF65-F5344CB8AC3E}">
        <p14:creationId xmlns:p14="http://schemas.microsoft.com/office/powerpoint/2010/main" val="3878150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Мотивы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Природа – не фон, а Действующее лицо, </a:t>
            </a:r>
            <a:r>
              <a:rPr lang="ru-RU" dirty="0"/>
              <a:t>она всегда </a:t>
            </a:r>
            <a:r>
              <a:rPr lang="ru-RU" u="sng" dirty="0"/>
              <a:t>одушевлена</a:t>
            </a:r>
            <a:r>
              <a:rPr lang="ru-RU" dirty="0"/>
              <a:t> и изображается как система действий Космической силы, это как бы «язык» Космоса, понятный человеку:</a:t>
            </a:r>
          </a:p>
          <a:p>
            <a:pPr marL="0" indent="0">
              <a:buNone/>
            </a:pPr>
            <a:r>
              <a:rPr lang="ru-RU" dirty="0"/>
              <a:t>Радуга, ветер, море, гроза, фонтан или ключ воды.</a:t>
            </a:r>
          </a:p>
          <a:p>
            <a:pPr marL="0" indent="0">
              <a:buNone/>
            </a:pPr>
            <a:r>
              <a:rPr lang="ru-RU" dirty="0"/>
              <a:t>Тютчева привлекают переходные состояния природы: динамика, стремление к разнообразию, цикличность.  Он часто «говорит» с Природой</a:t>
            </a:r>
          </a:p>
        </p:txBody>
      </p:sp>
    </p:spTree>
    <p:extLst>
      <p:ext uri="{BB962C8B-B14F-4D97-AF65-F5344CB8AC3E}">
        <p14:creationId xmlns:p14="http://schemas.microsoft.com/office/powerpoint/2010/main" val="2757868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Мотивы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rgbClr val="FF0000"/>
                </a:solidFill>
              </a:rPr>
              <a:t>Земля и небо</a:t>
            </a:r>
          </a:p>
          <a:p>
            <a:pPr marL="0" indent="0" algn="ctr">
              <a:buNone/>
            </a:pPr>
            <a:r>
              <a:rPr lang="ru-RU" dirty="0"/>
              <a:t>Они и противопоставлены,  и одновременно связаны: земля отражается в небе и наоборот.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FF0000"/>
                </a:solidFill>
              </a:rPr>
              <a:t>Связь «земного» и «небесного» обнаруживается в момент катастроф, природного катаклизма («Весенняя гроза»)</a:t>
            </a:r>
          </a:p>
        </p:txBody>
      </p:sp>
    </p:spTree>
    <p:extLst>
      <p:ext uri="{BB962C8B-B14F-4D97-AF65-F5344CB8AC3E}">
        <p14:creationId xmlns:p14="http://schemas.microsoft.com/office/powerpoint/2010/main" val="9209352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Мотивы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Любовь  </a:t>
            </a:r>
            <a:r>
              <a:rPr lang="ru-RU" dirty="0"/>
              <a:t>(«</a:t>
            </a:r>
            <a:r>
              <a:rPr lang="ru-RU" dirty="0" err="1"/>
              <a:t>Денисьевский</a:t>
            </a:r>
            <a:r>
              <a:rPr lang="ru-RU" dirty="0"/>
              <a:t> цикл»)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475656" y="2276872"/>
            <a:ext cx="1890404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420858" y="3717032"/>
            <a:ext cx="5495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Драма, трагедия, катастрофа души</a:t>
            </a:r>
          </a:p>
        </p:txBody>
      </p:sp>
    </p:spTree>
    <p:extLst>
      <p:ext uri="{BB962C8B-B14F-4D97-AF65-F5344CB8AC3E}">
        <p14:creationId xmlns:p14="http://schemas.microsoft.com/office/powerpoint/2010/main" val="16436464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</a:t>
            </a:r>
            <a:r>
              <a:rPr lang="ru-RU" dirty="0" err="1"/>
              <a:t>Денисьевский</a:t>
            </a:r>
            <a:r>
              <a:rPr lang="ru-RU" dirty="0"/>
              <a:t> цикл»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Цикл зримо (отчётливо) разделяется на две части, гранью между которыми пролегла смерть героини. </a:t>
            </a:r>
          </a:p>
          <a:p>
            <a:pPr marL="0" indent="0">
              <a:buNone/>
            </a:pPr>
            <a:r>
              <a:rPr lang="ru-RU" dirty="0"/>
              <a:t>В первой части предметом изображения является не «мятущаяся страсть», а </a:t>
            </a:r>
            <a:r>
              <a:rPr lang="ru-RU" i="1" dirty="0"/>
              <a:t>жизнь</a:t>
            </a:r>
            <a:r>
              <a:rPr lang="ru-RU" dirty="0"/>
              <a:t> героев, реально протекающие, складывающиеся отношения между ними. Отсюда и своеобразие её поэтики (тропов, поэтического синтаксиса и т.п.). Поэтому эта часть больше лирически эпична, чем вторая, где в центре – переживаемое героем душевное состояние, вызванное постигшей его тяжёлой утратой. Предмет изображения второй части более органичен для лирики. </a:t>
            </a:r>
          </a:p>
          <a:p>
            <a:pPr marL="0" indent="0">
              <a:buNone/>
            </a:pPr>
            <a:r>
              <a:rPr lang="ru-RU" dirty="0"/>
              <a:t>Первая часть цикла – это </a:t>
            </a:r>
            <a:r>
              <a:rPr lang="ru-RU" i="1" dirty="0"/>
              <a:t>лирическая картина жизни </a:t>
            </a:r>
            <a:r>
              <a:rPr lang="ru-RU" dirty="0"/>
              <a:t>и отношений героев,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вторая</a:t>
            </a:r>
            <a:r>
              <a:rPr lang="ru-RU" dirty="0"/>
              <a:t> – тоже, собственно, картина, но</a:t>
            </a:r>
            <a:r>
              <a:rPr lang="ru-RU" i="1" dirty="0"/>
              <a:t> 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картина переживания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, определённого душевного состояния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Переход от первой ко второй части – не непосредственный, а представляет собой скачок. Момент смерти героини – пропущен.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76587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 «</a:t>
            </a:r>
            <a:r>
              <a:rPr lang="ru-RU" dirty="0" err="1"/>
              <a:t>денисьевском</a:t>
            </a:r>
            <a:r>
              <a:rPr lang="ru-RU" dirty="0"/>
              <a:t> цикле» перед нами предстают три основных «действующих лица»: автор, герой и героиня. Диалектика развития цикла такова, что он воспринимается как воспоминание, рассказ человека о своей трагической любви.</a:t>
            </a:r>
          </a:p>
          <a:p>
            <a:r>
              <a:rPr lang="ru-RU" dirty="0"/>
              <a:t>Герой – это сам автор (как образ, а не как биографическое лицо) в прошлом, а героиня – это умершая любимая женщина. </a:t>
            </a:r>
          </a:p>
        </p:txBody>
      </p:sp>
    </p:spTree>
    <p:extLst>
      <p:ext uri="{BB962C8B-B14F-4D97-AF65-F5344CB8AC3E}">
        <p14:creationId xmlns:p14="http://schemas.microsoft.com/office/powerpoint/2010/main" val="750933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Тютчев: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/>
              <a:t>Будучи не только поэтом, но и дипломатом, очень интересовался историей и политикой.  </a:t>
            </a:r>
          </a:p>
          <a:p>
            <a:pPr marL="514350" indent="-514350">
              <a:buAutoNum type="arabicPeriod"/>
            </a:pPr>
            <a:r>
              <a:rPr lang="ru-RU" dirty="0"/>
              <a:t>После окончания Московского Университета был направлен на дипломатическую службу в Германию, отсюда – увлечение немецкой философией (романтик)</a:t>
            </a:r>
          </a:p>
        </p:txBody>
      </p:sp>
    </p:spTree>
    <p:extLst>
      <p:ext uri="{BB962C8B-B14F-4D97-AF65-F5344CB8AC3E}">
        <p14:creationId xmlns:p14="http://schemas.microsoft.com/office/powerpoint/2010/main" val="1353801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Тютчев и философия истории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dirty="0"/>
              <a:t>Смысл исторического  существования России: она не принадлежит ни Востоку, ни Западу, долгое время считавшему себя единственным представителем Европы.  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/>
              <a:t>Россия – третья сила, и с ее появлением изменился ход исторической жизни Европы..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81" t="5813" b="41289"/>
          <a:stretch/>
        </p:blipFill>
        <p:spPr>
          <a:xfrm>
            <a:off x="708146" y="2132856"/>
            <a:ext cx="7176222" cy="3366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684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/>
              <a:t>«От исхода борьбы, возникшей между ними, величайшей борьбы, какой когда-либо мир был свидетелем, зависит на многие века политическая и религиозная будущность человечества»</a:t>
            </a:r>
            <a:br>
              <a:rPr lang="ru-RU" sz="2000" b="1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5600" dirty="0">
                <a:solidFill>
                  <a:srgbClr val="FF0000"/>
                </a:solidFill>
              </a:rPr>
              <a:t>Различие между Россией и Западом происходит в области веры</a:t>
            </a:r>
            <a:r>
              <a:rPr lang="ru-RU" sz="5600" dirty="0"/>
              <a:t>, но </a:t>
            </a:r>
            <a:r>
              <a:rPr lang="ru-RU" sz="5600" dirty="0">
                <a:solidFill>
                  <a:srgbClr val="FF0000"/>
                </a:solidFill>
              </a:rPr>
              <a:t>это разногласие </a:t>
            </a:r>
            <a:r>
              <a:rPr lang="ru-RU" sz="5600" dirty="0"/>
              <a:t>не между католиками, протестантами и православными, а </a:t>
            </a:r>
            <a:r>
              <a:rPr lang="ru-RU" sz="5600" b="1" dirty="0">
                <a:solidFill>
                  <a:srgbClr val="FF0000"/>
                </a:solidFill>
              </a:rPr>
              <a:t>между двумя мирами, двумя человечествами. </a:t>
            </a:r>
          </a:p>
          <a:p>
            <a:pPr marL="0" indent="0">
              <a:buNone/>
            </a:pPr>
            <a:r>
              <a:rPr lang="ru-RU" sz="5600" dirty="0"/>
              <a:t>Историческое призвание России отлично от судьбы Запада. Россия должна утвердить (прежде всего в Европе) торжество права и исторической законности. В этом ей противодействует другая сила – </a:t>
            </a:r>
            <a:r>
              <a:rPr lang="ru-RU" sz="5600" i="1" dirty="0"/>
              <a:t>Революция</a:t>
            </a:r>
            <a:r>
              <a:rPr lang="ru-RU" sz="5600" dirty="0"/>
              <a:t>, воплощением которой является Западная Европа.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6400" dirty="0"/>
              <a:t>            Право и историческая законность                                   Революция</a:t>
            </a:r>
          </a:p>
          <a:p>
            <a:pPr marL="0" indent="0">
              <a:buNone/>
            </a:pPr>
            <a:r>
              <a:rPr lang="ru-RU" sz="6400" dirty="0"/>
              <a:t>          «Мы», смирение, вера, православие                 «Я»,   «высокомерие ума», католицизм </a:t>
            </a:r>
          </a:p>
          <a:p>
            <a:pPr marL="0" indent="0">
              <a:buNone/>
            </a:pPr>
            <a:r>
              <a:rPr lang="ru-RU" sz="6400" dirty="0"/>
              <a:t>                      братство из любви к Богу                                           братство из страха                   </a:t>
            </a:r>
          </a:p>
          <a:p>
            <a:pPr marL="0" indent="0">
              <a:buNone/>
            </a:pPr>
            <a:endParaRPr lang="ru-RU" sz="6400" dirty="0"/>
          </a:p>
          <a:p>
            <a:pPr marL="0" indent="0">
              <a:buNone/>
            </a:pPr>
            <a:r>
              <a:rPr lang="ru-RU" sz="6400" b="1" dirty="0"/>
              <a:t>Революция – враг христианства. Ей противостоит христианская страна – Россия. Борьба между ними неизбежна. Революция готовится к «крестовому походу» против России.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564904"/>
            <a:ext cx="25922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Россия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88024" y="2564904"/>
            <a:ext cx="28083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Европа</a:t>
            </a:r>
          </a:p>
        </p:txBody>
      </p:sp>
      <p:sp>
        <p:nvSpPr>
          <p:cNvPr id="6" name="Двойная стрелка влево/вправо 5"/>
          <p:cNvSpPr/>
          <p:nvPr/>
        </p:nvSpPr>
        <p:spPr>
          <a:xfrm>
            <a:off x="3491880" y="3026569"/>
            <a:ext cx="1296144" cy="18640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2195736" y="3356992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192180" y="3356992"/>
            <a:ext cx="18002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723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Мысли, которые Тютчев выражал в своих статьях – о </a:t>
            </a:r>
            <a:r>
              <a:rPr lang="ru-RU" dirty="0" err="1">
                <a:solidFill>
                  <a:srgbClr val="FF0000"/>
                </a:solidFill>
              </a:rPr>
              <a:t>богоизбранничестве</a:t>
            </a:r>
            <a:r>
              <a:rPr lang="ru-RU" dirty="0">
                <a:solidFill>
                  <a:srgbClr val="FF0000"/>
                </a:solidFill>
              </a:rPr>
              <a:t> русского народа, о его связи с подлинной верой, с христианством – присутствуют и в стихотворениях Тютчева, посвященных России, например, «Эти бедные селенья…», «Умом Россию не понять…»</a:t>
            </a:r>
          </a:p>
        </p:txBody>
      </p:sp>
    </p:spTree>
    <p:extLst>
      <p:ext uri="{BB962C8B-B14F-4D97-AF65-F5344CB8AC3E}">
        <p14:creationId xmlns:p14="http://schemas.microsoft.com/office/powerpoint/2010/main" val="37753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Тютчев – философ-романтик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Классическая немецкая философия (Шеллинг)</a:t>
            </a: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  </a:t>
            </a:r>
            <a:r>
              <a:rPr lang="ru-RU" b="1" dirty="0">
                <a:solidFill>
                  <a:srgbClr val="FF0000"/>
                </a:solidFill>
              </a:rPr>
              <a:t>Личность</a:t>
            </a:r>
            <a:r>
              <a:rPr lang="ru-RU" dirty="0">
                <a:solidFill>
                  <a:srgbClr val="FF0000"/>
                </a:solidFill>
              </a:rPr>
              <a:t>                          </a:t>
            </a:r>
            <a:r>
              <a:rPr lang="ru-RU" b="1" dirty="0">
                <a:solidFill>
                  <a:srgbClr val="FF0000"/>
                </a:solidFill>
              </a:rPr>
              <a:t>«мировая душа»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                                         одухотворенный Космос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                                   «всеобщая жизнь природы»</a:t>
            </a:r>
          </a:p>
        </p:txBody>
      </p:sp>
      <p:sp>
        <p:nvSpPr>
          <p:cNvPr id="4" name="Двойная стрелка влево/вправо 3"/>
          <p:cNvSpPr/>
          <p:nvPr/>
        </p:nvSpPr>
        <p:spPr>
          <a:xfrm>
            <a:off x="2555776" y="2996952"/>
            <a:ext cx="2016224" cy="14401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044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Мир души </a:t>
            </a:r>
            <a:r>
              <a:rPr lang="ru-RU" dirty="0">
                <a:solidFill>
                  <a:srgbClr val="FF0000"/>
                </a:solidFill>
              </a:rPr>
              <a:t>соизмерим с  </a:t>
            </a:r>
            <a:r>
              <a:rPr lang="ru-RU" b="1" dirty="0">
                <a:solidFill>
                  <a:srgbClr val="FF0000"/>
                </a:solidFill>
              </a:rPr>
              <a:t>Космосом</a:t>
            </a:r>
          </a:p>
          <a:p>
            <a:pPr marL="0" indent="0" algn="ctr">
              <a:buNone/>
            </a:pPr>
            <a:endParaRPr lang="ru-RU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dirty="0">
                <a:solidFill>
                  <a:srgbClr val="FF0000"/>
                </a:solidFill>
              </a:rPr>
              <a:t>Микрокосмос                  Макрокосмос</a:t>
            </a:r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2411760" y="2204864"/>
            <a:ext cx="14401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6444208" y="2204864"/>
            <a:ext cx="14401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621187"/>
            <a:ext cx="4392488" cy="274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501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rgbClr val="FF0000"/>
                </a:solidFill>
              </a:rPr>
              <a:t>Поэт-романтик повинуется таинственному и неизъяснимому вдохновению, личному мистическому опыту</a:t>
            </a:r>
          </a:p>
        </p:txBody>
      </p:sp>
    </p:spTree>
    <p:extLst>
      <p:ext uri="{BB962C8B-B14F-4D97-AF65-F5344CB8AC3E}">
        <p14:creationId xmlns:p14="http://schemas.microsoft.com/office/powerpoint/2010/main" val="3947985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Тютчев - поэт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Жанровое своеобразия – тяготеет к элегии и духовной оде , то есть </a:t>
            </a:r>
            <a:r>
              <a:rPr lang="ru-RU" b="1" dirty="0"/>
              <a:t>ГЕРОЙ элегии </a:t>
            </a:r>
            <a:r>
              <a:rPr lang="ru-RU" dirty="0"/>
              <a:t>помещается </a:t>
            </a:r>
            <a:r>
              <a:rPr lang="ru-RU" b="1" dirty="0"/>
              <a:t>в пространство ДУХОВНОЙ ОДЫ</a:t>
            </a:r>
          </a:p>
          <a:p>
            <a:pPr marL="0" indent="0">
              <a:buNone/>
            </a:pPr>
            <a:endParaRPr lang="ru-R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b="1" dirty="0"/>
              <a:t>            «фрагмент»  -  «отрывок»</a:t>
            </a:r>
          </a:p>
        </p:txBody>
      </p:sp>
    </p:spTree>
    <p:extLst>
      <p:ext uri="{BB962C8B-B14F-4D97-AF65-F5344CB8AC3E}">
        <p14:creationId xmlns:p14="http://schemas.microsoft.com/office/powerpoint/2010/main" val="22170131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889</Words>
  <Application>Microsoft Office PowerPoint</Application>
  <PresentationFormat>Экран (4:3)</PresentationFormat>
  <Paragraphs>103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Arial</vt:lpstr>
      <vt:lpstr>Calibri</vt:lpstr>
      <vt:lpstr>Тема Office</vt:lpstr>
      <vt:lpstr>Федор Иванович Тютчев 1803-1873 </vt:lpstr>
      <vt:lpstr>Тютчев:</vt:lpstr>
      <vt:lpstr>Тютчев и философия истории </vt:lpstr>
      <vt:lpstr>«От исхода борьбы, возникшей между ними, величайшей борьбы, какой когда-либо мир был свидетелем, зависит на многие века политическая и религиозная будущность человечества» </vt:lpstr>
      <vt:lpstr>Презентация PowerPoint</vt:lpstr>
      <vt:lpstr>Тютчев – философ-романтик</vt:lpstr>
      <vt:lpstr>Презентация PowerPoint</vt:lpstr>
      <vt:lpstr>Презентация PowerPoint</vt:lpstr>
      <vt:lpstr>Тютчев - поэт</vt:lpstr>
      <vt:lpstr>Мотивы</vt:lpstr>
      <vt:lpstr>Презентация PowerPoint</vt:lpstr>
      <vt:lpstr>Мотивы</vt:lpstr>
      <vt:lpstr>Мотивы</vt:lpstr>
      <vt:lpstr>Мотивы</vt:lpstr>
      <vt:lpstr>Мотивы</vt:lpstr>
      <vt:lpstr>Мотивы</vt:lpstr>
      <vt:lpstr>«Денисьевский цикл»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Федор Иванович Тютчев 1803-1873</dc:title>
  <dc:creator>Class</dc:creator>
  <cp:lastModifiedBy>Boris Osipov</cp:lastModifiedBy>
  <cp:revision>16</cp:revision>
  <dcterms:created xsi:type="dcterms:W3CDTF">2020-04-15T08:35:50Z</dcterms:created>
  <dcterms:modified xsi:type="dcterms:W3CDTF">2020-12-16T12:13:39Z</dcterms:modified>
</cp:coreProperties>
</file>