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0" r:id="rId15"/>
    <p:sldId id="269" r:id="rId16"/>
    <p:sldId id="271" r:id="rId17"/>
    <p:sldId id="272" r:id="rId18"/>
    <p:sldId id="274" r:id="rId19"/>
    <p:sldId id="273" r:id="rId20"/>
    <p:sldId id="276" r:id="rId21"/>
    <p:sldId id="277" r:id="rId22"/>
    <p:sldId id="275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83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83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5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7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22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54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0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98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7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7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847D-8A4D-4BFD-BD9D-505C2A1389D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7B9A0-6ABD-486F-AD75-7BD9D524C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Биография Чичикова </a:t>
            </a:r>
            <a:br>
              <a:rPr lang="ru-RU" dirty="0" smtClean="0"/>
            </a:br>
            <a:r>
              <a:rPr lang="ru-RU" dirty="0" smtClean="0"/>
              <a:t>(первого российского бизнесмена)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11 глава (последняя!) </a:t>
            </a:r>
          </a:p>
          <a:p>
            <a:r>
              <a:rPr lang="ru-RU" dirty="0" smtClean="0"/>
              <a:t>первого тома «Мертвых душ»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71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316288" cy="61926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err="1"/>
              <a:t>Вышед</a:t>
            </a:r>
            <a:r>
              <a:rPr lang="ru-RU" dirty="0"/>
              <a:t> из училища, он очутился уже юношей довольно заманчивой наружности, с подбородком, потребовавшим бритвы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…В </a:t>
            </a:r>
            <a:r>
              <a:rPr lang="ru-RU" dirty="0"/>
              <a:t>это же время был выгнан из училища за глупость или другую вину бедный учитель, любитель тишины и похвального поведения. Учитель с горя принялся пить; наконец и пить уже было ему не на что; больной, без куска хлеба и помощи, пропадал он где-то в нетопленной, забытой конурке. Бывшие ученики его, умники и остряки, в которых ему мерещилась беспрестанно непокорность и заносчивое поведение, узнавши об жалком его положении, собрали тут же для него деньги, продав даже многое нужное; один только Павлуша Чичиков отговорился неимением и дал какой-то пятак серебра, который тут же товарищи ему бросили, сказавши: «Эх, ты, жила!» Закрыл лицо руками бедный учитель, когда услышал о таком поступке бывших учеников своих; слезы градом полились из погасавших очей, как у бессильного дитяти. «При смерти на одре привел Бог заплакать», — произнес он слабым голосом и тяжело вздохнул, услышав о Чичикове, </a:t>
            </a:r>
            <a:r>
              <a:rPr lang="ru-RU" dirty="0" err="1"/>
              <a:t>прибавя</a:t>
            </a:r>
            <a:r>
              <a:rPr lang="ru-RU" dirty="0"/>
              <a:t> тут же: «Эх, Павлуша! вот как переменяется человек! ведь какой был благонравный, ничего буйного, шелк! Надул, сильно надул...»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10264" r="13692" b="12507"/>
          <a:stretch/>
        </p:blipFill>
        <p:spPr bwMode="auto">
          <a:xfrm>
            <a:off x="323528" y="404664"/>
            <a:ext cx="4166223" cy="60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82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Нельзя, однако же, сказать, чтобы природа героя нашего была так сурова и черства и чувства его были до того притуплены, чтобы он не знал ни жалости, ни сострадания; он чувствовал и то и другое, он бы даже хотел помочь, но только, чтобы не заключалось это в значительной сумме, чтобы не трогать уже тех денег, которых положено было не трогать; словом, отцовское наставление: береги и копи копейку — пошло впрок. Но в нем не было привязанности собственно к деньгам для денег; им не владели скряжничество и скупость. Нет, не они двигали им: ему мерещилась впереди жизнь во всех довольствах, со всякими </a:t>
            </a:r>
            <a:r>
              <a:rPr lang="ru-RU" dirty="0" err="1"/>
              <a:t>достатками</a:t>
            </a:r>
            <a:r>
              <a:rPr lang="ru-RU" dirty="0"/>
              <a:t>; экипажи, дом, отлично устроенный, вкусные обеды — вот что беспрерывно носилось в голове его.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…</a:t>
            </a:r>
            <a:r>
              <a:rPr lang="ru-RU" dirty="0"/>
              <a:t>Однако же, несмотря на похвальные аттестаты, с большим трудом определился он в казенную палату. И в дальних захолустьях нужна протекция! Местечко досталось ему ничтожное, жалованья тридцать или сорок рублей в </a:t>
            </a:r>
            <a:r>
              <a:rPr lang="ru-RU" dirty="0" smtClean="0"/>
              <a:t>год…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326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404664"/>
            <a:ext cx="4680520" cy="57214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…он </a:t>
            </a:r>
            <a:r>
              <a:rPr lang="ru-RU" dirty="0"/>
              <a:t>попал под начальство уже престарелому повытчику, который был образ какой-то каменной бесчувственности и </a:t>
            </a:r>
            <a:r>
              <a:rPr lang="ru-RU" dirty="0" err="1"/>
              <a:t>непотрясаемости</a:t>
            </a:r>
            <a:r>
              <a:rPr lang="ru-RU" dirty="0"/>
              <a:t>: вечно тот же, неприступный, никогда в жизни не явивший на лице своем усмешки, не приветствовавший ни разу никого даже запросом о здоровье. </a:t>
            </a:r>
            <a:r>
              <a:rPr lang="ru-RU" dirty="0" smtClean="0"/>
              <a:t>...Казалось</a:t>
            </a:r>
            <a:r>
              <a:rPr lang="ru-RU" dirty="0"/>
              <a:t>, не было сил человеческих подбиться к такому человеку и привлечь его расположение, но Чичиков попробовал. </a:t>
            </a:r>
            <a:r>
              <a:rPr lang="ru-RU" dirty="0" smtClean="0"/>
              <a:t>(…) Он </a:t>
            </a:r>
            <a:r>
              <a:rPr lang="ru-RU" dirty="0"/>
              <a:t>пронюхал его домашнюю, семейственную жизнь, узнал, что у него была зрелая дочь, с лицом, тоже похожим на то, как будто бы на нем происходила по ночам молотьба гороху. С этой-то стороны придумал он навести приступ. Узнал, в какую церковь приходила она по воскресным дням, становился всякий раз насупротив ее, чисто одетый, накрахмаливши сильно манишку, — и дело возымело успех: пошатнулся суровый повытчик и зазвал его на чай! И в канцелярии не успели оглянуться, как устроилось дело так, что Чичиков переехал к нему в дом, сделался нужным и необходимым человеком, закупал и муку и сахар, с дочерью обращался, как с невестой, повытчика звал папенькой и целовал его в руку; все положили в палате, что в конце февраля перед Великим Постом будет свадьба. Суровый повытчик стал даже хлопотать за него у начальства, и чрез несколько времени Чичиков сам сел </a:t>
            </a:r>
            <a:r>
              <a:rPr lang="ru-RU" dirty="0" smtClean="0"/>
              <a:t>повытчиком </a:t>
            </a:r>
            <a:r>
              <a:rPr lang="ru-RU" dirty="0"/>
              <a:t>на одно открывшееся вакантное </a:t>
            </a:r>
            <a:r>
              <a:rPr lang="ru-RU" dirty="0" smtClean="0"/>
              <a:t>место…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1459" r="11990" b="16097"/>
          <a:stretch/>
        </p:blipFill>
        <p:spPr bwMode="auto">
          <a:xfrm>
            <a:off x="251521" y="404664"/>
            <a:ext cx="409297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41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32656"/>
            <a:ext cx="4244280" cy="57935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 этом, казалось, и заключалась главная цель связей его с старым повытчиком, потому что тут же сундук свой он отправил секретно домой и на другой день очутился уже на другой квартире. Повытчика перестал звать папенькой и не целовал больше его руки, а о свадьбе так дело и замялось, как будто вовсе ничего не происходило. Однако же, встречаясь с ним, он всякий раз ласково жал ему руку и приглашал его на чай, так что старый повытчик, несмотря на вечную неподвижность и черствое равнодушие, всякий раз встряхивал головою и произносил себе под нос: «Надул, надул, чертов сын</a:t>
            </a:r>
            <a:r>
              <a:rPr lang="ru-RU" dirty="0" smtClean="0"/>
              <a:t>!»</a:t>
            </a:r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был самый трудный порог, через который перешагнул он. С этих пор пошло легче и успешнее.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8309" r="11426" b="12832"/>
          <a:stretch/>
        </p:blipFill>
        <p:spPr bwMode="auto">
          <a:xfrm>
            <a:off x="231136" y="620688"/>
            <a:ext cx="4124840" cy="580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881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418058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Схема взяток на Руси,</a:t>
            </a:r>
            <a:br>
              <a:rPr lang="ru-RU" sz="2800" dirty="0" smtClean="0"/>
            </a:br>
            <a:r>
              <a:rPr lang="ru-RU" sz="2800" dirty="0" smtClean="0"/>
              <a:t> описанная Гоголем аж 200 лет назад…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Нужно знать, что в то же самое время начались строжайшие преследования всяких взяток; преследований он не испугался и обратил их тот же час в свою пользу, показав таким образом прямо русскую изобретательность, являющуюся только во время прижимок. Дело устроено было вот как: как только приходил проситель и засовывал руку в карман, с тем чтобы вытащить оттуда известные рекомендательные письма за подписью князя Хованского, как выражаются у нас на Руси: «Нет, нет, — говорил он с улыбкой, удерживая его руки, — вы думаете, что я... нет, нет. Это наш долг, наша обязанность, без всяких возмездий мы должны сделать! С этой стороны уж будьте покойны: завтра же все будет сделано. Позвольте узнать вашу квартиру, вам и заботиться не нужно самим, все будет принесено к вам на дом». Очарованный проситель возвращался домой чуть не в восторге, думая: «Вот наконец человек, каких нужно побольше, это просто драгоценный алмаз!»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Но </a:t>
            </a:r>
            <a:r>
              <a:rPr lang="ru-RU" dirty="0"/>
              <a:t>ждет проситель день, другой, не приносят дела на дом, на третий тоже. Он в канцелярию, дело не начиналось; он к драгоценному алмазу. «Ах, извините! — говорил Чичиков очень учтиво, схвативши его за обе руки, — у нас было столько дел; но завтра же все будет сделано, завтра непременно, право, мне даже совестно!» </a:t>
            </a:r>
            <a:r>
              <a:rPr lang="ru-RU" dirty="0" smtClean="0"/>
              <a:t>…Но </a:t>
            </a:r>
            <a:r>
              <a:rPr lang="ru-RU" dirty="0"/>
              <a:t>ни завтра, ни послезавтра, ни на третий день не несут дела на </a:t>
            </a:r>
            <a:r>
              <a:rPr lang="ru-RU" dirty="0" smtClean="0"/>
              <a:t>дом… </a:t>
            </a:r>
          </a:p>
          <a:p>
            <a:pPr marL="0" indent="0">
              <a:buNone/>
            </a:pPr>
            <a:r>
              <a:rPr lang="ru-RU" dirty="0" smtClean="0"/>
              <a:t>Проситель </a:t>
            </a:r>
            <a:r>
              <a:rPr lang="ru-RU" dirty="0"/>
              <a:t>берется за ум: да полно, нет ли чего? Выведывает; говорят, нужно дать писарям. «Почему ж не дать? Я готов четвертак, другой». — «Нет, не четвертак, а по беленькой». — «По беленькой писарям!» — вскрикивает проситель. «</a:t>
            </a:r>
            <a:r>
              <a:rPr lang="ru-RU" b="1" dirty="0"/>
              <a:t>Да чего вы так горячитесь? — отвечают ему, — оно так и выйдет, писарям и достанется по четвертаку, а остальное пойдет к начальству</a:t>
            </a:r>
            <a:r>
              <a:rPr lang="ru-RU" dirty="0"/>
              <a:t>». Бьет себя по лбу недогадливый проситель и бранит на чем свет стоит новый порядок вещей, преследование взяток и вежливые, облагороженные обращения чиновников. Прежде было знаешь по крайней мере, что делать: принес правителю дел красную, да и дело в шляпе, а теперь по беленькой, да еще неделю провозишься, пока догадаешься; черт бы побрал бескорыстие и чиновное благородство! Проситель, конечно, прав, но зато теперь нет взяточников: </a:t>
            </a:r>
            <a:r>
              <a:rPr lang="ru-RU" b="1" dirty="0"/>
              <a:t>все правители дел честнейшие и благороднейшие люди, секретари только да писаря мошенники.</a:t>
            </a:r>
          </a:p>
        </p:txBody>
      </p:sp>
    </p:spTree>
    <p:extLst>
      <p:ext uri="{BB962C8B-B14F-4D97-AF65-F5344CB8AC3E}">
        <p14:creationId xmlns:p14="http://schemas.microsoft.com/office/powerpoint/2010/main" val="149713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316288" cy="55054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Скоро представилось Чичикову поле гораздо пространнее: образовалась комиссия для построения какого-то казенного весьма капитального строения. В эту комиссию пристроился и он, и оказался одним из деятельнейших членов. </a:t>
            </a:r>
            <a:r>
              <a:rPr lang="ru-RU" b="1" dirty="0"/>
              <a:t>Комиссия немедленно приступила к делу. Шесть лет возилась около здания; но климат, что ли, мешал или материал уже был такой, только никак не шло казенное здание выше фундамента. А между тем в других концах города очутилось у каждого из членов по красивому дому гражданской архитектуры: видно, грунт земли был там </a:t>
            </a:r>
            <a:r>
              <a:rPr lang="ru-RU" b="1" dirty="0" smtClean="0"/>
              <a:t>получше…</a:t>
            </a:r>
          </a:p>
          <a:p>
            <a:pPr marL="0" indent="0">
              <a:buNone/>
            </a:pPr>
            <a:r>
              <a:rPr lang="ru-RU" dirty="0" smtClean="0"/>
              <a:t>Тут </a:t>
            </a:r>
            <a:r>
              <a:rPr lang="ru-RU" dirty="0"/>
              <a:t>только и теперь только стал Чичиков понемногу выпутываться из-под суровых законов воздержанья и неумолимого своего самоотверженья. </a:t>
            </a:r>
            <a:r>
              <a:rPr lang="ru-RU" dirty="0" smtClean="0"/>
              <a:t>..Оказались </a:t>
            </a:r>
            <a:r>
              <a:rPr lang="ru-RU" dirty="0"/>
              <a:t>кое-какие излишества: он завел довольно хорошего повара, тонкие голландские рубашки. Уже сукна купил он себе такого, какого не носила вся губерния, и с этих пор стал держаться более коричневых и красноватых цветов с искрою; </a:t>
            </a:r>
            <a:r>
              <a:rPr lang="ru-RU" dirty="0" smtClean="0"/>
              <a:t>уже  </a:t>
            </a:r>
            <a:r>
              <a:rPr lang="ru-RU" dirty="0"/>
              <a:t>приобрел он отличную пару и сам держал одну вожжу, заставляя пристяжную виться кольцом; уже завел он обычай вытираться губкой, намоченной в воде, смешанной с одеколоном; уже покупал он весьма недешево какое-то мыло для сообщения гладкости </a:t>
            </a:r>
            <a:r>
              <a:rPr lang="ru-RU" dirty="0" smtClean="0"/>
              <a:t>коже…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11894" r="17773" b="13158"/>
          <a:stretch/>
        </p:blipFill>
        <p:spPr bwMode="auto">
          <a:xfrm>
            <a:off x="250870" y="476672"/>
            <a:ext cx="4249122" cy="61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92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548680"/>
            <a:ext cx="4244280" cy="557748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…Но </a:t>
            </a:r>
            <a:r>
              <a:rPr lang="ru-RU" dirty="0"/>
              <a:t>вдруг на место прежнего тюфяка был прислан новый начальник, человек военный, строгий, враг взяточников и всего, что зовется неправдой. На другой же день пугнул он всех до одного, потребовал отчеты, увидел недочеты, на каждом шагу недостающие суммы, заметил в ту же минуту дома красивой гражданской архитектуры, и пошла переборка. Чиновники были отставлены от должности; дома гражданской архитектуры поступили в казну и обращены были на разные богоугодные заведения и школы для кантонистов, все распушено было в пух, и Чичиков более других.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849" r="13692" b="9899"/>
          <a:stretch/>
        </p:blipFill>
        <p:spPr bwMode="auto">
          <a:xfrm>
            <a:off x="0" y="548195"/>
            <a:ext cx="4503153" cy="63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849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038600" cy="55054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«Ну, что ж! — сказал Чичиков, — зацепил — поволок, сорвалось — не спрашивай. Плачем горю не пособить, нужно дело делать». И вот решился он сызнова начать карьер, вновь вооружиться терпением, вновь ограничиться во всем, как ни привольно и ни хорошо было развернулся </a:t>
            </a:r>
            <a:r>
              <a:rPr lang="ru-RU" dirty="0" smtClean="0"/>
              <a:t>прежде.  (…) </a:t>
            </a:r>
            <a:r>
              <a:rPr lang="ru-RU" dirty="0"/>
              <a:t>Как ни крепился он духом, однако же похудел и даже позеленел во время таких невзгод. Уже начинал было он полнеть и приходить в те круглые и приличные формы, в каких читатель застал его при заключении с ним знакомства, и уже не раз, поглядывая в зеркало, подумывал он о многом приятном: о бабенке, о детской, и улыбка следовала за такими мыслями; но теперь, когда он взглянул на себя как-то ненароком в зеркало, не мог не вскрикнуть: </a:t>
            </a:r>
            <a:r>
              <a:rPr lang="ru-RU" dirty="0" smtClean="0"/>
              <a:t>«Какой </a:t>
            </a:r>
            <a:r>
              <a:rPr lang="ru-RU" dirty="0"/>
              <a:t>же я стал гадкий!» И после долго не хотел </a:t>
            </a:r>
            <a:r>
              <a:rPr lang="ru-RU" dirty="0" smtClean="0"/>
              <a:t>смотреться…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2873" r="16866" b="10876"/>
          <a:stretch/>
        </p:blipFill>
        <p:spPr bwMode="auto">
          <a:xfrm>
            <a:off x="0" y="453398"/>
            <a:ext cx="4307222" cy="637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028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mtClean="0"/>
              <a:t>Но переносил все герой наш, переносил сильно, терпеливо переносил, и — перешел наконец в службу по таможне. Надобно сказать, что эта служба давно составляла тайный предмет его помышлений. Он видел, какими щегольскими заграничными вещицами заводились таможенные чиновники, какие фарфоры и батисты пересылали кумушкам, тетушкам и сестрам. Не раз давно уже он говорил со вздохом: «Вот бы куда перебраться: и граница близко, и просвещенные люди, а какими тонкими голландскими рубашками можно обзавестись!» (…)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5694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476672"/>
            <a:ext cx="4536504" cy="61926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три-четыре недели он уже так набил руку в таможенном деле, что знал решительно </a:t>
            </a:r>
            <a:r>
              <a:rPr lang="ru-RU" dirty="0" smtClean="0"/>
              <a:t>все: даже не весил, не мерил, а по фактуре узнавал, </a:t>
            </a:r>
            <a:r>
              <a:rPr lang="ru-RU" dirty="0" smtClean="0"/>
              <a:t>сколько в какой штуке аршин сукна или иной материи.... </a:t>
            </a:r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же касается до обысков, то здесь, как выражались даже сами товарищи, у него просто было собачье чутье: нельзя было не изумиться, видя, как у него доставало столько терпения, чтобы ощупать всякую пуговку, и все это производилось с убийственным хладнокровием, вежливым до невероятности. И в то время, когда обыскиваемые бесились, выходили из себя и чувствовали злобное побуждение избить щелчками приятную его наружность, он, не изменяясь ни в лице, ни в вежливых поступках, приговаривал только: «Не угодно ли вам будет немножко побеспокоиться и привстать?» Или: «Не угодно ли вам будет, сударыня, пожаловать в другую комнату? там супруга одного из наших чиновников объяснится с вами». Или: «Позвольте, вот я ножичком немного распорю подкладку вашей шинели» — и, говоря это, он вытаскивал оттуда шали, платки, хладнокровно, как из собственного сундука.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Даже </a:t>
            </a:r>
            <a:r>
              <a:rPr lang="ru-RU" dirty="0"/>
              <a:t>начальство изъяснилось, что это был черт, а не человек: он отыскивал в колесах, дышлах, лошадиных ушах и невесть в каких местах, куда бы никакому автору не пришло в мысль забраться и куда позволяется забираться только одним таможенным чиновникам. 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18677" r="14540" b="16181"/>
          <a:stretch/>
        </p:blipFill>
        <p:spPr bwMode="auto">
          <a:xfrm>
            <a:off x="323528" y="766916"/>
            <a:ext cx="3775587" cy="49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54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…пора </a:t>
            </a:r>
            <a:r>
              <a:rPr lang="ru-RU" sz="2400" dirty="0"/>
              <a:t>наконец припрячь и </a:t>
            </a:r>
            <a:r>
              <a:rPr lang="ru-RU" sz="2400" dirty="0" err="1"/>
              <a:t>подлеца</a:t>
            </a:r>
            <a:r>
              <a:rPr lang="ru-RU" sz="2400" dirty="0"/>
              <a:t>. Итак, припряжем </a:t>
            </a:r>
            <a:r>
              <a:rPr lang="ru-RU" sz="2400" dirty="0" err="1"/>
              <a:t>подлеца</a:t>
            </a:r>
            <a:r>
              <a:rPr lang="ru-RU" sz="2400" dirty="0"/>
              <a:t>!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Темно и скромно происхождение нашего героя. Родители были дворяне, но столбовые или личные — Бог ведает; лицом он на них не походил: по крайней мере родственница, бывшая при его рождении, низенькая, коротенькая женщина, которых обыкновенно называют пигалицами, взявши в руки ребенка, вскрикнула: «Совсем вышел не такой, как я думала! Ему бы следовало пойти в бабку с матерней стороны, что было бы и лучше, а он родился просто, как говорит пословица: ни в мать, ни в отца, а в проезжего молодца». Жизнь при начале взглянула на него как-то кисло-неприютно, сквозь какое-то мутное, занесенное снегом окошко: ни друга, ни товарища в детстве! </a:t>
            </a:r>
            <a:r>
              <a:rPr lang="ru-RU" dirty="0" smtClean="0"/>
              <a:t>..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11711" r="14003" b="7280"/>
          <a:stretch/>
        </p:blipFill>
        <p:spPr bwMode="auto">
          <a:xfrm>
            <a:off x="467544" y="1268760"/>
            <a:ext cx="3528391" cy="526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0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Он получил чин и повышение и вслед за тем представил проект изловить всех контрабандистов, прося только средств исполнить его самому.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Ему </a:t>
            </a:r>
            <a:r>
              <a:rPr lang="ru-RU" dirty="0"/>
              <a:t>тот же час вручена была команда и неограниченное право производить всякие поиски. Этого только ему и хотелось. В то время образовалось сильное общество контрабандистов обдуманно-правильным образом; на миллионы сулило выгод дерзкое предприятие. Он давно уже имел сведение о нем и даже отказал подосланным подкупить, сказавши сухо: «Еще не время». Получив же в свое распоряжение все, в ту же минуту дал знать обществу, сказавши: «Теперь пора». Расчет был слишком верен. Тут в один год он мог получить то, чего не выиграл бы в двадцать лет самой ревностной службы. Прежде он не хотел вступать ни в какие сношения с ними, потому что был не более как простой пешкой, стало быть, немного получил бы; но теперь... теперь совсем другое дело: он мог предложить какие угодно условия. Чтобы дело шло беспрепятственней, он склонил и другого чиновника, своего товарища, который не устоял против соблазна, несмотря на то что волосом был сед. Условия были заключены, и общество приступило к действиям.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396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Действия начались блистательно: читатель, без сомнения, слышал так часто повторяемую историю об остроумном путешествии испанских баранов, которые, совершив переход через границу в двойных тулупчиках, пронесли под тулупчиками на миллион брабантских кружев. Это происшествие случилось именно тогда, когда Чичиков служил при таможне. Не участвуй он сам в этом предприятии, никаким жидам в мире не удалось бы привести в исполнение подобного дела. После трех или четырех бараньих походов через границу у обоих чиновников очутилось по четыреста тысяч капиталу. У Чичикова, говорят, даже перевалило и за пятьсот, потому что был побойчее.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981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548680"/>
            <a:ext cx="4038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Бог знает до какой бы громадной цифры не возросли благодатные суммы, если бы какой-то нелегкий зверь не перебежал поперек всему. Черт сбил с толку обоих чиновников: чиновники, говоря попросту, перебесились и поссорились ни за что</a:t>
            </a:r>
            <a:r>
              <a:rPr lang="ru-RU" dirty="0" smtClean="0"/>
              <a:t>. (…)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t="12219" r="15506" b="13158"/>
          <a:stretch/>
        </p:blipFill>
        <p:spPr bwMode="auto">
          <a:xfrm>
            <a:off x="231710" y="548680"/>
            <a:ext cx="3908242" cy="56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38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Главное в том, что тайные сношения с контрабандистами сделались явными. Статский советник хоть и сам пропал, но таки упек своего товарища. Чиновников взяли под суд, конфисковали, описали все, что у них ни было, и все это разрешилось вдруг как гром над головами их</a:t>
            </a:r>
            <a:r>
              <a:rPr lang="ru-RU" dirty="0" smtClean="0"/>
              <a:t>. (…) Статский </a:t>
            </a:r>
            <a:r>
              <a:rPr lang="ru-RU" dirty="0"/>
              <a:t>советник, по русскому обычаю, с горя </a:t>
            </a:r>
            <a:r>
              <a:rPr lang="ru-RU" dirty="0" smtClean="0"/>
              <a:t>запил (т.е. товарищ Чичикова), </a:t>
            </a:r>
            <a:r>
              <a:rPr lang="ru-RU" dirty="0"/>
              <a:t>но </a:t>
            </a:r>
            <a:r>
              <a:rPr lang="ru-RU" dirty="0" smtClean="0"/>
              <a:t>коллежский </a:t>
            </a:r>
            <a:r>
              <a:rPr lang="ru-RU" b="1" dirty="0" smtClean="0"/>
              <a:t>(</a:t>
            </a:r>
            <a:r>
              <a:rPr lang="ru-RU" b="1" dirty="0" err="1" smtClean="0"/>
              <a:t>т.е.Чичиков</a:t>
            </a:r>
            <a:r>
              <a:rPr lang="ru-RU" b="1" dirty="0" smtClean="0"/>
              <a:t>) </a:t>
            </a:r>
            <a:r>
              <a:rPr lang="ru-RU" dirty="0"/>
              <a:t>устоял. Он умел затаить часть деньжонок, как ни чутко было обоняние наехавшего на следствие начальства. Употребил все тонкие извороты ума, уже слишком опытного, слишком знающего хорошо людей: где подействовал приятностью оборотов, где трогательною речью, где покурил лестью, ни в каком случае не портящею дела, где всунул </a:t>
            </a:r>
            <a:r>
              <a:rPr lang="ru-RU" dirty="0" err="1"/>
              <a:t>деньжонку</a:t>
            </a:r>
            <a:r>
              <a:rPr lang="ru-RU" dirty="0"/>
              <a:t>, — словом, обработал дело по крайней мере так, что отставлен был не с таким бесчестьем, как товарищ, и увернулся из-под уголовного суда. Но уже ни капитала, ни разных заграничных вещиц, ничего не осталось </a:t>
            </a:r>
            <a:r>
              <a:rPr lang="ru-RU" dirty="0" smtClean="0"/>
              <a:t>ему…</a:t>
            </a:r>
          </a:p>
          <a:p>
            <a:pPr marL="0" indent="0">
              <a:buNone/>
            </a:pPr>
            <a:r>
              <a:rPr lang="ru-RU" dirty="0"/>
              <a:t>Удержалось у него </a:t>
            </a:r>
            <a:r>
              <a:rPr lang="ru-RU" dirty="0" err="1"/>
              <a:t>тысячонок</a:t>
            </a:r>
            <a:r>
              <a:rPr lang="ru-RU" dirty="0"/>
              <a:t> десяток, запрятанных про черный день, да дюжины две голландских рубашек, да небольшая бричка, в какой ездят холостяки, да два крепостных человека, кучер Селифан и лакей </a:t>
            </a:r>
            <a:r>
              <a:rPr lang="ru-RU" dirty="0" smtClean="0"/>
              <a:t>Петрушка…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833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…Он </a:t>
            </a:r>
            <a:r>
              <a:rPr lang="ru-RU" dirty="0"/>
              <a:t>рассуждал, и в рассуждении его видна была некоторая сторона справедливости: «Почему ж я? зачем на меня обрушилась беда? Кто ж зевает теперь на должности? — все приобретают. Несчастным я не сделал никого: я не ограбил вдову, я не пустил никого по миру, пользовался я от избытков, брал там, где всякий брал бы; не воспользуйся я, другие воспользовались бы. За что же другие благоденствуют, и почему должен я пропасть червем? И что я теперь? Куда я гожусь? какими глазами я стану смотреть теперь в глаза всякому почтенному отцу семейства? Как не чувствовать мне угрызения совести, зная, что даром бременю землю, и что скажут потом мои дети? Вот, скажут, отец, скотина, не оставил нам никакого состояния!»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14501" r="15960" b="9247"/>
          <a:stretch/>
        </p:blipFill>
        <p:spPr bwMode="auto">
          <a:xfrm>
            <a:off x="323528" y="476672"/>
            <a:ext cx="3960969" cy="617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1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…героя </a:t>
            </a:r>
            <a:r>
              <a:rPr lang="ru-RU" sz="1600" dirty="0"/>
              <a:t>нашего осенила вдохновеннейшая мысль, какая когда-либо приходила в человеческую голову. «Эх я Аким-простота, — сказал он сам в себе, — ищу рукавиц, а обе за поясом! Да накупи я всех </a:t>
            </a:r>
            <a:r>
              <a:rPr lang="ru-RU" sz="1600" dirty="0" smtClean="0"/>
              <a:t>этих крестьян, </a:t>
            </a:r>
            <a:r>
              <a:rPr lang="ru-RU" sz="1600" dirty="0"/>
              <a:t>которые вымерли, пока еще не подавали новых ревизских сказок, приобрети их, положим, тысячу, да, положим, опекунский совет даст по двести рублей на душу: вот уж двести тысяч капиталу! А теперь же время удобное, недавно была эпидемия, народу вымерло, слава Богу, </a:t>
            </a:r>
            <a:r>
              <a:rPr lang="ru-RU" sz="1600" dirty="0" smtClean="0"/>
              <a:t>немало… (…Конечно</a:t>
            </a:r>
            <a:r>
              <a:rPr lang="ru-RU" sz="1600" dirty="0"/>
              <a:t>, трудно, хлопотливо, страшно, чтобы как-нибудь еще не досталось, чтобы не вывести из этого истории. Ну да ведь дан же человеку на что-нибудь ум. А главное то хорошо, что предмет-то покажется всем невероятным, никто не поверит. Правда, без земли нельзя ни купить, ни заложить. Да ведь я куплю на вывод, на вывод; теперь земли в Таврической и Херсонской губерниях отдаются даром, только заселяй. Туда я их всех и переселю! в Херсонскую их! пусть их там живут</a:t>
            </a:r>
            <a:r>
              <a:rPr lang="ru-RU" sz="1600" dirty="0" smtClean="0"/>
              <a:t>!..</a:t>
            </a:r>
            <a:endParaRPr lang="ru-RU" sz="1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12546" r="14145" b="13484"/>
          <a:stretch/>
        </p:blipFill>
        <p:spPr bwMode="auto">
          <a:xfrm>
            <a:off x="323528" y="332656"/>
            <a:ext cx="4236737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53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…И </a:t>
            </a:r>
            <a:r>
              <a:rPr lang="ru-RU" dirty="0"/>
              <a:t>вот таким образом составился в голове нашего героя сей странный </a:t>
            </a:r>
            <a:r>
              <a:rPr lang="ru-RU" dirty="0" smtClean="0"/>
              <a:t>сюжет…  </a:t>
            </a:r>
          </a:p>
        </p:txBody>
      </p:sp>
    </p:spTree>
    <p:extLst>
      <p:ext uri="{BB962C8B-B14F-4D97-AF65-F5344CB8AC3E}">
        <p14:creationId xmlns:p14="http://schemas.microsoft.com/office/powerpoint/2010/main" val="251229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…</a:t>
            </a:r>
            <a:r>
              <a:rPr lang="ru-RU" dirty="0"/>
              <a:t>Маленькая горенка с маленькими окнами, не отворявшимися ни в зиму, ни в лето, отец, больной человек, в длинном сюртуке на мерлушках и в вязаных </a:t>
            </a:r>
            <a:r>
              <a:rPr lang="ru-RU" dirty="0" err="1"/>
              <a:t>хлопанцах</a:t>
            </a:r>
            <a:r>
              <a:rPr lang="ru-RU" dirty="0"/>
              <a:t>, надетых на босую ногу, беспрестанно вздыхавший, ходя по комнате, и плевавший в стоявшую в углу </a:t>
            </a:r>
            <a:r>
              <a:rPr lang="ru-RU" dirty="0" smtClean="0"/>
              <a:t>песочницу…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6129" r="11879" b="7945"/>
          <a:stretch/>
        </p:blipFill>
        <p:spPr bwMode="auto">
          <a:xfrm>
            <a:off x="323528" y="764704"/>
            <a:ext cx="4143145" cy="57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61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…вечное </a:t>
            </a:r>
            <a:r>
              <a:rPr lang="ru-RU" dirty="0"/>
              <a:t>сиденье на лавке, с пером в руках, чернилами на пальцах и даже на губах, вечная пропись перед глазами: «не лги, </a:t>
            </a:r>
            <a:r>
              <a:rPr lang="ru-RU" dirty="0" err="1"/>
              <a:t>послушествуй</a:t>
            </a:r>
            <a:r>
              <a:rPr lang="ru-RU" dirty="0"/>
              <a:t> старшим и носи добродетель в сердце»; вечный шарк и шлепанье по комнате </a:t>
            </a:r>
            <a:r>
              <a:rPr lang="ru-RU" dirty="0" err="1"/>
              <a:t>хлопанцев</a:t>
            </a:r>
            <a:r>
              <a:rPr lang="ru-RU" dirty="0"/>
              <a:t>, знакомый, но всегда суровый голос: «опять задурил!», отзывавшийся в то время, когда ребенок, </a:t>
            </a:r>
            <a:r>
              <a:rPr lang="ru-RU" dirty="0" err="1"/>
              <a:t>наскуча</a:t>
            </a:r>
            <a:r>
              <a:rPr lang="ru-RU" dirty="0"/>
              <a:t> однообразием труда, приделывал к букве какую-нибудь кавыку или хвост; и вечно знакомое, всегда неприятное чувство, когда вслед за сими словами краюшка уха его скручивалась очень больно ногтями длинных протянувшихся сзади пальцев: вот бедная картина первоначального его детства, о котором едва сохранил он бледную память.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13015" r="14875" b="11203"/>
          <a:stretch/>
        </p:blipFill>
        <p:spPr bwMode="auto">
          <a:xfrm>
            <a:off x="179512" y="548680"/>
            <a:ext cx="4370573" cy="594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76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8640"/>
            <a:ext cx="4244280" cy="6408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/>
              <a:t>Но в жизни все меняется быстро и живо: и в один день, с первым весенним солнцем и </a:t>
            </a:r>
            <a:r>
              <a:rPr lang="ru-RU" sz="1200" dirty="0" err="1"/>
              <a:t>разлившимися</a:t>
            </a:r>
            <a:r>
              <a:rPr lang="ru-RU" sz="1200" dirty="0"/>
              <a:t> потоками, отец, взявши сына, выехал с ним на тележке, которую потащила мухортая пегая </a:t>
            </a:r>
            <a:r>
              <a:rPr lang="ru-RU" sz="1200" dirty="0" smtClean="0"/>
              <a:t>лошадка </a:t>
            </a:r>
            <a:r>
              <a:rPr lang="ru-RU" sz="1200" dirty="0"/>
              <a:t>и только на третий день утром добрались до города. Перед мальчиком блеснули нежданным великолепием городские улицы, заставившие его на несколько минут разинуть рот</a:t>
            </a:r>
            <a:r>
              <a:rPr lang="ru-RU" sz="1200" dirty="0" smtClean="0"/>
              <a:t>. (…). Тут </a:t>
            </a:r>
            <a:r>
              <a:rPr lang="ru-RU" sz="1200" dirty="0"/>
              <a:t>жила родственница их, дряблая старушонка, все еще ходившая всякое утро на рынок и сушившая потом чулки свои у самовара, которая потрепала мальчика по щеке и полюбовалась его </a:t>
            </a:r>
            <a:r>
              <a:rPr lang="ru-RU" sz="1200" dirty="0" err="1"/>
              <a:t>полнотою</a:t>
            </a:r>
            <a:r>
              <a:rPr lang="ru-RU" sz="1200" dirty="0"/>
              <a:t>. Тут должен был он остаться и ходить ежедневно в классы городского училища. Отец, переночевавши, на другой же день выбрался в дорогу. При расставании слез не было пролито из родительских глаз; дана была полтина меди на расход и лакомства и, что гораздо важнее, умное наставление</a:t>
            </a:r>
            <a:r>
              <a:rPr lang="ru-RU" sz="1200" b="1" dirty="0"/>
              <a:t>: «Смотри же, Павлуша, учись, не дури и не повесничай, а больше всего угождай учителям и начальникам. Коли будешь угождать начальнику, то, хоть и в науке не успеешь и таланту Бог не дал, все пойдешь в ход и всех опередишь. С товарищами не водись, они тебя добру не научат; а если уж пошло на то, так водись с теми, которые побогаче, чтобы при случае могли быть тебе полезными. Не угощай и не </a:t>
            </a:r>
            <a:r>
              <a:rPr lang="ru-RU" sz="1200" b="1" dirty="0" err="1"/>
              <a:t>потчевай</a:t>
            </a:r>
            <a:r>
              <a:rPr lang="ru-RU" sz="1200" b="1" dirty="0"/>
              <a:t> никого, а веди себя лучше так, чтобы тебя угощали, а больше всего береги и копи копейку: эта вещь надежнее всего на свете. Товарищ или приятель тебя надует и в беде первый тебя выдаст, а копейка не выдаст, в какой бы беде ты ни был. Все сделаешь и все прошибешь на свете копейкой»</a:t>
            </a:r>
            <a:r>
              <a:rPr lang="ru-RU" sz="1200" dirty="0"/>
              <a:t>. Давши такое наставление, отец расстался с сыном и потащился вновь домой на своей сороке, и с тех пор уже никогда он больше его не видел, но слова и наставления заронились глубоко ему в душу.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10916" r="16413" b="9899"/>
          <a:stretch/>
        </p:blipFill>
        <p:spPr bwMode="auto">
          <a:xfrm>
            <a:off x="323528" y="476672"/>
            <a:ext cx="4151523" cy="61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28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316288" cy="57214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Павлуша с другого же дни принялся ходить в классы.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Особенных </a:t>
            </a:r>
            <a:r>
              <a:rPr lang="ru-RU" dirty="0"/>
              <a:t>способностей к какой-нибудь науке в нем не оказалось; отличился он больше прилежанием и </a:t>
            </a:r>
            <a:r>
              <a:rPr lang="ru-RU" dirty="0" err="1"/>
              <a:t>опрятностию</a:t>
            </a:r>
            <a:r>
              <a:rPr lang="ru-RU" dirty="0"/>
              <a:t>; но зато оказался в нем большой ум с другой стороны, со стороны практической. Он вдруг смекнул и понял дело и повел себя в отношении к товарищам точно таким образом, что они его угощали, а он их не только никогда, но даже иногда, припрятав полученное угощенье, потом продавал им же. Еще ребенком он умел уже отказать себе во всем. Из данной отцом полтины не издержал ни копейки, напротив — в тот же год уже сделал к ней приращения, показав оборотливость почти необыкновенную: слепил из воску снегиря, выкрасил его и продал очень выгодно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Потом в продолжение некоторого времени пустился на другие спекуляции, именно вот какие: накупивши на рынке съестного, садился в классе возле тех, которые были побогаче, и как только замечал, что товарища начинало тошнить, — признак подступающего голода, — он высовывал ему из-под скамьи будто невзначай угол пряника или булки и, раззадоривши его, брал деньги, </a:t>
            </a:r>
            <a:r>
              <a:rPr lang="ru-RU" dirty="0" err="1"/>
              <a:t>соображаяся</a:t>
            </a:r>
            <a:r>
              <a:rPr lang="ru-RU" dirty="0"/>
              <a:t> с аппетитом. 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11862" r="18980" b="9481"/>
          <a:stretch/>
        </p:blipFill>
        <p:spPr bwMode="auto">
          <a:xfrm>
            <a:off x="140018" y="332656"/>
            <a:ext cx="4287966" cy="63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09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Два месяца он провозился у себя на квартире без отдыха около мыши, которую засадил в маленькую деревянную клеточку, и добился наконец до того, что мышь становилась на задние лапки, ложилась и вставала по приказу, и продал потом ее тоже очень выгодно.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11894" r="16866" b="12180"/>
          <a:stretch/>
        </p:blipFill>
        <p:spPr bwMode="auto">
          <a:xfrm>
            <a:off x="117968" y="385784"/>
            <a:ext cx="4454032" cy="632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8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Когда набралось денег до пяти рублей, он мешочек зашил и стал копить в другой.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13197" r="11879" b="6640"/>
          <a:stretch/>
        </p:blipFill>
        <p:spPr bwMode="auto">
          <a:xfrm>
            <a:off x="323528" y="332656"/>
            <a:ext cx="4159005" cy="601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746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8640"/>
            <a:ext cx="4244280" cy="5937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В отношении к начальству он повел себя еще умнее. Сидеть на лавке никто не умел так смирно. Надобно заметить, что учитель был большой любитель тишины и хорошего поведения и терпеть не мог умных и острых мальчиков; ему казалось, что они непременно должны над ним смеяться. Достаточно было тому, который попал на замечание со стороны остроумия, достаточно было ему только пошевелиться или как-нибудь ненароком мигнуть бровью, чтобы подпасть вдруг под гнев. Он его гнал и наказывал немилосердно. «Я, брат, из тебя выгоню заносчивость и непокорность! — говорил он. — Я тебя знаю насквозь, как ты сам себя не знаешь. Вот ты у меня постоишь на коленях! ты у меня поголодаешь!» И бедный мальчишка, сам не зная за что, натирал себе колени и голодал по </a:t>
            </a:r>
            <a:r>
              <a:rPr lang="ru-RU" sz="1400" dirty="0" smtClean="0"/>
              <a:t>суткам. (…) </a:t>
            </a:r>
          </a:p>
          <a:p>
            <a:pPr marL="0" indent="0">
              <a:buNone/>
            </a:pPr>
            <a:r>
              <a:rPr lang="ru-RU" sz="1400" dirty="0" smtClean="0"/>
              <a:t>Чичиков </a:t>
            </a:r>
            <a:r>
              <a:rPr lang="ru-RU" sz="1400" dirty="0"/>
              <a:t>вдруг постигнул дух начальника и в чем должно состоять поведение. Не шевельнул он ни глазом, ни бровью во все время класса, как ни щипали его сзади; как только раздавался звонок, он бросался опрометью и подавал учителю прежде всех треух (учитель ходил в треухе); подавши треух, он выходил первый из класса и старался ему попасться раза три на дороге, беспрестанно снимая шапку. Дело имело совершенный успех. Во все время пребывания в училище был он на отличном счету и при выпуске получил полное </a:t>
            </a:r>
            <a:r>
              <a:rPr lang="ru-RU" sz="1400" dirty="0" smtClean="0"/>
              <a:t>удостоверение </a:t>
            </a:r>
            <a:r>
              <a:rPr lang="ru-RU" sz="1400" dirty="0"/>
              <a:t>во всех науках, аттестат и книгу с золотыми буквами </a:t>
            </a:r>
            <a:r>
              <a:rPr lang="ru-RU" sz="1400" i="1" dirty="0"/>
              <a:t>за примерное прилежание и благонадежное поведение.</a:t>
            </a:r>
            <a:r>
              <a:rPr lang="ru-RU" sz="1400" dirty="0"/>
              <a:t> 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197" r="12786" b="9573"/>
          <a:stretch/>
        </p:blipFill>
        <p:spPr bwMode="auto">
          <a:xfrm>
            <a:off x="251520" y="476672"/>
            <a:ext cx="4183063" cy="586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3389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3741</Words>
  <Application>Microsoft Office PowerPoint</Application>
  <PresentationFormat>Экран (4:3)</PresentationFormat>
  <Paragraphs>43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Биография Чичикова  (первого российского бизнесмена)</vt:lpstr>
      <vt:lpstr>…пора наконец припрячь и подлеца. Итак, припряжем подлеца!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взяток на Руси,  описанная Гоголем аж 200 лет назад…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Биография Чичикова  (первого российского бизнесмена)</dc:title>
  <dc:creator>Class</dc:creator>
  <cp:lastModifiedBy>Class</cp:lastModifiedBy>
  <cp:revision>13</cp:revision>
  <dcterms:created xsi:type="dcterms:W3CDTF">2020-05-16T10:08:02Z</dcterms:created>
  <dcterms:modified xsi:type="dcterms:W3CDTF">2020-05-16T11:37:13Z</dcterms:modified>
</cp:coreProperties>
</file>