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4" r:id="rId8"/>
    <p:sldId id="263" r:id="rId9"/>
    <p:sldId id="25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84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2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2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5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1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54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4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59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1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6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6642-FA43-42D7-9A23-77974147CD23}" type="datetimeFigureOut">
              <a:rPr lang="ru-RU" smtClean="0"/>
              <a:t>16.09.2019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0725-54B9-46A1-A05C-A9B126B48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9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«Пусть на сцене все будет так же сложно и так же  вместе с тем просто, как и в жизни. Люди обедают, только обедают, а в это время слагается их счастье и разбиваются их жизни».</a:t>
            </a:r>
            <a:br>
              <a:rPr lang="ru-RU" sz="3200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А.П.Чехов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8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+mn-lt"/>
              </a:rPr>
              <a:t>Как проявляется новаторство драматургии </a:t>
            </a:r>
            <a:r>
              <a:rPr lang="ru-RU" dirty="0" err="1">
                <a:latin typeface="+mn-lt"/>
              </a:rPr>
              <a:t>А.П.Чехова</a:t>
            </a:r>
            <a:r>
              <a:rPr lang="ru-RU" dirty="0">
                <a:latin typeface="+mn-lt"/>
              </a:rPr>
              <a:t> в пьесе «Вишневый сад»?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Автор «Вишневого сада» иначе видит жизнь, взаимоотношения людей и говорит об этом иначе, чем его предшественники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/>
              <a:t>Как обычно строятся диалоги в пьесе</a:t>
            </a:r>
            <a:r>
              <a:rPr lang="ru-RU" dirty="0" smtClean="0"/>
              <a:t>? Реплика – ответ на нее. </a:t>
            </a:r>
          </a:p>
          <a:p>
            <a:pPr marL="0" indent="0">
              <a:buNone/>
            </a:pPr>
            <a:r>
              <a:rPr lang="ru-RU" dirty="0" smtClean="0"/>
              <a:t>У Чехова не так: его персонажи  как бы не слышат друг друга, это беспорядочный хор реплик (ПРИМЕР).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Что за этим стоит?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992137" y="4572000"/>
            <a:ext cx="1137424" cy="51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910146" y="4572000"/>
            <a:ext cx="914400" cy="512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70517" y="5219893"/>
            <a:ext cx="4059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Стремление к правдоподобию: показать, как бывает в жизни 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11590" y="5508702"/>
            <a:ext cx="5274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Чехов показывает разобщенность людей, их неумение слышать другого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002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6049"/>
            <a:ext cx="10515600" cy="5730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Обычно действие крутится вокруг интриги – борьбы персонажей вокруг чего-либо (например, наследства, разрешения или запрета на женитьбу и т.п.) </a:t>
            </a:r>
            <a:r>
              <a:rPr lang="ru-RU" b="1" dirty="0" smtClean="0"/>
              <a:t>Чехов отказывается от внешней интриги. </a:t>
            </a:r>
            <a:r>
              <a:rPr lang="ru-RU" dirty="0" smtClean="0"/>
              <a:t> Основное событие пьесы – продажа вишневого сада – происходит не на сцене.  </a:t>
            </a:r>
            <a:r>
              <a:rPr lang="ru-RU" b="1" dirty="0" smtClean="0"/>
              <a:t>Действие идет </a:t>
            </a:r>
            <a:r>
              <a:rPr lang="ru-RU" dirty="0" smtClean="0"/>
              <a:t>не от события к событию, а </a:t>
            </a:r>
            <a:r>
              <a:rPr lang="ru-RU" b="1" dirty="0" smtClean="0"/>
              <a:t>от настроения к настроению </a:t>
            </a:r>
            <a:r>
              <a:rPr lang="ru-RU" dirty="0" smtClean="0"/>
              <a:t>(как в музыке или в стихах)</a:t>
            </a:r>
          </a:p>
          <a:p>
            <a:pPr marL="0" indent="0">
              <a:buNone/>
            </a:pPr>
            <a:r>
              <a:rPr lang="ru-RU" dirty="0" smtClean="0"/>
              <a:t>Радость встречи                                                     Грусть расставания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(1 действие)                                                            (4 действие)</a:t>
            </a:r>
          </a:p>
          <a:p>
            <a:pPr marL="0" indent="0">
              <a:buNone/>
            </a:pPr>
            <a:r>
              <a:rPr lang="ru-RU" b="1" dirty="0" smtClean="0"/>
              <a:t>Главные события происходят не в действиях, а как бы в сознании персонажей</a:t>
            </a:r>
            <a:r>
              <a:rPr lang="ru-RU" dirty="0" smtClean="0"/>
              <a:t>: понимание или непонимание, открытие нового или цепляние за старое. И именно из-за этого разбиваются чьи-то судьбы, утрачиваются и возникают надежды, удается или не получается любовь (например, Лопахин и Варя)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635298" y="3166946"/>
            <a:ext cx="3657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5552495"/>
          </a:xfrm>
        </p:spPr>
        <p:txBody>
          <a:bodyPr/>
          <a:lstStyle/>
          <a:p>
            <a:r>
              <a:rPr lang="ru-RU" dirty="0" smtClean="0"/>
              <a:t>3. Чехов уходит от традиционного  формулирования  авторской  мысли  «устами персонажа»  (вспомните о резонере).</a:t>
            </a:r>
            <a:r>
              <a:rPr lang="ru-RU" b="1" dirty="0" smtClean="0"/>
              <a:t> Указание на авторскую мысль </a:t>
            </a:r>
            <a:r>
              <a:rPr lang="ru-RU" dirty="0" smtClean="0"/>
              <a:t>произведения выражены у Чехова обычно </a:t>
            </a:r>
            <a:r>
              <a:rPr lang="ru-RU" b="1" dirty="0" smtClean="0"/>
              <a:t>в повторениях, то есть фразах, которые прилагаются почти к каждому персонажу.</a:t>
            </a:r>
          </a:p>
          <a:p>
            <a:pPr marL="0" indent="0">
              <a:buNone/>
            </a:pPr>
            <a:r>
              <a:rPr lang="ru-RU" dirty="0" smtClean="0"/>
              <a:t>В пьесе «Вишневый сад» этих повторяющихся мотивов два: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«ты все тот же…»                                 «… а время идет…»</a:t>
            </a:r>
            <a:endParaRPr lang="ru-RU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2743200" y="4254190"/>
            <a:ext cx="5441795" cy="89767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1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1376"/>
            <a:ext cx="10515600" cy="5485587"/>
          </a:xfrm>
        </p:spPr>
        <p:txBody>
          <a:bodyPr/>
          <a:lstStyle/>
          <a:p>
            <a:pPr marL="0" indent="0">
              <a:buNone/>
            </a:pPr>
            <a:r>
              <a:rPr lang="ru-RU" sz="3200" u="sng" dirty="0" smtClean="0"/>
              <a:t>И как следствие из этого – мотив растерянности перед лицом времени, непонимание  бегущего времени. </a:t>
            </a:r>
          </a:p>
          <a:p>
            <a:pPr marL="0" indent="0">
              <a:buNone/>
            </a:pPr>
            <a:endParaRPr lang="ru-RU" sz="3200" u="sng" dirty="0" smtClean="0"/>
          </a:p>
          <a:p>
            <a:pPr marL="0" indent="0">
              <a:buNone/>
            </a:pPr>
            <a:r>
              <a:rPr lang="ru-RU" sz="3200" dirty="0" smtClean="0"/>
              <a:t>Для чего смерть? Отчего старимся? Почему все уходит без следа? Почему время грузом ошибок и несчастий ложится на плечи? (Раневская) «Кто я, зачем я, неизвестно» (Шарлотта) «Жить мне или застрелиться? (</a:t>
            </a:r>
            <a:r>
              <a:rPr lang="ru-RU" sz="3200" dirty="0" err="1" smtClean="0"/>
              <a:t>Епиходов</a:t>
            </a:r>
            <a:r>
              <a:rPr lang="ru-RU" sz="3200" dirty="0" smtClean="0"/>
              <a:t>).  Даже Лопахин признается, что ему лишь иногда «кажется», будто он понимает, для чего существует на свете.</a:t>
            </a:r>
          </a:p>
        </p:txBody>
      </p:sp>
    </p:spTree>
    <p:extLst>
      <p:ext uri="{BB962C8B-B14F-4D97-AF65-F5344CB8AC3E}">
        <p14:creationId xmlns:p14="http://schemas.microsoft.com/office/powerpoint/2010/main" val="4623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2956"/>
            <a:ext cx="10515600" cy="5664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4</a:t>
            </a:r>
            <a:r>
              <a:rPr lang="ru-RU" sz="3000" dirty="0" smtClean="0"/>
              <a:t>. Чехов меняет привычный для театра характер конфликта. Обычно конфликт на сцене происходит из-за различия между персонажами (их положения в обществе, их взглядов и т.п.). </a:t>
            </a:r>
            <a:r>
              <a:rPr lang="ru-RU" sz="3000" b="1" dirty="0" smtClean="0"/>
              <a:t>Чехов строит пьесы на единстве, общности всех персонажей</a:t>
            </a:r>
            <a:r>
              <a:rPr lang="ru-RU" sz="3000" dirty="0" smtClean="0"/>
              <a:t>, на том, что всех объединяет. </a:t>
            </a:r>
          </a:p>
          <a:p>
            <a:pPr marL="0" indent="0">
              <a:buNone/>
            </a:pPr>
            <a:r>
              <a:rPr lang="ru-RU" dirty="0" smtClean="0"/>
              <a:t>Герои убеждены в противоположности своих правд (не продавать сад – вырубить сад и построить дачи – оставить этот сад в прошлом ради  «прекрасного будущего»). Автор каждый раз указывает на общность между ними и на  скрытое сходство.  </a:t>
            </a:r>
            <a:r>
              <a:rPr lang="ru-RU" sz="3000" b="1" dirty="0" smtClean="0"/>
              <a:t>Конфликт пьесы строится не на том, как все различаются, а на том, что при внешних отличиях все похожи. </a:t>
            </a:r>
          </a:p>
          <a:p>
            <a:pPr marL="0" indent="0" algn="ctr">
              <a:buNone/>
            </a:pPr>
            <a:r>
              <a:rPr lang="ru-RU" dirty="0" smtClean="0"/>
              <a:t>Но это сходство – РАЗОБЩЕННОСТЬ ЛЮДЕЙ, САМОПОГЛОЩЕННОСТЬ, не способность замечать свое родство с другими людьми. </a:t>
            </a:r>
          </a:p>
          <a:p>
            <a:pPr marL="0" indent="0" algn="ctr">
              <a:buNone/>
            </a:pPr>
            <a:r>
              <a:rPr lang="ru-RU" i="1" dirty="0" smtClean="0"/>
              <a:t>«Мы друг перед другом нос дерем, а жизнь знай себе проходит» (Лопахин)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239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 чем «Вишневый сад»?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000" dirty="0" smtClean="0"/>
              <a:t>Гибнущий сад и несостоявшаяся, незамеченная  любовь  - две  сквозные темы «Вишневого сада»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3200" dirty="0" smtClean="0"/>
              <a:t>И все это происходит от всеобщей разобщенности. Все остаются прежними (=разобщенными, самопоглощенными), а время идет. Время идет мимо чьей-то несостоявшейся любви, мимо счастья,  и в этом виноваты все. От всеобщего разъединения до окончательного распада и гибели только один шаг. И каждый ответственен за всеобщий </a:t>
            </a:r>
            <a:r>
              <a:rPr lang="ru-RU" sz="3200" smtClean="0"/>
              <a:t>ход вещей.</a:t>
            </a:r>
            <a:endParaRPr lang="ru-RU" sz="3200" dirty="0" smtClean="0"/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21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Чехов </a:t>
            </a:r>
            <a:r>
              <a:rPr lang="ru-RU" dirty="0"/>
              <a:t>в</a:t>
            </a:r>
            <a:r>
              <a:rPr lang="ru-RU" dirty="0" smtClean="0"/>
              <a:t>водит </a:t>
            </a:r>
            <a:r>
              <a:rPr lang="ru-RU" dirty="0" err="1" smtClean="0"/>
              <a:t>внесценические</a:t>
            </a:r>
            <a:r>
              <a:rPr lang="ru-RU" dirty="0" smtClean="0"/>
              <a:t> персонажи : ярославская тетушка, парижский любовник, мать Яши (сравните с Грибоедовым «Горе от ума»). Эти персонажи важны: они создают фон тем, кто на сцене, характеризуют их.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73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669</Words>
  <Application>Microsoft Office PowerPoint</Application>
  <PresentationFormat>Произвольный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«Пусть на сцене все будет так же сложно и так же  вместе с тем просто, как и в жизни. Люди обедают, только обедают, а в это время слагается их счастье и разбиваются их жизни». </vt:lpstr>
      <vt:lpstr>Как проявляется новаторство драматургии А.П.Чехова в пьесе «Вишневый сад»? </vt:lpstr>
      <vt:lpstr>Презентация PowerPoint</vt:lpstr>
      <vt:lpstr>Презентация PowerPoint</vt:lpstr>
      <vt:lpstr>Презентация PowerPoint</vt:lpstr>
      <vt:lpstr>Презентация PowerPoint</vt:lpstr>
      <vt:lpstr>О чем «Вишневый сад»?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«Пусть на сцене все будет так же сложно и так же  вместе с тем просто, как и в жизни. Люди обедают, только обедают, а в это время слагается их счастье и разбиваются их жизни».</dc:title>
  <dc:creator>Пользователь Windows</dc:creator>
  <cp:lastModifiedBy>Anna Kurkina</cp:lastModifiedBy>
  <cp:revision>14</cp:revision>
  <dcterms:created xsi:type="dcterms:W3CDTF">2019-09-11T20:31:40Z</dcterms:created>
  <dcterms:modified xsi:type="dcterms:W3CDTF">2019-09-16T09:11:55Z</dcterms:modified>
</cp:coreProperties>
</file>