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68" r:id="rId3"/>
    <p:sldId id="269" r:id="rId4"/>
    <p:sldId id="270" r:id="rId5"/>
    <p:sldId id="271" r:id="rId6"/>
    <p:sldId id="266" r:id="rId7"/>
    <p:sldId id="267" r:id="rId8"/>
    <p:sldId id="284" r:id="rId9"/>
    <p:sldId id="285" r:id="rId10"/>
    <p:sldId id="286" r:id="rId11"/>
    <p:sldId id="281" r:id="rId12"/>
    <p:sldId id="276" r:id="rId13"/>
    <p:sldId id="282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 showGuides="1">
      <p:cViewPr varScale="1">
        <p:scale>
          <a:sx n="76" d="100"/>
          <a:sy n="76" d="100"/>
        </p:scale>
        <p:origin x="-90" y="-8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31F26-D991-489F-8001-1EB64DA1A270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AFE88-7819-43F5-9DB4-EE29BA2673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06085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31F26-D991-489F-8001-1EB64DA1A270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AFE88-7819-43F5-9DB4-EE29BA2673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51867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31F26-D991-489F-8001-1EB64DA1A270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AFE88-7819-43F5-9DB4-EE29BA2673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0889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31F26-D991-489F-8001-1EB64DA1A270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AFE88-7819-43F5-9DB4-EE29BA2673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9902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31F26-D991-489F-8001-1EB64DA1A270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AFE88-7819-43F5-9DB4-EE29BA2673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4816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31F26-D991-489F-8001-1EB64DA1A270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AFE88-7819-43F5-9DB4-EE29BA2673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85840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31F26-D991-489F-8001-1EB64DA1A270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AFE88-7819-43F5-9DB4-EE29BA2673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14521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31F26-D991-489F-8001-1EB64DA1A270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AFE88-7819-43F5-9DB4-EE29BA2673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9714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31F26-D991-489F-8001-1EB64DA1A270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AFE88-7819-43F5-9DB4-EE29BA2673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85848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31F26-D991-489F-8001-1EB64DA1A270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AFE88-7819-43F5-9DB4-EE29BA2673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99453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31F26-D991-489F-8001-1EB64DA1A270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AFE88-7819-43F5-9DB4-EE29BA2673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3338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B31F26-D991-489F-8001-1EB64DA1A270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1AFE88-7819-43F5-9DB4-EE29BA2673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586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4133EC9D-2F2D-46BE-80D6-09C150C3D9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403242"/>
          </a:xfrm>
        </p:spPr>
        <p:txBody>
          <a:bodyPr>
            <a:normAutofit/>
          </a:bodyPr>
          <a:lstStyle/>
          <a:p>
            <a:r>
              <a:rPr lang="ru-RU" dirty="0"/>
              <a:t>Александр Блок </a:t>
            </a:r>
            <a:br>
              <a:rPr lang="ru-RU" dirty="0"/>
            </a:br>
            <a:r>
              <a:rPr lang="ru-RU" dirty="0"/>
              <a:t>1880-1921</a:t>
            </a:r>
            <a:br>
              <a:rPr lang="ru-RU" dirty="0"/>
            </a:br>
            <a:endParaRPr lang="ru-RU" dirty="0"/>
          </a:p>
        </p:txBody>
      </p:sp>
      <p:pic>
        <p:nvPicPr>
          <p:cNvPr id="1026" name="Picture 2" descr="Фото 1903 года">
            <a:extLst>
              <a:ext uri="{FF2B5EF4-FFF2-40B4-BE49-F238E27FC236}">
                <a16:creationId xmlns:a16="http://schemas.microsoft.com/office/drawing/2014/main" xmlns="" id="{1EA01227-0AFD-428E-AF59-C23161856F76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2" y="323117"/>
            <a:ext cx="4280481" cy="6077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xmlns="" id="{93261564-FB8E-4B76-B483-3D0DD1C3A9C3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638" y="2273658"/>
            <a:ext cx="5526545" cy="3632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7801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3779103-B474-4C24-8895-059648B569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47A8254-3DC2-4F63-8C47-9F7B5EA573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450215" algn="just"/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Третий том начинается разделом «Страшный мир». Для одного из стихотворений этого цикла Блок взял эпиграф из Фета: «Здесь человек сгорел». Так можно сказать о лирическом герое. Его коснулся «жизни гибельный пожар».</a:t>
            </a:r>
            <a:endParaRPr lang="ru-RU" b="0" i="0" dirty="0">
              <a:solidFill>
                <a:srgbClr val="777777"/>
              </a:solidFill>
              <a:effectLst/>
              <a:latin typeface="Arial" panose="020B0604020202020204" pitchFamily="34" charset="0"/>
            </a:endParaRPr>
          </a:p>
          <a:p>
            <a:pPr indent="450215" algn="just"/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В центре третьего тома – цикл «Возмездие». В нем герой сознает, что потерял со своею молодостью идеалы и высокие надежды. Стихотворение «О доблестях, о подвигах, о славе…», казалось бы, подводит итог жизни. (Мы о нем еще поговорим подробно).</a:t>
            </a:r>
            <a:endParaRPr lang="ru-RU" b="0" i="0" dirty="0">
              <a:solidFill>
                <a:srgbClr val="777777"/>
              </a:solidFill>
              <a:effectLst/>
              <a:latin typeface="Arial" panose="020B0604020202020204" pitchFamily="34" charset="0"/>
            </a:endParaRPr>
          </a:p>
          <a:p>
            <a:pPr indent="450215" algn="just"/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Но в конце третьего тома, в цикле «Родина», мы вновь встречаем героев такими, какими они были в юности. Герой вновь – князь и воин, и в нем нет ничего темного. Героиня вновь окружена травой, розами, повиликой… И любовь никуда не исчезла</a:t>
            </a:r>
            <a:r>
              <a:rPr lang="ru-RU" sz="1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6588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37341A7-197F-46AB-A253-93291F4D3F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6351BDF-FFAF-465C-A2BA-1C272CA9F2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0" i="0" dirty="0">
                <a:effectLst/>
                <a:latin typeface="Times New Roman" panose="02020603050405020304" pitchFamily="18" charset="0"/>
              </a:rPr>
              <a:t>«</a:t>
            </a:r>
            <a:r>
              <a:rPr lang="ru-RU" dirty="0" err="1">
                <a:latin typeface="Times New Roman" panose="02020603050405020304" pitchFamily="18" charset="0"/>
              </a:rPr>
              <a:t>Н</a:t>
            </a:r>
            <a:r>
              <a:rPr lang="ru-RU" b="0" i="0" dirty="0" err="1">
                <a:effectLst/>
                <a:latin typeface="Times New Roman" panose="02020603050405020304" pitchFamily="18" charset="0"/>
              </a:rPr>
              <a:t>евстреча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» - мистическое ожидание Мировой Души, чье приближение предчувствует вещая душа поэта. Но вот герои делают шаг в реальную, земную жизнь и меняют свой облик. Теперь их встреча возможна лишь на таинственном «дальнем берегу» или в зазеркалье… </a:t>
            </a:r>
            <a:r>
              <a:rPr lang="ru-RU" dirty="0">
                <a:latin typeface="Times New Roman" panose="02020603050405020304" pitchFamily="18" charset="0"/>
              </a:rPr>
              <a:t>Во втором томе  главный мотив – пошлая поверхность и скрытая тайна жизни.</a:t>
            </a:r>
            <a:endParaRPr lang="ru-RU" dirty="0"/>
          </a:p>
          <a:p>
            <a:pPr marL="0" indent="0">
              <a:buNone/>
            </a:pPr>
            <a:r>
              <a:rPr lang="ru-RU" b="0" i="0" dirty="0" smtClean="0">
                <a:effectLst/>
                <a:latin typeface="Times New Roman" panose="02020603050405020304" pitchFamily="18" charset="0"/>
              </a:rPr>
              <a:t>В </a:t>
            </a:r>
            <a:r>
              <a:rPr lang="ru-RU" b="0" i="0" dirty="0">
                <a:effectLst/>
                <a:latin typeface="Times New Roman" panose="02020603050405020304" pitchFamily="18" charset="0"/>
              </a:rPr>
              <a:t>конце же пути история их отношений становится неким главным (сквозным) сюжетом русской жизни и истории: герой вечно идет на бой, чтобы защищать и вечно возвращаться ко всему, что есть для него Родина. Дом, поле, песни далеких сел, любовь, пронесенная с юности, вечная Невеста и вечная Жена</a:t>
            </a:r>
          </a:p>
          <a:p>
            <a:pPr marL="0" indent="0">
              <a:buNone/>
            </a:pPr>
            <a:endParaRPr lang="ru-RU" sz="1800" dirty="0">
              <a:solidFill>
                <a:srgbClr val="777777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7173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C91AA94-11C0-4746-8726-0E35EB2FB2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0410189-B03D-4E33-BA12-9F91D4CE0E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ru-RU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Тот путь, который проходят Герой и Героиня в этом своеобразном романе в стихах, современники поэта соотносили со своими судьбами, с путями всего блоковского поколения. 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4153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36496BE-8D0D-43D2-AB49-7676C167FA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Россия у Блока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A2ADDC7-82D1-44AD-8C90-2746179850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85800" indent="-457200" algn="just"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</a:rPr>
              <a:t>П</a:t>
            </a:r>
            <a:r>
              <a:rPr lang="ru-RU" sz="2000" b="0" i="0" dirty="0">
                <a:effectLst/>
                <a:latin typeface="Times New Roman" panose="02020603050405020304" pitchFamily="18" charset="0"/>
              </a:rPr>
              <a:t>ейзаж («Россия, нищая Россия…»)</a:t>
            </a:r>
          </a:p>
          <a:p>
            <a:pPr marL="685800" indent="-457200" algn="just"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</a:rPr>
              <a:t>О</a:t>
            </a:r>
            <a:r>
              <a:rPr lang="ru-RU" sz="2000" b="0" i="0" dirty="0">
                <a:effectLst/>
                <a:latin typeface="Times New Roman" panose="02020603050405020304" pitchFamily="18" charset="0"/>
              </a:rPr>
              <a:t>браз героини</a:t>
            </a:r>
            <a:endParaRPr lang="ru-RU" sz="2000" b="0" i="0" dirty="0">
              <a:effectLst/>
              <a:latin typeface="Arial" panose="020B0604020202020204" pitchFamily="34" charset="0"/>
            </a:endParaRPr>
          </a:p>
          <a:p>
            <a:pPr indent="0" algn="just">
              <a:buNone/>
            </a:pPr>
            <a:r>
              <a:rPr lang="ru-RU" sz="2000" b="0" i="0" dirty="0">
                <a:effectLst/>
                <a:latin typeface="Times New Roman" panose="02020603050405020304" pitchFamily="18" charset="0"/>
              </a:rPr>
              <a:t>       Образ героя  </a:t>
            </a:r>
          </a:p>
          <a:p>
            <a:pPr indent="0" algn="just">
              <a:buNone/>
            </a:pPr>
            <a:r>
              <a:rPr lang="ru-RU" sz="2000" dirty="0">
                <a:latin typeface="Times New Roman" panose="02020603050405020304" pitchFamily="18" charset="0"/>
              </a:rPr>
              <a:t>3.   В</a:t>
            </a:r>
            <a:r>
              <a:rPr lang="ru-RU" sz="2000" b="0" i="0" dirty="0">
                <a:effectLst/>
                <a:latin typeface="Times New Roman" panose="02020603050405020304" pitchFamily="18" charset="0"/>
              </a:rPr>
              <a:t>ечно повторяющиеся мотивы русской истории: беда, горе, тоска и зачарованный сон.</a:t>
            </a:r>
            <a:endParaRPr lang="ru-RU" sz="2000" b="0" i="0" dirty="0">
              <a:effectLst/>
              <a:latin typeface="Arial" panose="020B0604020202020204" pitchFamily="34" charset="0"/>
            </a:endParaRPr>
          </a:p>
          <a:p>
            <a:pPr indent="0" algn="just">
              <a:buNone/>
            </a:pPr>
            <a:r>
              <a:rPr lang="ru-RU" sz="2000" dirty="0">
                <a:latin typeface="Times New Roman" panose="02020603050405020304" pitchFamily="18" charset="0"/>
              </a:rPr>
              <a:t>4.  Г</a:t>
            </a:r>
            <a:r>
              <a:rPr lang="ru-RU" sz="2000" b="0" i="0" dirty="0">
                <a:effectLst/>
                <a:latin typeface="Times New Roman" panose="02020603050405020304" pitchFamily="18" charset="0"/>
              </a:rPr>
              <a:t>лавный «стержень» русской истории – вечный путь и вечный бой, причастность к которым преображает героя, потому что это бой с вечным врагом и за избавление от какого-то векового проклятья, тяготеющего над нами. А путь – хоть и в тоске безбрежной – к самой высокой цели, какая только есть у людей.</a:t>
            </a:r>
            <a:endParaRPr lang="ru-RU" sz="2000" b="0" i="0" dirty="0">
              <a:effectLst/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Правая фигурная скобка 3">
            <a:extLst>
              <a:ext uri="{FF2B5EF4-FFF2-40B4-BE49-F238E27FC236}">
                <a16:creationId xmlns:a16="http://schemas.microsoft.com/office/drawing/2014/main" xmlns="" id="{600FB84E-5186-41FE-B90C-61F86705FA8B}"/>
              </a:ext>
            </a:extLst>
          </p:cNvPr>
          <p:cNvSpPr/>
          <p:nvPr/>
        </p:nvSpPr>
        <p:spPr>
          <a:xfrm>
            <a:off x="3247402" y="2382472"/>
            <a:ext cx="367468" cy="504053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6C7BADB1-7DE6-45F4-974C-62DE93F00837}"/>
              </a:ext>
            </a:extLst>
          </p:cNvPr>
          <p:cNvSpPr/>
          <p:nvPr/>
        </p:nvSpPr>
        <p:spPr>
          <a:xfrm>
            <a:off x="3512322" y="2382472"/>
            <a:ext cx="5041692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0" i="0" dirty="0">
                <a:effectLst/>
                <a:latin typeface="Times New Roman" panose="02020603050405020304" pitchFamily="18" charset="0"/>
              </a:rPr>
              <a:t>потому что Родина – это люди и их судьбы.</a:t>
            </a:r>
            <a:endParaRPr lang="ru-RU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82938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Символика цвета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/>
              <a:t>Белый – знак философских исканий (а также чистоты и </a:t>
            </a:r>
            <a:r>
              <a:rPr lang="ru-RU" sz="3200" dirty="0" err="1"/>
              <a:t>надмирности</a:t>
            </a:r>
            <a:r>
              <a:rPr lang="ru-RU" sz="3200" dirty="0"/>
              <a:t> – знак Прекрасной Дамы, Невесты у Блока).</a:t>
            </a:r>
          </a:p>
          <a:p>
            <a:pPr marL="0" indent="0">
              <a:buNone/>
            </a:pPr>
            <a:endParaRPr lang="ru-RU" sz="3200" dirty="0"/>
          </a:p>
          <a:p>
            <a:pPr marL="0" indent="0">
              <a:buNone/>
            </a:pPr>
            <a:endParaRPr lang="ru-RU" sz="3200" dirty="0"/>
          </a:p>
          <a:p>
            <a:pPr marL="0" indent="0">
              <a:buNone/>
            </a:pPr>
            <a:r>
              <a:rPr lang="ru-RU" sz="3200" b="1" dirty="0">
                <a:solidFill>
                  <a:schemeClr val="accent4"/>
                </a:solidFill>
              </a:rPr>
              <a:t>Золотой</a:t>
            </a:r>
            <a:r>
              <a:rPr lang="ru-RU" sz="3200" dirty="0"/>
              <a:t> – надежда на будущее и на счастье (и тоже знак Невесты).</a:t>
            </a:r>
          </a:p>
        </p:txBody>
      </p:sp>
    </p:spTree>
    <p:extLst>
      <p:ext uri="{BB962C8B-B14F-4D97-AF65-F5344CB8AC3E}">
        <p14:creationId xmlns:p14="http://schemas.microsoft.com/office/powerpoint/2010/main" val="1960975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Голубой</a:t>
            </a:r>
            <a:r>
              <a:rPr lang="ru-RU" sz="3200" b="1" dirty="0">
                <a:solidFill>
                  <a:schemeClr val="accent1"/>
                </a:solidFill>
              </a:rPr>
              <a:t> </a:t>
            </a:r>
            <a:r>
              <a:rPr lang="ru-RU" sz="3200" dirty="0"/>
              <a:t>(лазурный) у В. Соловьева и А. Белого имеют приблизительно то же значение, что и золото . Но у Блока этот цвет почти не встречается.</a:t>
            </a:r>
          </a:p>
          <a:p>
            <a:pPr marL="0" indent="0">
              <a:buNone/>
            </a:pPr>
            <a:endParaRPr lang="ru-RU" sz="3200" dirty="0"/>
          </a:p>
          <a:p>
            <a:pPr marL="0" indent="0">
              <a:buNone/>
            </a:pPr>
            <a:endParaRPr lang="ru-RU" sz="3200" dirty="0"/>
          </a:p>
          <a:p>
            <a:pPr marL="0" indent="0">
              <a:buNone/>
            </a:pPr>
            <a:r>
              <a:rPr lang="ru-RU" sz="3200" b="1" dirty="0">
                <a:solidFill>
                  <a:schemeClr val="accent5">
                    <a:lumMod val="75000"/>
                  </a:schemeClr>
                </a:solidFill>
              </a:rPr>
              <a:t>Синий</a:t>
            </a:r>
            <a:r>
              <a:rPr lang="ru-RU" sz="3200" dirty="0"/>
              <a:t> – блоковский  цвет.  Он тоже связан с образом Невесты и имеет подтекст надежды, но надежды, почти заглушенной печалью, болью и потерями.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07815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3200" b="1" dirty="0">
                <a:solidFill>
                  <a:srgbClr val="FF0000"/>
                </a:solidFill>
              </a:rPr>
              <a:t>Красный</a:t>
            </a:r>
            <a:r>
              <a:rPr lang="ru-RU" sz="3200" dirty="0"/>
              <a:t> и </a:t>
            </a:r>
            <a:r>
              <a:rPr lang="ru-RU" sz="3200" b="1" dirty="0"/>
              <a:t>черный</a:t>
            </a:r>
            <a:r>
              <a:rPr lang="ru-RU" sz="3200" dirty="0"/>
              <a:t> – цвета тревоги и катастроф, крови и пожара.</a:t>
            </a:r>
          </a:p>
          <a:p>
            <a:pPr marL="0" indent="0">
              <a:buNone/>
            </a:pPr>
            <a:endParaRPr lang="ru-RU" sz="3200" dirty="0"/>
          </a:p>
          <a:p>
            <a:pPr marL="0" indent="0">
              <a:buNone/>
            </a:pPr>
            <a:r>
              <a:rPr lang="ru-RU" sz="3200" dirty="0"/>
              <a:t>Наконец, </a:t>
            </a:r>
            <a:r>
              <a:rPr lang="ru-RU" sz="3200" b="1" dirty="0">
                <a:solidFill>
                  <a:srgbClr val="FFFF00"/>
                </a:solidFill>
              </a:rPr>
              <a:t>желтый </a:t>
            </a:r>
            <a:r>
              <a:rPr lang="ru-RU" sz="3200" dirty="0"/>
              <a:t>– самый нелюбимый Блоком цвет: символ житейской пошлости, обыденности и </a:t>
            </a:r>
            <a:r>
              <a:rPr lang="ru-RU" sz="3200" dirty="0" err="1"/>
              <a:t>бездуховности</a:t>
            </a:r>
            <a:r>
              <a:rPr lang="ru-RU" sz="3200" dirty="0"/>
              <a:t>.   Он писал это слово «</a:t>
            </a:r>
            <a:r>
              <a:rPr lang="ru-RU" sz="3200" b="1" dirty="0" err="1"/>
              <a:t>жолтый</a:t>
            </a:r>
            <a:r>
              <a:rPr lang="ru-RU" sz="3200" dirty="0"/>
              <a:t>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9916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 Устойчивые символы поэзии Блока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</a:rPr>
              <a:t>Заря, звезда, солнце, утро, весна </a:t>
            </a:r>
            <a:r>
              <a:rPr lang="ru-RU" dirty="0"/>
              <a:t>– все это «свита» Невесты, знаки ее приближения, присутствия в мире.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Зима, ночь, лед, метель </a:t>
            </a:r>
            <a:r>
              <a:rPr lang="ru-RU" dirty="0"/>
              <a:t>– знаки разлуки, торжества враждебных сил, крушение веры в возможность встречи.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Болото </a:t>
            </a:r>
            <a:r>
              <a:rPr lang="ru-RU" dirty="0"/>
              <a:t>– символ вязкой повседневности, в которой «утопают» возвышение устремления духа.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8729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85800"/>
            <a:ext cx="10515600" cy="5491163"/>
          </a:xfrm>
        </p:spPr>
        <p:txBody>
          <a:bodyPr/>
          <a:lstStyle/>
          <a:p>
            <a:r>
              <a:rPr lang="ru-RU" dirty="0"/>
              <a:t>Блок хотел, чтобы его творчество рассматривали как единый роман в стихах. Он разделил свою поэзию на три тома, каждый из них выстроил как эстетическое и идейное единство. Том слагается из разделов, каждый из которых тоже художественно замкнут и закончен. Разделы могут слагаться из циклов, которые объединяют несколько стихотворений и сами читаются как единый текст. И в основе этой сложнейшей выверенной системы лежит отдельное стихотворение… Однажды Блок назвал свое творчество «трилогией вочеловечения».</a:t>
            </a:r>
          </a:p>
        </p:txBody>
      </p:sp>
    </p:spTree>
    <p:extLst>
      <p:ext uri="{BB962C8B-B14F-4D97-AF65-F5344CB8AC3E}">
        <p14:creationId xmlns:p14="http://schemas.microsoft.com/office/powerpoint/2010/main" val="3601006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457200"/>
            <a:ext cx="10515600" cy="571976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FF0000"/>
                </a:solidFill>
              </a:rPr>
              <a:t>Первый том</a:t>
            </a:r>
            <a:endParaRPr lang="ru-RU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dirty="0"/>
              <a:t>1. «</a:t>
            </a:r>
            <a:r>
              <a:rPr lang="ru-RU" dirty="0" err="1"/>
              <a:t>Ante</a:t>
            </a:r>
            <a:r>
              <a:rPr lang="ru-RU" dirty="0"/>
              <a:t> </a:t>
            </a:r>
            <a:r>
              <a:rPr lang="ru-RU" dirty="0" err="1"/>
              <a:t>lucem</a:t>
            </a:r>
            <a:r>
              <a:rPr lang="ru-RU" dirty="0"/>
              <a:t>» (до света – до встречи с Ней). Включает стихи 1898 – 1900 гг.</a:t>
            </a:r>
          </a:p>
          <a:p>
            <a:pPr marL="0" indent="0">
              <a:buNone/>
            </a:pPr>
            <a:r>
              <a:rPr lang="ru-RU" dirty="0"/>
              <a:t>2. «Стихи о Прекрасной Даме». 1901 – 1902 гг. (выходит в 1904).</a:t>
            </a:r>
          </a:p>
          <a:p>
            <a:pPr marL="0" indent="0">
              <a:buNone/>
            </a:pPr>
            <a:r>
              <a:rPr lang="ru-RU" dirty="0"/>
              <a:t>3. «Распутья». 1902 – 1904. – Уже здесь начинается схождение с небес на землю.</a:t>
            </a:r>
          </a:p>
          <a:p>
            <a:pPr marL="0" indent="0">
              <a:buNone/>
            </a:pPr>
            <a:r>
              <a:rPr lang="ru-RU" b="1" dirty="0">
                <a:solidFill>
                  <a:srgbClr val="FF0000"/>
                </a:solidFill>
              </a:rPr>
              <a:t>Второй том</a:t>
            </a:r>
            <a:endParaRPr lang="ru-RU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dirty="0"/>
              <a:t>1. «Город». 1904 – 1908.</a:t>
            </a:r>
          </a:p>
          <a:p>
            <a:pPr marL="0" indent="0">
              <a:buNone/>
            </a:pPr>
            <a:r>
              <a:rPr lang="ru-RU" dirty="0"/>
              <a:t>2. «Снежная маска». 1907.</a:t>
            </a:r>
          </a:p>
          <a:p>
            <a:pPr marL="0" indent="0">
              <a:buNone/>
            </a:pPr>
            <a:r>
              <a:rPr lang="ru-RU" dirty="0"/>
              <a:t>3. «Фаина». 1906 – 1908.</a:t>
            </a:r>
          </a:p>
          <a:p>
            <a:pPr marL="0" indent="0">
              <a:buNone/>
            </a:pPr>
            <a:r>
              <a:rPr lang="ru-RU" dirty="0"/>
              <a:t>4. «Вольные мысли». 1906 – 1908.</a:t>
            </a:r>
          </a:p>
          <a:p>
            <a:pPr marL="0" indent="0">
              <a:buNone/>
            </a:pPr>
            <a:r>
              <a:rPr lang="ru-RU" b="1" dirty="0">
                <a:solidFill>
                  <a:srgbClr val="FF0000"/>
                </a:solidFill>
              </a:rPr>
              <a:t>Третий том</a:t>
            </a:r>
            <a:endParaRPr lang="ru-RU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dirty="0"/>
              <a:t>1. «Страшный мир» 1909 – 1916.</a:t>
            </a:r>
          </a:p>
          <a:p>
            <a:pPr marL="0" indent="0">
              <a:buNone/>
            </a:pPr>
            <a:r>
              <a:rPr lang="ru-RU" dirty="0"/>
              <a:t>2. «Возмездие». 1908 – 1913. («Юность – это всегда возмездие…»)</a:t>
            </a:r>
          </a:p>
          <a:p>
            <a:pPr marL="0" indent="0">
              <a:buNone/>
            </a:pPr>
            <a:r>
              <a:rPr lang="ru-RU" dirty="0"/>
              <a:t>3. «Ямбы». 1907 – 1914.</a:t>
            </a:r>
          </a:p>
          <a:p>
            <a:pPr marL="0" indent="0">
              <a:buNone/>
            </a:pPr>
            <a:r>
              <a:rPr lang="ru-RU" dirty="0"/>
              <a:t>4. «Родина». 1907 – 1916.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15316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820CE41-3328-4541-9B6C-BAAE996559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515ACA3-4D02-40C7-8569-B5D64BD074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450215" algn="just"/>
            <a:r>
              <a:rPr lang="ru-RU" sz="1800" b="0" i="0" dirty="0">
                <a:effectLst/>
                <a:latin typeface="Times New Roman" panose="02020603050405020304" pitchFamily="18" charset="0"/>
              </a:rPr>
              <a:t>В первом томе главный сюжет – ожидание Души Мира, которая должна явиться и преобразить жизнь.</a:t>
            </a:r>
            <a:endParaRPr lang="ru-RU" b="0" i="0" dirty="0">
              <a:effectLst/>
              <a:latin typeface="Arial" panose="020B0604020202020204" pitchFamily="34" charset="0"/>
            </a:endParaRPr>
          </a:p>
          <a:p>
            <a:pPr indent="450215" algn="just"/>
            <a:r>
              <a:rPr lang="ru-RU" sz="1800" b="0" i="0" dirty="0">
                <a:effectLst/>
                <a:latin typeface="Times New Roman" panose="02020603050405020304" pitchFamily="18" charset="0"/>
              </a:rPr>
              <a:t>- Герой первого тома – путник, рыцарь, князь на белом коне, инок, стоящий в храме, мистик, готовый в каждом дуновении весны, в огне, в цветке готов увидеть свою Даму. Для него все превращается в знак ее приближения. И в то же время это просто влюбленный юноша, потому что в основе первого тома – лирический дневник самого Блока.</a:t>
            </a:r>
            <a:endParaRPr lang="ru-RU" b="0" i="0" dirty="0">
              <a:effectLst/>
              <a:latin typeface="Arial" panose="020B0604020202020204" pitchFamily="34" charset="0"/>
            </a:endParaRPr>
          </a:p>
          <a:p>
            <a:pPr indent="450215" algn="just"/>
            <a:r>
              <a:rPr lang="ru-RU" sz="1800" b="0" i="0" dirty="0">
                <a:effectLst/>
                <a:latin typeface="Times New Roman" panose="02020603050405020304" pitchFamily="18" charset="0"/>
              </a:rPr>
              <a:t>- Героиня здесь сложный символический образ: она царевна, свеча, икона, цветок, весна и реальная девушка. У нее есть постоянные «атрибуты» - образы, сопровождающие героиню на протяжении всех трех книг. Один из таких образов – цветок, чаще всего роза. </a:t>
            </a:r>
          </a:p>
          <a:p>
            <a:pPr indent="450215" algn="just"/>
            <a:r>
              <a:rPr lang="ru-RU" sz="1800" b="0" i="0" dirty="0">
                <a:effectLst/>
                <a:latin typeface="Times New Roman" panose="02020603050405020304" pitchFamily="18" charset="0"/>
              </a:rPr>
              <a:t>- Однако бесконечное ожидание оказывается бесплодным, встреча не происходит, и герой пускается в путь, чтобы найти свой идеал в реальной жизни. Он спускается с мистических высот на землю, и в дороге его окружают вполне земные приметы: болото, лес, город. Для Блока они становятся символами реальности.</a:t>
            </a:r>
            <a:endParaRPr lang="ru-RU" b="0" i="0" dirty="0">
              <a:effectLst/>
              <a:latin typeface="Arial" panose="020B0604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40257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5B9F503-2391-442A-9A5B-E32D3FF0A4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9AA2840-FBE9-4A81-B9DF-E0C23DCC11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450215" algn="just"/>
            <a:r>
              <a:rPr lang="ru-RU" sz="1800" b="0" i="0" dirty="0">
                <a:effectLst/>
                <a:latin typeface="Times New Roman" panose="02020603050405020304" pitchFamily="18" charset="0"/>
              </a:rPr>
              <a:t>- Стихи второго тома отличаются двойственностью образов («дуализмом», как писали символисты): в каждом явлении Блок видит его обыденную поверхность и скрытую сущность, причем это относится и к главным героям трилогии (см. стихотворение «Незнакомка»).</a:t>
            </a:r>
            <a:endParaRPr lang="ru-RU" b="0" i="0" dirty="0">
              <a:effectLst/>
              <a:latin typeface="Arial" panose="020B0604020202020204" pitchFamily="34" charset="0"/>
            </a:endParaRPr>
          </a:p>
          <a:p>
            <a:pPr indent="450215" algn="just"/>
            <a:r>
              <a:rPr lang="ru-RU" sz="1800" b="0" i="0" dirty="0">
                <a:effectLst/>
                <a:latin typeface="Times New Roman" panose="02020603050405020304" pitchFamily="18" charset="0"/>
              </a:rPr>
              <a:t>- В разделе «Снежная маска» появляется образ снежного костра – пожара страстей, в котором сгорает душа героя и превращается при этом в лед («Второе рожденье»). Герой слишком доверился реальному миру , и тот закружил его в вихре земных страстей. У героини последних стихов второго тома есть имя – Фаина (олицетворение страсти). Ее нельзя отождествлять с Прекрасной Дамой. Она противоположна главной героине.</a:t>
            </a:r>
            <a:endParaRPr lang="ru-RU" b="0" i="0" dirty="0">
              <a:effectLst/>
              <a:latin typeface="Arial" panose="020B0604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5311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277</TotalTime>
  <Words>902</Words>
  <Application>Microsoft Office PowerPoint</Application>
  <PresentationFormat>Произвольный</PresentationFormat>
  <Paragraphs>53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Александр Блок  1880-1921 </vt:lpstr>
      <vt:lpstr>Символика цвета</vt:lpstr>
      <vt:lpstr>Презентация PowerPoint</vt:lpstr>
      <vt:lpstr>Презентация PowerPoint</vt:lpstr>
      <vt:lpstr> Устойчивые символы поэзии Блока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Россия у Блока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Boris Osipov</dc:creator>
  <cp:lastModifiedBy>Natalia Osipova</cp:lastModifiedBy>
  <cp:revision>13</cp:revision>
  <dcterms:created xsi:type="dcterms:W3CDTF">2019-09-29T15:01:43Z</dcterms:created>
  <dcterms:modified xsi:type="dcterms:W3CDTF">2021-10-25T07:09:53Z</dcterms:modified>
</cp:coreProperties>
</file>