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70" r:id="rId3"/>
    <p:sldId id="271" r:id="rId4"/>
    <p:sldId id="273" r:id="rId5"/>
    <p:sldId id="27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-84" y="-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25E6F0-EE72-4E19-9CBD-5DD9F92A5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C911D75-BEE1-4220-AA32-07BB3A7A0F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8C3923F-E997-4F4B-B592-712EC873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14617-A553-4580-89EC-9A47F8E98CD1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F8EF88-EA9D-48B9-B625-B9026554C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D21982-0B6C-48EF-BE6B-EAEAE964E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E98F-0D3D-44F6-AB26-E73E876877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172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EC956E-D193-4AAF-A16B-7C3E82F79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4FEC0B7-4940-4245-B335-C4E30F075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E3289C0-DE24-460C-804C-23BFC1AEC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14617-A553-4580-89EC-9A47F8E98CD1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03FFDA0-C5EC-4475-B85D-098FDE8C9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399BEEE-CFA7-44B6-8CD9-402EF1610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E98F-0D3D-44F6-AB26-E73E876877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206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4EA23AA-1F8F-4B14-A961-8A250372FF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04198B2-C1DE-49DB-82C4-40D96A5525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49EC31-8722-459C-B679-D51EF6D7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14617-A553-4580-89EC-9A47F8E98CD1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F570261-3166-4317-908F-C60F06DD3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E5054D-9584-454D-82C9-E2C571DCD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E98F-0D3D-44F6-AB26-E73E876877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14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E5688C-91DA-4650-A6B3-EBA3FFB66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4F33BC4-9A7F-49B0-93F0-0B6A1749F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5B5AEA4-416D-4826-BC40-B798C277E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14617-A553-4580-89EC-9A47F8E98CD1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A838B65-1ADF-4F5C-8CBE-3CCAA0304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628696B-4B78-4657-A0AB-05153FCA5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E98F-0D3D-44F6-AB26-E73E876877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166182-2CA5-4C93-A732-72CF3952F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B62997A-1419-431C-B5CC-136A2324A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8135889-751F-4C41-8D4F-CBF60B3DC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14617-A553-4580-89EC-9A47F8E98CD1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FFA203-AD05-428E-8BA5-EC199951A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F8CD949-D8CE-47A5-8073-5E774A3B0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E98F-0D3D-44F6-AB26-E73E876877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281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F85D5E-2BB1-4A21-B088-62950AE26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E32EAB5-FA79-4464-8BE4-5CA8F44379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3AA302E-58A2-40C1-905A-B41A6517E2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33AE773-9561-45B2-8B30-B8D89762A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14617-A553-4580-89EC-9A47F8E98CD1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97E9915-4823-4FC2-91F9-ECDE5C6C0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99D2B94-7536-4F8B-A24C-E5BF31132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E98F-0D3D-44F6-AB26-E73E876877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16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88F234-93E3-4922-87EC-8A1739627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552D3CA-46CE-4E12-92B9-FD40935A1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22C9F10-CC4A-44AE-B119-C6B741495C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D090793-2CE6-41B9-A0D8-5DF7FA6209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89571C7-1A9A-4AE6-9D21-B9BBE9E4D2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8DEAA7D-E323-4D17-82C4-B58ACF9D6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14617-A553-4580-89EC-9A47F8E98CD1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CB36968-576E-4032-92B4-81E7ECA4B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7A37A73-DD0A-4942-A772-163CF7440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E98F-0D3D-44F6-AB26-E73E876877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069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32BB41-C438-40D9-964C-5A25DDBFB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317D60B-1336-4087-AC1B-E51BE2E77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14617-A553-4580-89EC-9A47F8E98CD1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154E5A5B-AC87-41BA-9EAB-347021569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DD46A6A-D775-4CF9-89FC-21FB86B88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E98F-0D3D-44F6-AB26-E73E876877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055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638AA4F-A16C-488A-ADAC-FC97FF3A8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14617-A553-4580-89EC-9A47F8E98CD1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15E575C-8CA2-4826-BBDF-09D02E64D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1A2FCE1-BDBA-4500-BF6C-1D83ADBDC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E98F-0D3D-44F6-AB26-E73E876877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432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0D2293-0288-47B0-BD7A-C57EA6434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16CFE3A-AB5F-496F-978D-6D5889156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C0DC193-9522-4678-A39A-05FCE3CFD3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3493B40-B36A-45A3-A79F-58FBFD2DE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14617-A553-4580-89EC-9A47F8E98CD1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A2898B-70AF-4D84-B250-2EEB39B9B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9794066-3C39-4F17-9567-64B320BEE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E98F-0D3D-44F6-AB26-E73E876877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299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34BD03-20AA-4647-877E-221D8327C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C7499B4-ABD3-45F4-B0B2-E3F29D80E6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8D4E657-56EB-4705-AF02-046FBE58F3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C0CA770-4ED3-4DAC-A90F-D873A70D1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14617-A553-4580-89EC-9A47F8E98CD1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30D39C7-E9F8-4DC5-A6F0-559600D3E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F9849A6-8452-4692-A3D4-A62666317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DE98F-0D3D-44F6-AB26-E73E876877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65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54FF8B-5106-4956-88F7-9C44732C1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D7E48CD-A999-44A8-8FD1-9B6E47594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4907895-E7A5-40F7-B1CB-8FB93B801B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14617-A553-4580-89EC-9A47F8E98CD1}" type="datetimeFigureOut">
              <a:rPr lang="ru-RU" smtClean="0"/>
              <a:t>10.11.2020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16BED32-86AC-4A4A-9393-2294E69D72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7EE7258-49BA-4CCA-B912-CE74C8719F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DE98F-0D3D-44F6-AB26-E73E876877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317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53206E-2F95-4111-8689-FC0DA40EF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Домашнее задание (база) 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292FF73-01C2-46E0-9A62-FD7A31C59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Подготовить «досье» на одного из персонажей (то есть собрать по  тексту романа максимально полную ФАКТИЧЕСКУЮ информацию о нем: портрет, данные биографии, и проч.)</a:t>
            </a:r>
          </a:p>
          <a:p>
            <a:pPr marL="0" indent="0">
              <a:buNone/>
            </a:pPr>
            <a:r>
              <a:rPr lang="ru-RU" dirty="0"/>
              <a:t>Николай Петрович Кирсанов –</a:t>
            </a:r>
            <a:r>
              <a:rPr lang="en-US" dirty="0"/>
              <a:t> </a:t>
            </a:r>
            <a:r>
              <a:rPr lang="ru-RU" dirty="0"/>
              <a:t>Дмитриев, Сурова</a:t>
            </a:r>
          </a:p>
          <a:p>
            <a:pPr marL="0" indent="0">
              <a:buNone/>
            </a:pPr>
            <a:r>
              <a:rPr lang="ru-RU" dirty="0"/>
              <a:t>Павел Петрович Кирсанов –  Суров, </a:t>
            </a:r>
            <a:r>
              <a:rPr lang="ru-RU" dirty="0" err="1"/>
              <a:t>Гершанков</a:t>
            </a:r>
            <a:r>
              <a:rPr lang="ru-RU" dirty="0"/>
              <a:t>, Базилевич, Герреро</a:t>
            </a:r>
          </a:p>
          <a:p>
            <a:pPr marL="0" indent="0">
              <a:buNone/>
            </a:pPr>
            <a:r>
              <a:rPr lang="ru-RU" dirty="0"/>
              <a:t>Базаров – </a:t>
            </a:r>
            <a:r>
              <a:rPr lang="ru-RU" dirty="0" err="1"/>
              <a:t>Мичугин</a:t>
            </a:r>
            <a:r>
              <a:rPr lang="ru-RU" dirty="0"/>
              <a:t>, Ефимова</a:t>
            </a:r>
          </a:p>
          <a:p>
            <a:pPr marL="0" indent="0">
              <a:buNone/>
            </a:pPr>
            <a:r>
              <a:rPr lang="ru-RU" dirty="0"/>
              <a:t>Аркадий – Цыганок, Николаев</a:t>
            </a:r>
          </a:p>
          <a:p>
            <a:pPr marL="0" indent="0">
              <a:buNone/>
            </a:pPr>
            <a:r>
              <a:rPr lang="ru-RU" dirty="0"/>
              <a:t>Одинцова – Лаврухин, Максимова</a:t>
            </a:r>
          </a:p>
          <a:p>
            <a:pPr marL="0" indent="0">
              <a:buNone/>
            </a:pPr>
            <a:r>
              <a:rPr lang="ru-RU" dirty="0"/>
              <a:t>Ежова – Фенечка и Катя</a:t>
            </a:r>
          </a:p>
        </p:txBody>
      </p:sp>
    </p:spTree>
    <p:extLst>
      <p:ext uri="{BB962C8B-B14F-4D97-AF65-F5344CB8AC3E}">
        <p14:creationId xmlns:p14="http://schemas.microsoft.com/office/powerpoint/2010/main" val="3875030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Из-за чего все так вдруг изменилось в его глазах? </a:t>
            </a:r>
          </a:p>
          <a:p>
            <a:pPr marL="0" indent="0">
              <a:buNone/>
            </a:pPr>
            <a:r>
              <a:rPr lang="ru-RU" dirty="0"/>
              <a:t>Ответ один – из-за любви. </a:t>
            </a:r>
          </a:p>
          <a:p>
            <a:pPr marL="0" indent="0" algn="ctr">
              <a:buNone/>
            </a:pPr>
            <a:r>
              <a:rPr lang="ru-RU" sz="4000" dirty="0">
                <a:solidFill>
                  <a:srgbClr val="FF0000"/>
                </a:solidFill>
              </a:rPr>
              <a:t>Но каким образом любовь вдруг изменила картину мира?</a:t>
            </a:r>
          </a:p>
          <a:p>
            <a:pPr marL="0" indent="0" algn="ctr">
              <a:buNone/>
            </a:pP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27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52697"/>
            <a:ext cx="10515600" cy="58242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«Что случилось с Базаровым, когда его угораздило влюбиться? Там, где он видел в себе даже не пустоту, а только плоть, вдруг обнаружилась душа. А как известно из того же презираемого Базаровым романтизма, душа – это бесконечность, равновеликая миру. Микрокосм души так же безмерен (и, между прочим, так же бессмертен), как вся Вселенная. Пока Базаров не заглянул в бездну своей души, мир казался ему маленькой сценой, на которой «великий» человек творит свои «великие» дела (природа – мастерская, а человек – работник). Мир был маленьким, человек – большим. А вот увидев бесконечность собственной души (загадочность, непредсказуемость и проч.), Базаров смог увидеть и бесконечность мира. И временную, и пространственную («как много мест, где меня нет…»). Только бездонная душа и смогла отозваться на такую же бездну Вселенной.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207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Но Базаров не оценил того, что с ним случилось. В то время как он в самом деле стал «большим» и соразмерным миру, вместил в душу вечность и бесконечность, он показался себе мизерным, ничтожным муравьем. Чтобы взглянуть на мир иначе, надо признать существование души, ее причастность вечности.  Но он вжился в свой «нигилизм» и не смог из него выйти.</a:t>
            </a:r>
          </a:p>
        </p:txBody>
      </p:sp>
    </p:spTree>
    <p:extLst>
      <p:ext uri="{BB962C8B-B14F-4D97-AF65-F5344CB8AC3E}">
        <p14:creationId xmlns:p14="http://schemas.microsoft.com/office/powerpoint/2010/main" val="325002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Василий Иванович Базаров с горечью скажет то же, что и Павел Петрович: мы учились в свое время, смеялись над предрассудками, а вы пришли и смеетесь над нами. Придет время – и над вами посмеется следующее поколение. </a:t>
            </a:r>
            <a:r>
              <a:rPr lang="ru-RU" u="sng" dirty="0"/>
              <a:t>Тургенев остро чувствовал, куда ведет обожествление прогресса: если в нем главная ценность, то всякий человек, живущий здесь и сейчас, не имеет никакой ценности. Все равно прогресс его «отменит». </a:t>
            </a:r>
            <a:r>
              <a:rPr lang="ru-RU" dirty="0"/>
              <a:t>Никому не дано вечно удерживаться на гребне жизненной волны</a:t>
            </a:r>
          </a:p>
        </p:txBody>
      </p:sp>
    </p:spTree>
    <p:extLst>
      <p:ext uri="{BB962C8B-B14F-4D97-AF65-F5344CB8AC3E}">
        <p14:creationId xmlns:p14="http://schemas.microsoft.com/office/powerpoint/2010/main" val="196873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038" y="365125"/>
            <a:ext cx="8447761" cy="611905"/>
          </a:xfrm>
        </p:spPr>
        <p:txBody>
          <a:bodyPr>
            <a:normAutofit fontScale="90000"/>
          </a:bodyPr>
          <a:lstStyle/>
          <a:p>
            <a:r>
              <a:rPr lang="ru-RU" dirty="0"/>
              <a:t>«отцы»                        «дети»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838200" y="977031"/>
          <a:ext cx="10515600" cy="5577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79323">
                  <a:extLst>
                    <a:ext uri="{9D8B030D-6E8A-4147-A177-3AD203B41FA5}">
                      <a16:colId xmlns:a16="http://schemas.microsoft.com/office/drawing/2014/main" xmlns="" val="1251166211"/>
                    </a:ext>
                  </a:extLst>
                </a:gridCol>
                <a:gridCol w="4108537">
                  <a:extLst>
                    <a:ext uri="{9D8B030D-6E8A-4147-A177-3AD203B41FA5}">
                      <a16:colId xmlns:a16="http://schemas.microsoft.com/office/drawing/2014/main" xmlns="" val="3263748234"/>
                    </a:ext>
                  </a:extLst>
                </a:gridCol>
                <a:gridCol w="4827740">
                  <a:extLst>
                    <a:ext uri="{9D8B030D-6E8A-4147-A177-3AD203B41FA5}">
                      <a16:colId xmlns:a16="http://schemas.microsoft.com/office/drawing/2014/main" xmlns="" val="4071258033"/>
                    </a:ext>
                  </a:extLst>
                </a:gridCol>
              </a:tblGrid>
              <a:tr h="9137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Искусство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«Но отвергать поэзию? Не сочувствовать художеству, природе?»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«Порядочный химик в двадцать раз полезнее всякого поэта». «Рафаэль гроша медного не стоит». (Базаров).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5093188"/>
                  </a:ext>
                </a:extLst>
              </a:tr>
              <a:tr h="1187919">
                <a:tc>
                  <a:txBody>
                    <a:bodyPr/>
                    <a:lstStyle/>
                    <a:p>
                      <a:r>
                        <a:rPr lang="ru-RU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Наука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 в курсе дела: Н.П. по образованию гуманитарий, П.П. ни с какими науками не знаком. Но все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же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наука – это почтенно.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Нет науки вообще – есть ряд наук,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каждая из которых добирается до каких-то истин.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6557107"/>
                  </a:ext>
                </a:extLst>
              </a:tr>
              <a:tr h="1736189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Аристократы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«…без чувства собственного достоинства, без уважения к самому себе, – а в аристократе эти чувства развиты, – нет никакого прочного основания общественному… общественному зданию»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Аристократизм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либерализм, прогресс, принципы… подумаешь, сколько иностранных… и бесполезных слов! </a:t>
                      </a:r>
                      <a:r>
                        <a:rPr lang="ru-RU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Русскому человеку они даром не нужны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66559457"/>
                  </a:ext>
                </a:extLst>
              </a:tr>
              <a:tr h="1736189">
                <a:tc>
                  <a:txBody>
                    <a:bodyPr/>
                    <a:lstStyle/>
                    <a:p>
                      <a:r>
                        <a:rPr lang="ru-RU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Принципы и вера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«без </a:t>
                      </a:r>
                      <a:r>
                        <a:rPr lang="ru-RU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принсипов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жить в наше время могут одни безнравственные или пустые люди».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«Да зачем же я стану их (авторитеты) признавать? Мне скажут дело, я соглашусь, вот и все» (Базаров)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Принципов вообще нет – ты об этом не догадался до сих пор? – а есть ощущения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Все от них зависит» (Базаров) 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09038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521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038" y="365125"/>
            <a:ext cx="8447761" cy="611905"/>
          </a:xfrm>
        </p:spPr>
        <p:txBody>
          <a:bodyPr>
            <a:normAutofit fontScale="90000"/>
          </a:bodyPr>
          <a:lstStyle/>
          <a:p>
            <a:r>
              <a:rPr lang="ru-RU" dirty="0"/>
              <a:t>«отцы»                        «дети»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526093" y="977031"/>
          <a:ext cx="10827707" cy="579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6274">
                  <a:extLst>
                    <a:ext uri="{9D8B030D-6E8A-4147-A177-3AD203B41FA5}">
                      <a16:colId xmlns:a16="http://schemas.microsoft.com/office/drawing/2014/main" xmlns="" val="1251166211"/>
                    </a:ext>
                  </a:extLst>
                </a:gridCol>
                <a:gridCol w="4040404">
                  <a:extLst>
                    <a:ext uri="{9D8B030D-6E8A-4147-A177-3AD203B41FA5}">
                      <a16:colId xmlns:a16="http://schemas.microsoft.com/office/drawing/2014/main" xmlns="" val="3263748234"/>
                    </a:ext>
                  </a:extLst>
                </a:gridCol>
                <a:gridCol w="4971029">
                  <a:extLst>
                    <a:ext uri="{9D8B030D-6E8A-4147-A177-3AD203B41FA5}">
                      <a16:colId xmlns:a16="http://schemas.microsoft.com/office/drawing/2014/main" xmlns="" val="4071258033"/>
                    </a:ext>
                  </a:extLst>
                </a:gridCol>
              </a:tblGrid>
              <a:tr h="9137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Общественный строй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Считают все существовавшие в их время общественные институты священными – включая и монархию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Чувствуют непреодолимое желание все это поломать (то есть учинить революцию). Сломать монархию и сословные перегородки Базаров хочет в первую очередь. Особенно его задевает привилегированное положение дворянства.</a:t>
                      </a:r>
                      <a:r>
                        <a:rPr lang="ru-RU" sz="1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Институт семьи тоже сломать.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5093188"/>
                  </a:ext>
                </a:extLst>
              </a:tr>
              <a:tr h="1187919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Русский народ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«Нет, русский народ не такой, каким вы его воображаете. Он свято чтит предания, он – патриархальный, он не может жить без веры…»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«Народ полагает, что когда гром гремит, это Илья пророк в колеснице по небу разъезжает. Что ж? Мне соглашаться с ним? Да притом – он русский, а разве я не русский?(…) Мой дед землю пахал!»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6557107"/>
                  </a:ext>
                </a:extLst>
              </a:tr>
              <a:tr h="1736189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Человек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Во-первых, у человека есть душа (это не обсуждается). А во-вторых, всякий человек – тайна.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Все люди друг на друга похожи как телом, так и душой… и так называемые нравственные качества одни и те же у всех: небольшие видоизменения ничего не значат. Достаточно одного человеческого экземпляра, чтобы судить обо всех других. Люди, что деревья в лесу; ни один ботаник не станет заниматься каждою отдельною березой». 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665594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870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038" y="365125"/>
            <a:ext cx="8447761" cy="611905"/>
          </a:xfrm>
        </p:spPr>
        <p:txBody>
          <a:bodyPr>
            <a:normAutofit fontScale="90000"/>
          </a:bodyPr>
          <a:lstStyle/>
          <a:p>
            <a:r>
              <a:rPr lang="ru-RU" dirty="0"/>
              <a:t>«отцы»                        «дети» 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526093" y="977031"/>
          <a:ext cx="10827707" cy="377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6274">
                  <a:extLst>
                    <a:ext uri="{9D8B030D-6E8A-4147-A177-3AD203B41FA5}">
                      <a16:colId xmlns:a16="http://schemas.microsoft.com/office/drawing/2014/main" xmlns="" val="1251166211"/>
                    </a:ext>
                  </a:extLst>
                </a:gridCol>
                <a:gridCol w="4040404">
                  <a:extLst>
                    <a:ext uri="{9D8B030D-6E8A-4147-A177-3AD203B41FA5}">
                      <a16:colId xmlns:a16="http://schemas.microsoft.com/office/drawing/2014/main" xmlns="" val="3263748234"/>
                    </a:ext>
                  </a:extLst>
                </a:gridCol>
                <a:gridCol w="4971029">
                  <a:extLst>
                    <a:ext uri="{9D8B030D-6E8A-4147-A177-3AD203B41FA5}">
                      <a16:colId xmlns:a16="http://schemas.microsoft.com/office/drawing/2014/main" xmlns="" val="4071258033"/>
                    </a:ext>
                  </a:extLst>
                </a:gridCol>
              </a:tblGrid>
              <a:tr h="9137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Любовь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Романтизм и загадка. </a:t>
                      </a:r>
                    </a:p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«…те сладостные, первые мгновенья, отчего бы не жить им вечною, неумирающею жизнью?»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«И что за таинственные отношения между мужчиной и женщиной? Мы, физиологи, знаем, какие это отношения. Ты проштудируй-ка анатомию глаза: откуда тут взяться, как ты говоришь, загадочному взгляду? Все это романтизм, чепуха, гниль, художество». </a:t>
                      </a:r>
                    </a:p>
                    <a:p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65093188"/>
                  </a:ext>
                </a:extLst>
              </a:tr>
              <a:tr h="1187919"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Природа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«Не сочувствовать… природе?..» (Н.П.)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«И природа пустяки? – проговорил Аркадий, задумчиво глядя вдаль на пестрые поля, красиво и мягко освещенные уже невысоким солнцем».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«И природа пустяки в том значении, в каком ты ее понимаешь. Природа не храм, а мастерская, и человек в ней работник». (Базаров)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06557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8550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45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xmlns="" val="152216837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18809003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Павел Петрович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/>
                        <a:t>Базаров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90723199"/>
                  </a:ext>
                </a:extLst>
              </a:tr>
              <a:tr h="30018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Одинокий опал, осанка, седина, нюхательная соль, воротнички и ногти</a:t>
                      </a:r>
                      <a:r>
                        <a:rPr lang="ru-RU" sz="2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белые панталоны.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Постоянно переходит на французский язык (ему так легче объясняться), изредка на английский.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Изысканно вежлив, даже если </a:t>
                      </a:r>
                      <a:r>
                        <a:rPr lang="ru-RU" sz="2800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ненавидит собеседника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Балахон с кистями, </a:t>
                      </a:r>
                      <a:r>
                        <a:rPr lang="ru-RU" sz="2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бакенбарды, зеленые глаза, вонючий табак, шуточки, лягушки </a:t>
                      </a:r>
                    </a:p>
                    <a:p>
                      <a:r>
                        <a:rPr lang="ru-RU" sz="2800" dirty="0"/>
                        <a:t>Вставляет латынь,</a:t>
                      </a:r>
                      <a:r>
                        <a:rPr lang="ru-RU" sz="2800" baseline="0" dirty="0"/>
                        <a:t> но с иронией.</a:t>
                      </a:r>
                    </a:p>
                    <a:p>
                      <a:r>
                        <a:rPr lang="ru-RU" sz="2800" baseline="0" dirty="0"/>
                        <a:t>Говорит афоризмами, вставляет русские пословицы. </a:t>
                      </a:r>
                    </a:p>
                    <a:p>
                      <a:endParaRPr lang="ru-RU" sz="2800" baseline="0" dirty="0"/>
                    </a:p>
                    <a:p>
                      <a:r>
                        <a:rPr lang="ru-RU" sz="2800" baseline="0" dirty="0"/>
                        <a:t>«В звуке его голоса было что-то грубое, почти дерзкое»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29547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8785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4D3C41-6BAB-4300-A8D6-E3AE9DB45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Жанр романа «Отцы и дети»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82FA184-14A1-494D-94AC-89180E5B2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/>
              <a:t> </a:t>
            </a:r>
          </a:p>
          <a:p>
            <a:pPr marL="0" indent="0" algn="ctr">
              <a:buNone/>
            </a:pPr>
            <a:r>
              <a:rPr lang="ru-RU" sz="4800" dirty="0">
                <a:solidFill>
                  <a:srgbClr val="FF0000"/>
                </a:solidFill>
              </a:rPr>
              <a:t>СОЦИАЛЬНО</a:t>
            </a:r>
            <a:r>
              <a:rPr lang="ru-RU" sz="4800" dirty="0"/>
              <a:t>-</a:t>
            </a:r>
            <a:r>
              <a:rPr lang="ru-RU" sz="4800" dirty="0">
                <a:solidFill>
                  <a:srgbClr val="0070C0"/>
                </a:solidFill>
              </a:rPr>
              <a:t>ПСИХОЛОГИЧЕСКИЙ</a:t>
            </a:r>
            <a:r>
              <a:rPr lang="ru-RU" sz="4800" dirty="0"/>
              <a:t> РОМАН</a:t>
            </a:r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xmlns="" id="{11087660-CEFD-42AC-B7B3-C60CDAC74861}"/>
              </a:ext>
            </a:extLst>
          </p:cNvPr>
          <p:cNvSpPr/>
          <p:nvPr/>
        </p:nvSpPr>
        <p:spPr>
          <a:xfrm>
            <a:off x="5981350" y="1266738"/>
            <a:ext cx="310393" cy="13255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E0426906-834C-4C56-A2C5-6BC7D5B45827}"/>
              </a:ext>
            </a:extLst>
          </p:cNvPr>
          <p:cNvCxnSpPr/>
          <p:nvPr/>
        </p:nvCxnSpPr>
        <p:spPr>
          <a:xfrm flipH="1">
            <a:off x="2080470" y="3429000"/>
            <a:ext cx="1610686" cy="13611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xmlns="" id="{EF127BC4-E3BC-4EAB-BC3B-2FAC83082752}"/>
              </a:ext>
            </a:extLst>
          </p:cNvPr>
          <p:cNvCxnSpPr/>
          <p:nvPr/>
        </p:nvCxnSpPr>
        <p:spPr>
          <a:xfrm>
            <a:off x="8397380" y="3363985"/>
            <a:ext cx="1149292" cy="1266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2A2D3EDC-6D1C-4829-A32F-3A73DE2C6190}"/>
              </a:ext>
            </a:extLst>
          </p:cNvPr>
          <p:cNvSpPr/>
          <p:nvPr/>
        </p:nvSpPr>
        <p:spPr>
          <a:xfrm>
            <a:off x="838201" y="4813993"/>
            <a:ext cx="313818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«СОЦИУМ» </a:t>
            </a:r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ОБЩЕСТВО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A6040F00-B9B3-43FD-9648-E4A9E017F8C7}"/>
              </a:ext>
            </a:extLst>
          </p:cNvPr>
          <p:cNvSpPr/>
          <p:nvPr/>
        </p:nvSpPr>
        <p:spPr>
          <a:xfrm>
            <a:off x="7734649" y="4622985"/>
            <a:ext cx="353176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Ψ</a:t>
            </a:r>
            <a:r>
              <a:rPr lang="el-GR" sz="32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υχή</a:t>
            </a:r>
            <a:r>
              <a:rPr lang="ru-RU" sz="32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+ </a:t>
            </a:r>
            <a:r>
              <a:rPr lang="el-GR" sz="320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λόγος</a:t>
            </a:r>
            <a:endParaRPr lang="ru-RU" sz="3200" b="0" cap="none" spc="0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EA20B5F6-A525-439B-B821-DBB465177B9F}"/>
              </a:ext>
            </a:extLst>
          </p:cNvPr>
          <p:cNvCxnSpPr/>
          <p:nvPr/>
        </p:nvCxnSpPr>
        <p:spPr>
          <a:xfrm flipH="1">
            <a:off x="8028264" y="5207760"/>
            <a:ext cx="620786" cy="3835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8BAE327-7DED-4EEB-8F82-8D0D8460B7FE}"/>
              </a:ext>
            </a:extLst>
          </p:cNvPr>
          <p:cNvSpPr txBox="1"/>
          <p:nvPr/>
        </p:nvSpPr>
        <p:spPr>
          <a:xfrm>
            <a:off x="7340367" y="5614906"/>
            <a:ext cx="4672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</a:rPr>
              <a:t>ДУША               НАУКА, СЛОВО</a:t>
            </a:r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41F8038B-33E0-4E5A-947D-BDCE2821E590}"/>
              </a:ext>
            </a:extLst>
          </p:cNvPr>
          <p:cNvCxnSpPr/>
          <p:nvPr/>
        </p:nvCxnSpPr>
        <p:spPr>
          <a:xfrm>
            <a:off x="10167457" y="5207760"/>
            <a:ext cx="486561" cy="3455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900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747178-0E29-4D7E-8743-795BC8967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1"/>
                </a:solidFill>
              </a:rPr>
              <a:t>Психологизм в литературе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1ADCB1-7DE2-41A1-A934-9E26F48AD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4966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   </a:t>
            </a:r>
            <a:r>
              <a:rPr lang="ru-RU" dirty="0">
                <a:solidFill>
                  <a:schemeClr val="accent6"/>
                </a:solidFill>
              </a:rPr>
              <a:t>«ЗАКРЫТЫЙ»</a:t>
            </a:r>
            <a:r>
              <a:rPr lang="ru-RU" dirty="0"/>
              <a:t>                                                       </a:t>
            </a:r>
            <a:r>
              <a:rPr lang="ru-RU" dirty="0">
                <a:solidFill>
                  <a:srgbClr val="FF0000"/>
                </a:solidFill>
              </a:rPr>
              <a:t>«ОТКРЫТЫЙ»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chemeClr val="accent6"/>
                </a:solidFill>
              </a:rPr>
              <a:t>реплика, жест, поступок                                       </a:t>
            </a:r>
            <a:r>
              <a:rPr lang="ru-RU" dirty="0">
                <a:solidFill>
                  <a:srgbClr val="FF0000"/>
                </a:solidFill>
              </a:rPr>
              <a:t>внутренний монолог,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                                                                                    дневниковая запись,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                                                                   самоанализ в разговоре с другими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                                                                      персонажами, авторский анализ      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F4DD078B-B220-4CD3-AE74-41A07A557EB0}"/>
              </a:ext>
            </a:extLst>
          </p:cNvPr>
          <p:cNvCxnSpPr/>
          <p:nvPr/>
        </p:nvCxnSpPr>
        <p:spPr>
          <a:xfrm flipH="1">
            <a:off x="3011648" y="1325461"/>
            <a:ext cx="2600587" cy="12415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6FA5A6E8-73AF-43E7-A34F-DAA93D46B2BA}"/>
              </a:ext>
            </a:extLst>
          </p:cNvPr>
          <p:cNvCxnSpPr/>
          <p:nvPr/>
        </p:nvCxnSpPr>
        <p:spPr>
          <a:xfrm>
            <a:off x="6602136" y="1325461"/>
            <a:ext cx="2248249" cy="12415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xmlns="" id="{E2E4C646-0CC4-4C80-B98C-09AE0D956D9A}"/>
              </a:ext>
            </a:extLst>
          </p:cNvPr>
          <p:cNvCxnSpPr/>
          <p:nvPr/>
        </p:nvCxnSpPr>
        <p:spPr>
          <a:xfrm>
            <a:off x="2281806" y="3296873"/>
            <a:ext cx="0" cy="679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35A818EF-284E-439F-8BAB-3D8D5184720B}"/>
              </a:ext>
            </a:extLst>
          </p:cNvPr>
          <p:cNvCxnSpPr>
            <a:cxnSpLocks/>
          </p:cNvCxnSpPr>
          <p:nvPr/>
        </p:nvCxnSpPr>
        <p:spPr>
          <a:xfrm>
            <a:off x="9009776" y="3305262"/>
            <a:ext cx="0" cy="671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31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AB8018-8329-46D8-BF86-5D8361C02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257" y="365125"/>
            <a:ext cx="105156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6"/>
                </a:solidFill>
              </a:rPr>
              <a:t>Тургенев- психолог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540751-DF8A-408A-9A16-ABCF9FFF2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8055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                                                           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accent6"/>
                </a:solidFill>
              </a:rPr>
              <a:t>ЖЕСТ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accent6"/>
                </a:solidFill>
              </a:rPr>
              <a:t>РЕПЛИКА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accent6"/>
                </a:solidFill>
              </a:rPr>
              <a:t>ПОСТУПОК</a:t>
            </a:r>
          </a:p>
          <a:p>
            <a:pPr marL="0" indent="0" algn="ctr">
              <a:buNone/>
            </a:pPr>
            <a:r>
              <a:rPr lang="ru-RU" dirty="0">
                <a:solidFill>
                  <a:schemeClr val="accent6"/>
                </a:solidFill>
              </a:rPr>
              <a:t>+ «вписывание» героя в пейзаж для передачи состояния его души</a:t>
            </a:r>
          </a:p>
          <a:p>
            <a:pPr marL="0" indent="0">
              <a:buNone/>
            </a:pPr>
            <a:r>
              <a:rPr lang="ru-RU" dirty="0"/>
              <a:t>Еще один прием Тургенева: внутри какого-либо эпизода все показывается глазами одного из героев                этот герой для нас «открыт», но другие «закрыты», мы видим их со стороны, да еще и чужими глазами (через субъективный взгляд «открытого» нам героя)</a:t>
            </a:r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xmlns="" id="{A8539A49-F227-407A-8E6C-25589A106444}"/>
              </a:ext>
            </a:extLst>
          </p:cNvPr>
          <p:cNvSpPr/>
          <p:nvPr/>
        </p:nvSpPr>
        <p:spPr>
          <a:xfrm>
            <a:off x="7004807" y="4966283"/>
            <a:ext cx="1157681" cy="109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авая фигурная скобка 4">
            <a:extLst>
              <a:ext uri="{FF2B5EF4-FFF2-40B4-BE49-F238E27FC236}">
                <a16:creationId xmlns:a16="http://schemas.microsoft.com/office/drawing/2014/main" xmlns="" id="{EBD4FA4B-4EF0-44AA-891F-BD29B4C0213D}"/>
              </a:ext>
            </a:extLst>
          </p:cNvPr>
          <p:cNvSpPr/>
          <p:nvPr/>
        </p:nvSpPr>
        <p:spPr>
          <a:xfrm>
            <a:off x="7180976" y="2483141"/>
            <a:ext cx="855677" cy="110734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A595546-42EA-467C-A764-2333CE3746A2}"/>
              </a:ext>
            </a:extLst>
          </p:cNvPr>
          <p:cNvSpPr/>
          <p:nvPr/>
        </p:nvSpPr>
        <p:spPr>
          <a:xfrm>
            <a:off x="7407478" y="2483141"/>
            <a:ext cx="3439487" cy="19082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закрытый психологизм</a:t>
            </a:r>
          </a:p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7329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Философский кризис Базарова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Ощущение собственного ничтожества перед лицом бесконечности времени и пространства</a:t>
            </a:r>
          </a:p>
          <a:p>
            <a:r>
              <a:rPr lang="ru-RU" dirty="0"/>
              <a:t>Непонятно, где истина. («Да правда-то где, на какой стороне? – Где? Я тебе отвечу, как эхо - где?»)</a:t>
            </a:r>
          </a:p>
          <a:p>
            <a:r>
              <a:rPr lang="ru-RU" dirty="0"/>
              <a:t>Бессмысленность работы на пользу России (=на благо людям)</a:t>
            </a:r>
          </a:p>
          <a:p>
            <a:pPr marL="0" indent="0">
              <a:buNone/>
            </a:pPr>
            <a:r>
              <a:rPr lang="ru-RU" dirty="0"/>
              <a:t>«Я и возненавидел этого последнего мужика… для которого я должен из кожи лезть и который мне даже спасибо не скажет…  Ну, будет он жить в белой избе, а из меня лопух расти будет, ну, а что дальше?»</a:t>
            </a:r>
          </a:p>
          <a:p>
            <a:r>
              <a:rPr lang="ru-RU" dirty="0"/>
              <a:t>«Я чувствую только скуку и злость»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537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1279</Words>
  <Application>Microsoft Office PowerPoint</Application>
  <PresentationFormat>Произвольный</PresentationFormat>
  <Paragraphs>89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Домашнее задание (база)  </vt:lpstr>
      <vt:lpstr>«отцы»                        «дети» </vt:lpstr>
      <vt:lpstr>«отцы»                        «дети» </vt:lpstr>
      <vt:lpstr>«отцы»                        «дети» </vt:lpstr>
      <vt:lpstr>Презентация PowerPoint</vt:lpstr>
      <vt:lpstr>Жанр романа «Отцы и дети»</vt:lpstr>
      <vt:lpstr>Психологизм в литературе </vt:lpstr>
      <vt:lpstr>Тургенев- психолог</vt:lpstr>
      <vt:lpstr>Философский кризис Базарова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Домашнее задание (база)  </dc:title>
  <dc:creator>Boris Osipov</dc:creator>
  <cp:lastModifiedBy>Наталья Осипова</cp:lastModifiedBy>
  <cp:revision>2</cp:revision>
  <dcterms:created xsi:type="dcterms:W3CDTF">2020-11-09T21:43:30Z</dcterms:created>
  <dcterms:modified xsi:type="dcterms:W3CDTF">2020-11-10T08:17:47Z</dcterms:modified>
</cp:coreProperties>
</file>