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67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0CC369-D711-4B90-8449-B2E8FA4857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B232277-379A-42D4-A669-EA5033384D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DA558E-09F4-4E4B-99E0-4C917119D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EC2FF-7449-4C27-AC29-312DEB45F3CB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CE3E93-9B16-4C95-BF77-9464375D9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266AA0-064A-4555-B1BA-A9482FFDA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BCE80-BCEC-495E-8213-56D809221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436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4A8CAC-586F-4F4E-AC44-5FB603FF7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4E8592A-1FDA-440B-B6AC-42A056DDB2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7883CA-77CE-4DAB-9877-3893B24AF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EC2FF-7449-4C27-AC29-312DEB45F3CB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362109-39BE-4190-A761-FB70CE072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82280B-92F7-4698-8B28-B03A85FD1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BCE80-BCEC-495E-8213-56D809221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689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0F78BD1-029D-4D07-958D-932F9E24F4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4E139D6-14BF-41F1-A183-28DA449065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EA634C-5059-4B9C-AD42-3C1334471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EC2FF-7449-4C27-AC29-312DEB45F3CB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EC305D-941E-4B5F-9F48-7D3B7F96B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D65659-7374-4223-904C-81B096E77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BCE80-BCEC-495E-8213-56D809221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442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50528C-600D-41E5-A53E-0A2C5BB88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546B74-3592-4B6A-8BBB-BA3272B809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666B6F-DCD8-4EA6-9917-886A449A9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EC2FF-7449-4C27-AC29-312DEB45F3CB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91E675-42D9-4E57-A68A-970F9912F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5CF37B-5875-4ABA-AA09-4E5307942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BCE80-BCEC-495E-8213-56D809221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231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DB21C9-0AA2-43ED-9390-493BAA701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30B61D0-D697-4198-97D3-7EAC364884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9D4064-FFB7-498E-B401-A1E7D3AA5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EC2FF-7449-4C27-AC29-312DEB45F3CB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E871E1-5FDA-4662-BFF8-73BA87706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88E79C-FFFF-4AC6-90EC-273D69232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BCE80-BCEC-495E-8213-56D809221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671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B317B9-73F7-4BC2-A857-E29A498F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9B5E63-E71A-40C4-AE8F-D372336AA0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2616C3B-169A-4508-BCDB-87E9395F0A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FA56FA4-C744-467F-8B8C-0C1CD5D01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EC2FF-7449-4C27-AC29-312DEB45F3CB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9EB278C-0413-4919-B8D7-35619EB4D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DD8B1B5-B390-42FE-94F1-DF12279AF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BCE80-BCEC-495E-8213-56D809221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875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C395DD-1D9B-45E9-890B-3AB412AFF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3AFF03-7C1A-4123-B21D-7D18FA2A5E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94B320D-CF99-4F2B-9ECD-790B0E647C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60EC40C-8D0A-48BC-A88F-66E8F3486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F8F5CF7-1AA0-4971-8A5E-10273E96A1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CBC9F3A-6BFD-4134-9F95-200AEA856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EC2FF-7449-4C27-AC29-312DEB45F3CB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4E1CCD1-63A1-4340-91F2-252BEBA56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B16EDC4-CB3F-434C-A3A8-EF793AE79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BCE80-BCEC-495E-8213-56D809221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627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2573CA-E029-4DC3-990D-4E5AF6328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F33A3AA-F5D1-43B8-8C05-E6C7DFBFD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EC2FF-7449-4C27-AC29-312DEB45F3CB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3A514D5-43F4-47E3-B3CD-036AB1E65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CA4DAAF-633E-4AD9-AB8C-E35118E41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BCE80-BCEC-495E-8213-56D809221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08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999D78F-5879-455E-B628-E3C06D2F8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EC2FF-7449-4C27-AC29-312DEB45F3CB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0CB5DB6-7098-4DA5-8DDA-F7F2B52EF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5CA062D-049D-4B3C-9C51-D2A5DBF81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BCE80-BCEC-495E-8213-56D809221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117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8E210A-5BA4-4E2D-970F-39322AD75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8D6F9D-B522-4136-9ED0-FCAFDD713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E27F863-3738-41E4-8A53-B78196EC22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48F2385-3703-4D22-A261-23A99304C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EC2FF-7449-4C27-AC29-312DEB45F3CB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499AF5B-A740-4444-8C50-6166403E0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E740EF-A9F5-4F3D-999C-A40325DCD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BCE80-BCEC-495E-8213-56D809221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263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E90DC5-66A3-4BD3-A902-6096BE9E5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7883F47-2F86-4BFD-AFBA-FCAC8F597D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61C1670-366D-4F0E-88A3-A709307EF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B16BD4-E7C6-4206-956B-EEEE40583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EC2FF-7449-4C27-AC29-312DEB45F3CB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F9EA823-8AF4-491A-B8D5-8B5F49091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C6DEF7F-E981-4AA0-A6F2-55A64C6E0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BCE80-BCEC-495E-8213-56D809221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829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665A00-DF5B-4F84-816E-071CEB8B4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43DCB1-C553-456E-94B0-74011734C1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D45AD8-4184-4D3F-ADBF-BCA7B218F1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4EC2FF-7449-4C27-AC29-312DEB45F3CB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1E3929-A504-45B0-BD30-2615066E72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A09A1B-1826-4C51-A231-46295B992B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FBCE80-BCEC-495E-8213-56D8092216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049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E969B7-280B-4690-A11B-83DC03261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2238"/>
          </a:xfrm>
        </p:spPr>
        <p:txBody>
          <a:bodyPr/>
          <a:lstStyle/>
          <a:p>
            <a:pPr algn="ctr"/>
            <a:r>
              <a:rPr lang="ru-RU" b="1" dirty="0"/>
              <a:t>Тургенев и Базаров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E235D1-308F-4852-A124-F0A451204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528"/>
            <a:ext cx="10515600" cy="483643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000" dirty="0">
                <a:solidFill>
                  <a:srgbClr val="0070C0"/>
                </a:solidFill>
              </a:rPr>
              <a:t>Средства выражения авторской позиции:</a:t>
            </a:r>
          </a:p>
          <a:p>
            <a:r>
              <a:rPr lang="ru-RU" sz="2000" dirty="0">
                <a:solidFill>
                  <a:srgbClr val="0070C0"/>
                </a:solidFill>
              </a:rPr>
              <a:t>Сюжет</a:t>
            </a:r>
          </a:p>
          <a:p>
            <a:r>
              <a:rPr lang="ru-RU" sz="2000" dirty="0">
                <a:solidFill>
                  <a:srgbClr val="0070C0"/>
                </a:solidFill>
              </a:rPr>
              <a:t>Композиция</a:t>
            </a:r>
          </a:p>
          <a:p>
            <a:r>
              <a:rPr lang="ru-RU" sz="2000" dirty="0">
                <a:solidFill>
                  <a:srgbClr val="0070C0"/>
                </a:solidFill>
              </a:rPr>
              <a:t>Система персонажей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solidFill>
                  <a:srgbClr val="0070C0"/>
                </a:solidFill>
              </a:rPr>
              <a:t>Сюжет</a:t>
            </a:r>
            <a:r>
              <a:rPr lang="ru-RU" sz="2000" dirty="0"/>
              <a:t> – явная преднамеренность: автор заставляет своего героя влюбиться, драться на дуэли, ничего не делает, кроме как режет лягушек, и в конце умирает, практикуясь на вскрытии трупа. Не так уж часто в 60-х годах дрались на дуэли, не так часто встречались  такие женщины, как Одинцова и </a:t>
            </a:r>
            <a:r>
              <a:rPr lang="ru-RU" sz="2000" dirty="0" err="1"/>
              <a:t>тп</a:t>
            </a:r>
            <a:r>
              <a:rPr lang="ru-RU" sz="2000" dirty="0"/>
              <a:t>. Так </a:t>
            </a:r>
            <a:r>
              <a:rPr lang="ru-RU" sz="2000" dirty="0" err="1"/>
              <a:t>перепитиями</a:t>
            </a:r>
            <a:r>
              <a:rPr lang="ru-RU" sz="2000" dirty="0"/>
              <a:t> сюжетной линии автор подчиняет героя собственной воле.  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solidFill>
                  <a:srgbClr val="0070C0"/>
                </a:solidFill>
              </a:rPr>
              <a:t>Композиция. </a:t>
            </a:r>
            <a:r>
              <a:rPr lang="ru-RU" sz="2000" dirty="0"/>
              <a:t>Тургенев приводит Базарова к финалу в тот момент, когда тот столкнулся с необходимостью переоценки собственных идей, но времени «изменить взгляды» он ему не дал. Базаров умирает со своими убеждениями, а автор в эпилоге подчеркивает необходимость «другого»  взгляда на жизнь. В эпилоге торжествует пушкинская мысль о том, что жизнь может стать гармоничной, если опирается на идеалы любви, добра, природы, дружбы, связи между поколениями (а не соперничества).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solidFill>
                  <a:srgbClr val="0070C0"/>
                </a:solidFill>
              </a:rPr>
              <a:t>Система персонажей. </a:t>
            </a:r>
            <a:r>
              <a:rPr lang="ru-RU" sz="2000" dirty="0"/>
              <a:t>С одной стороны, фигура Базарова выглядит значительной, благородной и </a:t>
            </a:r>
            <a:r>
              <a:rPr lang="ru-RU" sz="2000" dirty="0" err="1"/>
              <a:t>естесственной</a:t>
            </a:r>
            <a:r>
              <a:rPr lang="ru-RU" sz="2000" dirty="0"/>
              <a:t>  на фоне сопоставления с Ситниковым и </a:t>
            </a:r>
            <a:r>
              <a:rPr lang="ru-RU" sz="2000" dirty="0" err="1"/>
              <a:t>Кукшиной</a:t>
            </a:r>
            <a:r>
              <a:rPr lang="ru-RU" sz="2000" dirty="0"/>
              <a:t> (сравни Чацкого и Репетилова, Печорина и Грушницкого). С другой стороны, Базаров одинок. У него нет друзей, ему отказано в любви, он одинок даже рядом с родителями.</a:t>
            </a:r>
          </a:p>
          <a:p>
            <a:pPr marL="457200" indent="-457200">
              <a:buFont typeface="+mj-lt"/>
              <a:buAutoNum type="arabicPeriod"/>
            </a:pPr>
            <a:endParaRPr lang="ru-RU" sz="2000" dirty="0"/>
          </a:p>
          <a:p>
            <a:pPr marL="457200" indent="-457200">
              <a:buFont typeface="+mj-lt"/>
              <a:buAutoNum type="arabicPeriod"/>
            </a:pPr>
            <a:endParaRPr lang="ru-RU" sz="2000" dirty="0"/>
          </a:p>
          <a:p>
            <a:pPr marL="457200" indent="-457200">
              <a:buFont typeface="+mj-lt"/>
              <a:buAutoNum type="arabicPeriod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06220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087C57-76A0-40B8-A89D-3ABF08EE2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Тургенев и Базаров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82306E-1255-43FF-82F7-3170D22795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225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Тургенев – представитель старого поколения, ему резко бросаются в глаза те крайности,  в которые впадают «новые люди», он не принимает их нигилизма.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НО</a:t>
            </a:r>
            <a:r>
              <a:rPr lang="ru-RU" dirty="0"/>
              <a:t> отношение Тургенева к Базарову как к человеку исполнено уважения. Во всех испытаниях Базаров сохраняет благородство и силу характера: и во время </a:t>
            </a:r>
            <a:r>
              <a:rPr lang="ru-RU" dirty="0" err="1"/>
              <a:t>дуэлм</a:t>
            </a:r>
            <a:r>
              <a:rPr lang="ru-RU" dirty="0"/>
              <a:t> с П.П., и в отношениях с Одинцовой, и на смертном одре</a:t>
            </a:r>
          </a:p>
          <a:p>
            <a:pPr marL="0" indent="0">
              <a:buNone/>
            </a:pPr>
            <a:r>
              <a:rPr lang="ru-RU" dirty="0"/>
              <a:t>                </a:t>
            </a:r>
          </a:p>
          <a:p>
            <a:pPr marL="0" indent="0">
              <a:buNone/>
            </a:pPr>
            <a:r>
              <a:rPr lang="ru-RU" dirty="0"/>
              <a:t>                            Базаров – фигура трагическая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DE6EE85F-4D91-4BFD-804E-9C8DE54693BA}"/>
              </a:ext>
            </a:extLst>
          </p:cNvPr>
          <p:cNvSpPr/>
          <p:nvPr/>
        </p:nvSpPr>
        <p:spPr>
          <a:xfrm>
            <a:off x="1065320" y="5415379"/>
            <a:ext cx="1944210" cy="2840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958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E9E1A3-8617-45E9-888C-D67FEF19F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Итог: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C9B575-3C56-40EC-A53F-3F720504E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3497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Тургенев изображает состояние современного ему общества, назревшие в обществе конфликты. </a:t>
            </a:r>
          </a:p>
          <a:p>
            <a:pPr marL="0" indent="0" algn="ctr">
              <a:buNone/>
            </a:pPr>
            <a:r>
              <a:rPr lang="ru-RU" dirty="0"/>
              <a:t>Возникли два враждующих лагеря, оба отстаивают право на идейный приоритет: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Обе партии «претендуют на полное знание народной жизни, обе мнят себя исключительными носителями правды и  обе…провоцируют катастрофу»</a:t>
            </a: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71BF34A3-C2B8-45C5-BA85-218EE64D219F}"/>
              </a:ext>
            </a:extLst>
          </p:cNvPr>
          <p:cNvCxnSpPr>
            <a:cxnSpLocks/>
          </p:cNvCxnSpPr>
          <p:nvPr/>
        </p:nvCxnSpPr>
        <p:spPr>
          <a:xfrm flipH="1">
            <a:off x="3409026" y="3577701"/>
            <a:ext cx="1633491" cy="7279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30EEED00-C676-45FF-B088-6B17916FB5F7}"/>
              </a:ext>
            </a:extLst>
          </p:cNvPr>
          <p:cNvCxnSpPr>
            <a:cxnSpLocks/>
          </p:cNvCxnSpPr>
          <p:nvPr/>
        </p:nvCxnSpPr>
        <p:spPr>
          <a:xfrm>
            <a:off x="6096000" y="3577701"/>
            <a:ext cx="1517343" cy="7279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FCE4A2C-7542-4170-B30D-73F8D8801FF5}"/>
              </a:ext>
            </a:extLst>
          </p:cNvPr>
          <p:cNvSpPr txBox="1"/>
          <p:nvPr/>
        </p:nvSpPr>
        <p:spPr>
          <a:xfrm>
            <a:off x="2015231" y="4483223"/>
            <a:ext cx="28142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«дворянская интеллигенция» </a:t>
            </a:r>
          </a:p>
          <a:p>
            <a:r>
              <a:rPr lang="ru-RU" dirty="0"/>
              <a:t>(Павел Петрович)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CB40DB9-BBB9-4327-95D6-911ABFEF8900}"/>
              </a:ext>
            </a:extLst>
          </p:cNvPr>
          <p:cNvSpPr txBox="1"/>
          <p:nvPr/>
        </p:nvSpPr>
        <p:spPr>
          <a:xfrm>
            <a:off x="6400799" y="4518734"/>
            <a:ext cx="28763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«новые люди» – интеллигенция из разночинцев (Базаров)</a:t>
            </a:r>
          </a:p>
        </p:txBody>
      </p:sp>
    </p:spTree>
    <p:extLst>
      <p:ext uri="{BB962C8B-B14F-4D97-AF65-F5344CB8AC3E}">
        <p14:creationId xmlns:p14="http://schemas.microsoft.com/office/powerpoint/2010/main" val="10100729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362</Words>
  <Application>Microsoft Office PowerPoint</Application>
  <PresentationFormat>Широкоэкранный</PresentationFormat>
  <Paragraphs>27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Тургенев и Базаров</vt:lpstr>
      <vt:lpstr>Тургенев и Базаров</vt:lpstr>
      <vt:lpstr>Итог: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Тургенев и Базаров</dc:title>
  <dc:creator>Boris Osipov</dc:creator>
  <cp:lastModifiedBy>Boris Osipov</cp:lastModifiedBy>
  <cp:revision>5</cp:revision>
  <dcterms:created xsi:type="dcterms:W3CDTF">2020-11-29T20:12:47Z</dcterms:created>
  <dcterms:modified xsi:type="dcterms:W3CDTF">2020-11-29T20:55:43Z</dcterms:modified>
</cp:coreProperties>
</file>