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9" r:id="rId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 showGuides="1">
      <p:cViewPr varScale="1">
        <p:scale>
          <a:sx n="114" d="100"/>
          <a:sy n="114" d="100"/>
        </p:scale>
        <p:origin x="414" y="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5D50B8F-ADE1-4923-BC29-851B2E05037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DEA2D8D3-E193-48A1-B3FA-AB8900CB024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10D2838-B3F4-4E5E-87D8-BC3006D4F0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36D988-A5CB-4287-80A2-0B4032CB9113}" type="datetimeFigureOut">
              <a:rPr lang="ru-RU" smtClean="0"/>
              <a:t>29.09.2020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47C4224-6B09-4D28-98F3-0300D1F2FA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0CC3F7D-AD52-45BA-8CB2-B67CE34C8F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27BA73-63B7-46F7-A1FA-5A64FFF943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18756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0081DA0-F0CB-4EF3-84A2-109E626CB3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2472FEAA-6EFA-401B-9DBB-82456BF9C43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5675F99-C168-4F68-B5AD-A3E2DF2E55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36D988-A5CB-4287-80A2-0B4032CB9113}" type="datetimeFigureOut">
              <a:rPr lang="ru-RU" smtClean="0"/>
              <a:t>29.09.2020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2E97486-F672-4601-8EE7-B7C719BB4C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4BFC8A7-5123-4189-B063-8AE12B81C5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27BA73-63B7-46F7-A1FA-5A64FFF943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37739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64BE3094-6C43-4647-B1E4-3A4C077E641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7E3626D0-9AC4-434C-8B34-59505D90793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3292201-986B-4300-BB19-E06A25BD04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36D988-A5CB-4287-80A2-0B4032CB9113}" type="datetimeFigureOut">
              <a:rPr lang="ru-RU" smtClean="0"/>
              <a:t>29.09.2020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4C055B4-AC79-490F-9B70-DBFE8C969B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EDB4223-12F9-4962-9B81-8C5E22D2C7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27BA73-63B7-46F7-A1FA-5A64FFF943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30539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B2F8A4C-8B28-47DE-9910-20DA2921CC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3E2958A-24FB-4AD7-9166-2EE4557B6DD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F1F75FF-DB62-4E8F-9FC5-977AAF634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36D988-A5CB-4287-80A2-0B4032CB9113}" type="datetimeFigureOut">
              <a:rPr lang="ru-RU" smtClean="0"/>
              <a:t>29.09.2020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76EE05F-144F-44F7-B940-BEBDAD6D92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6312BC5-3A36-441A-BDD1-2D124AF988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27BA73-63B7-46F7-A1FA-5A64FFF943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30567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E9B1A57-8242-4866-888E-50598294D7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05D7924-B663-4A56-8CFC-90DF3897590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FAA0AE9-A1FB-4A05-89FC-12334257CE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36D988-A5CB-4287-80A2-0B4032CB9113}" type="datetimeFigureOut">
              <a:rPr lang="ru-RU" smtClean="0"/>
              <a:t>29.09.2020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9CE9E2E-FDED-41A8-B6AA-03257FBA77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D626DE7-DC73-49B3-9EFA-AB0D984428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27BA73-63B7-46F7-A1FA-5A64FFF943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26936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5FB9E1B-3535-44BA-9BF2-6F4BF7FDB9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42FD118-C419-41EC-8045-97FA31DF1D8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2880A41F-EF2D-44F0-8A6A-64A9E17B0C5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C1ED39D4-8719-4BDE-94DE-9D12DDD3FB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36D988-A5CB-4287-80A2-0B4032CB9113}" type="datetimeFigureOut">
              <a:rPr lang="ru-RU" smtClean="0"/>
              <a:t>29.09.2020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3515CE90-12E2-4D3C-BE44-57C657CECA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82267F2C-6530-48B0-A881-E8631E51E9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27BA73-63B7-46F7-A1FA-5A64FFF943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75698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2F0735B-EE11-4A65-9D7E-71C4E900A0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0DD5C82-9368-4F02-9388-357068E90D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6EE063B4-C7FA-4A61-9896-EC9010F8ABF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8AE4B82D-787E-4D9C-846F-69FD9758E11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A9C4AED7-DE4A-4197-8E02-072EFB1F51A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B835EDC6-CAC4-4A94-A712-18706074C4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36D988-A5CB-4287-80A2-0B4032CB9113}" type="datetimeFigureOut">
              <a:rPr lang="ru-RU" smtClean="0"/>
              <a:t>29.09.2020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A29DA0F4-4BA7-4EFD-9DD6-01BC0BDA71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722E86D6-2638-4C96-82BA-405EE8ACBE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27BA73-63B7-46F7-A1FA-5A64FFF943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13174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729D5FD-4B6A-4BDB-A698-A9AA44294F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B9DED317-57FF-4F91-897A-1B727FE654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36D988-A5CB-4287-80A2-0B4032CB9113}" type="datetimeFigureOut">
              <a:rPr lang="ru-RU" smtClean="0"/>
              <a:t>29.09.2020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4BFF2337-FE9B-4080-A29A-744796E108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A02500CC-AC0A-462E-BF91-89F86F60AE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27BA73-63B7-46F7-A1FA-5A64FFF943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96493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2E8F7A63-3428-4296-82F4-71D1242144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36D988-A5CB-4287-80A2-0B4032CB9113}" type="datetimeFigureOut">
              <a:rPr lang="ru-RU" smtClean="0"/>
              <a:t>29.09.2020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0FAE6F3A-05DF-4FB2-B68D-5BDA2F290D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4ED5DB4E-C49B-42DC-9279-252EF2250A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27BA73-63B7-46F7-A1FA-5A64FFF943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12154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279BEF1-146D-440C-A22D-5298906F0B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2CC7EEA-C6C1-4AD0-975F-C04629A621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1F328735-47B2-448E-95C6-2F747864337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25AA18CB-E295-4353-B9B6-68383CFADE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36D988-A5CB-4287-80A2-0B4032CB9113}" type="datetimeFigureOut">
              <a:rPr lang="ru-RU" smtClean="0"/>
              <a:t>29.09.2020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8E7BAE92-08E2-4A96-A799-B98C84AF89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60BBBDC6-8191-469A-9EFF-E9BAA1D204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27BA73-63B7-46F7-A1FA-5A64FFF943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17895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78FDF4A-B970-4131-BF28-9EFFBC7AA5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C92EE881-1834-4010-94D4-BD5026D68A3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D927E8A7-31C5-4E65-92B4-245B7856D83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11F9512B-7734-4BD7-BB11-4DD8A978CF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36D988-A5CB-4287-80A2-0B4032CB9113}" type="datetimeFigureOut">
              <a:rPr lang="ru-RU" smtClean="0"/>
              <a:t>29.09.2020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D5E35168-26B7-4AE5-B74C-592E8CA24B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58FBE18-F3FC-4561-8266-E3E3EBF95F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27BA73-63B7-46F7-A1FA-5A64FFF943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61441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0E4C32F-8C93-4E01-B19D-EA7C041C2B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764F6AEF-113C-48BC-8E9E-D07783DE2CD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EBE598C-E9C5-4272-A014-652D9AA84C2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36D988-A5CB-4287-80A2-0B4032CB9113}" type="datetimeFigureOut">
              <a:rPr lang="ru-RU" smtClean="0"/>
              <a:t>29.09.2020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16AD4D7-4527-4FB9-B2D5-7D5F3E5B52A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538B4A4-5A8C-40A4-A673-4129DFA62E0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27BA73-63B7-46F7-A1FA-5A64FFF943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51050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B49D336-D401-44DF-A3A1-CEA5F94A54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Как «сделана» былина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D88E440-0E15-4A53-9987-928F0C1C2A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72423" y="1493240"/>
            <a:ext cx="10515600" cy="5066951"/>
          </a:xfrm>
        </p:spPr>
        <p:txBody>
          <a:bodyPr>
            <a:normAutofit fontScale="92500" lnSpcReduction="1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ru-RU" sz="2000" spc="100" dirty="0"/>
              <a:t>Ритм движения событий в былинах нетороплив. </a:t>
            </a:r>
            <a:r>
              <a:rPr lang="ru-RU" sz="2000" b="1" spc="100" dirty="0"/>
              <a:t>Одни и те же слова и целые фрагменты текста  многократно повторяются. </a:t>
            </a:r>
            <a:r>
              <a:rPr lang="ru-RU" sz="2000" spc="100" dirty="0"/>
              <a:t>Для замедления используют еще одинаковое начало строк:</a:t>
            </a:r>
          </a:p>
          <a:p>
            <a:pPr marL="0" indent="0">
              <a:buNone/>
            </a:pPr>
            <a:r>
              <a:rPr lang="ru-RU" sz="2000" dirty="0"/>
              <a:t>                             </a:t>
            </a:r>
            <a:r>
              <a:rPr lang="ru-RU" sz="2000" u="sng" dirty="0"/>
              <a:t> Иной хвастает</a:t>
            </a:r>
            <a:r>
              <a:rPr lang="ru-RU" sz="2000" dirty="0"/>
              <a:t>   бессчётной золотой казной, </a:t>
            </a:r>
          </a:p>
          <a:p>
            <a:pPr marL="0" indent="0">
              <a:buNone/>
            </a:pPr>
            <a:r>
              <a:rPr lang="ru-RU" sz="2000" dirty="0"/>
              <a:t>                             </a:t>
            </a:r>
            <a:r>
              <a:rPr lang="ru-RU" sz="2000" u="sng" dirty="0"/>
              <a:t> Иной хвастает</a:t>
            </a:r>
            <a:r>
              <a:rPr lang="ru-RU" sz="2000" dirty="0"/>
              <a:t>   силой-удачей молодецкою, </a:t>
            </a:r>
          </a:p>
          <a:p>
            <a:pPr marL="0" indent="0">
              <a:buNone/>
            </a:pPr>
            <a:r>
              <a:rPr lang="ru-RU" sz="2000" dirty="0"/>
              <a:t>                             </a:t>
            </a:r>
            <a:r>
              <a:rPr lang="ru-RU" sz="2000" u="sng" dirty="0"/>
              <a:t> Иной хвастает</a:t>
            </a:r>
            <a:r>
              <a:rPr lang="ru-RU" sz="2000" dirty="0"/>
              <a:t>   добрым конём, </a:t>
            </a:r>
          </a:p>
          <a:p>
            <a:pPr marL="0" indent="0">
              <a:buNone/>
            </a:pPr>
            <a:r>
              <a:rPr lang="ru-RU" sz="2000" dirty="0"/>
              <a:t>                             </a:t>
            </a:r>
            <a:r>
              <a:rPr lang="ru-RU" sz="2000" u="sng" dirty="0"/>
              <a:t> Иной хвастает</a:t>
            </a:r>
            <a:r>
              <a:rPr lang="ru-RU" sz="2000" dirty="0"/>
              <a:t>   молодой женой...</a:t>
            </a:r>
            <a:endParaRPr lang="ru-RU" sz="2000" b="1" spc="100" dirty="0"/>
          </a:p>
          <a:p>
            <a:pPr marL="0" indent="0">
              <a:buNone/>
            </a:pPr>
            <a:r>
              <a:rPr lang="ru-RU" sz="2000" spc="100" dirty="0"/>
              <a:t>2.     Есть </a:t>
            </a:r>
            <a:r>
              <a:rPr lang="ru-RU" sz="2000" b="1" spc="100" dirty="0"/>
              <a:t>постоянные эпитеты </a:t>
            </a:r>
            <a:r>
              <a:rPr lang="ru-RU" sz="2000" spc="100" dirty="0"/>
              <a:t>(определения) «красна девица», «добрый молодец».</a:t>
            </a:r>
          </a:p>
          <a:p>
            <a:pPr marL="0" indent="0">
              <a:buNone/>
            </a:pPr>
            <a:r>
              <a:rPr lang="ru-RU" sz="2000" spc="100" dirty="0"/>
              <a:t>3.     Используется </a:t>
            </a:r>
            <a:r>
              <a:rPr lang="ru-RU" sz="2000" b="1" spc="100" dirty="0"/>
              <a:t>тавтология</a:t>
            </a:r>
            <a:r>
              <a:rPr lang="ru-RU" sz="2000" spc="100" dirty="0"/>
              <a:t> – повтор однокоренных слов: «черным-черно», «белым-бело».</a:t>
            </a:r>
          </a:p>
          <a:p>
            <a:pPr marL="0" indent="0">
              <a:buNone/>
            </a:pPr>
            <a:r>
              <a:rPr lang="ru-RU" sz="2000" spc="100" dirty="0"/>
              <a:t>4.     При описании используются </a:t>
            </a:r>
            <a:r>
              <a:rPr lang="ru-RU" sz="2000" b="1" spc="100" dirty="0"/>
              <a:t>гиперболы</a:t>
            </a:r>
            <a:r>
              <a:rPr lang="ru-RU" sz="2000" spc="100" dirty="0"/>
              <a:t> (преувеличения) :</a:t>
            </a:r>
          </a:p>
          <a:p>
            <a:pPr marL="0" indent="0">
              <a:buNone/>
            </a:pPr>
            <a:r>
              <a:rPr lang="ru-RU" sz="2000" spc="100" dirty="0"/>
              <a:t>   Илья Муромец «одной рукой деревья с корнем рвёт, а другой мосты мостит», а у его врага «голова... как пивной котел».</a:t>
            </a:r>
          </a:p>
          <a:p>
            <a:pPr marL="0" indent="0">
              <a:buNone/>
            </a:pPr>
            <a:r>
              <a:rPr lang="ru-RU" sz="2000" spc="100" dirty="0"/>
              <a:t>5.      Погода в былине светлая и солнечная, пока Руси не угрожает опасность, а если на Русь вторгаются тёмные силы, то погода меняется – надвигаются тучи, туман, гроза, меркнут солнце и звёзды.</a:t>
            </a:r>
          </a:p>
        </p:txBody>
      </p:sp>
    </p:spTree>
    <p:extLst>
      <p:ext uri="{BB962C8B-B14F-4D97-AF65-F5344CB8AC3E}">
        <p14:creationId xmlns:p14="http://schemas.microsoft.com/office/powerpoint/2010/main" val="31957614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174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174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174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174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174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174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174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174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174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174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</TotalTime>
  <Words>164</Words>
  <Application>Microsoft Office PowerPoint</Application>
  <PresentationFormat>Широкоэкранный</PresentationFormat>
  <Paragraphs>11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Тема Office</vt:lpstr>
      <vt:lpstr>Как «сделана» былина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Boris Osipov</dc:creator>
  <cp:lastModifiedBy>Boris Osipov</cp:lastModifiedBy>
  <cp:revision>5</cp:revision>
  <dcterms:created xsi:type="dcterms:W3CDTF">2020-09-28T21:28:16Z</dcterms:created>
  <dcterms:modified xsi:type="dcterms:W3CDTF">2020-09-28T21:52:18Z</dcterms:modified>
</cp:coreProperties>
</file>