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ris Osipov" initials="BO" lastIdx="1" clrIdx="0">
    <p:extLst>
      <p:ext uri="{19B8F6BF-5375-455C-9EA6-DF929625EA0E}">
        <p15:presenceInfo xmlns:p15="http://schemas.microsoft.com/office/powerpoint/2012/main" userId="d44edeae922e8a6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90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0AC07-69B1-41A2-834A-3FF4D94D1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4EAE08-CB92-4A21-A80D-018D04C83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0AC73-A6B5-4061-A97D-F789D2B9E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C635FD-A398-4B4D-A935-7526D6D8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38F152-BB96-4B5D-B0D9-6202428B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90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B6D26-4E00-4972-8425-B44ED7F19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D4825F-E019-4B8D-9BC9-582B68859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85D15C-0543-4A47-86E6-6FA51709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86606A-C371-4F3B-AD4F-F3994BC5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D44136-EA17-42A7-8914-EF7550A59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8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D50D07-4493-460B-90A1-FED0CE1AF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90401-CD8D-4430-868B-3CEDFF8D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57D5AF-52E9-4A47-9FE7-0E2E3292B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C1CCBE-CB6F-43E0-A2E0-5C286868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63501E-521E-4F53-A633-B36DFB2D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299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23BA2-50F7-49E1-8455-3BE45BC8D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8827C8-7C6B-4F59-B5FA-EA7CED11C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35FDDF-794C-4E6D-959B-F3F110826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71990-6A9D-49A3-AC75-3FB831903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1CBB6E-3787-4188-AB19-E7CB7ACC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47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DB799-52E6-4AD5-94B7-57B2687F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657D96-74C7-49DD-9EBD-68197003E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E9BA6-F130-45C3-B7A9-412E0859D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E2EA61-CE01-4182-9997-E143DE65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250DEA-23D4-4053-A2F7-C8D08E08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58DFD-D22D-4A39-85E4-52554102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9373C6-9730-4319-9E51-0E1B36E3A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F02EDD-B2CF-46E6-8733-FDC14023D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52F5F6-3546-4C8D-B9FF-0021DA400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FCF06E-B9FD-4018-842F-86EFC67E2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77DC94-C98F-4C85-93C8-F411E7681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1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EE43A-EBA1-4893-9180-33BEE9DD8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C2398-4F87-4097-A307-4CD750ED6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55458B-77CA-4D54-8A3F-2C34E6435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FA195B0-5395-4900-B196-3337E5DA3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87C2C7-ABB1-4AC0-91D4-ACC57C05FA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FEB4F36-5181-48F6-8E95-75519BB26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939DB2-30C7-44FD-A993-4ABF04D94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92824A2-6F03-49D1-8478-04E652A9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1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EA6C13-C06F-4CC4-B99B-0BA88DCB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C2EF13-6C43-49A0-8105-858BBC7C8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225923-E593-483F-9081-C328BBBA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A45DBA-5E7B-4FBC-B034-035944649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4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CBCF05-E17E-4A62-B092-7B3EE05EC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4AC550-CD3C-4881-BCC6-3C595B13F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3CEE96-9C48-46DC-BE21-4CB482D3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8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D5A07-74F4-444F-897E-4C04253B7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358F59-2820-46E7-973A-60157F12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B3EE3D-157C-4186-B10E-B51495A04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060C52-9389-4E9B-8B99-240F86290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FFCC73-F98F-423F-9D76-51380DAAF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768366-26B6-45D1-87DB-EE2F1F2B0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8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176F2-75D0-40A4-8BD6-A47CA85C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91DA356-1517-437A-B9C0-FCFC7034A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3337F4-C5F4-4C70-81C8-074E67ECB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9E18DD-29E3-4A8E-979F-6494B4BA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FE5C02-FDB5-42CF-9008-BB2FF9C40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BD216D-86D9-4425-A4B8-C3D3423D1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05E28-B9DF-4262-A247-4C6A6F15F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C38934-AD9A-4875-8188-7D800976D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7D0404-69E6-484B-931B-C653BE57F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FDF2F-B37F-4AB6-8DB8-8E1571B23684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FA5EAD-37EA-4B05-AA94-196EC7382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563A4D-B68E-400B-B27E-D5FF7E4F3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98A7E-90B8-4833-9EB6-CC9C470F0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2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8F03A1A-573B-4980-B25B-93F07C356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28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«</a:t>
            </a:r>
            <a:r>
              <a:rPr lang="ru-RU" sz="2400" b="1" dirty="0" err="1"/>
              <a:t>Онегинская</a:t>
            </a:r>
            <a:r>
              <a:rPr lang="ru-RU" sz="2400" b="1" dirty="0"/>
              <a:t> строфа»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17EA013D-FDED-4EF8-91F6-72E5AA0A8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9903"/>
            <a:ext cx="10515600" cy="51470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Эту строфу Пушкин придумал сам , взяв за основу «шекспировский» сонет. </a:t>
            </a:r>
          </a:p>
          <a:p>
            <a:pPr marL="0" indent="0">
              <a:buNone/>
            </a:pPr>
            <a:r>
              <a:rPr lang="ru-RU" sz="2000" dirty="0"/>
              <a:t>В строфе 14 строк, размер четырехстопный ямб, и в ней представлены все виды рифмовки сразу: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</a:rPr>
              <a:t>А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</a:rPr>
              <a:t>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</a:rPr>
              <a:t>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</a:rPr>
              <a:t>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6"/>
                </a:solidFill>
              </a:rPr>
              <a:t>С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6"/>
                </a:solidFill>
              </a:rPr>
              <a:t>С</a:t>
            </a:r>
            <a:r>
              <a:rPr lang="en-US" sz="1800" dirty="0">
                <a:solidFill>
                  <a:schemeClr val="accent6"/>
                </a:solidFill>
              </a:rPr>
              <a:t>              </a:t>
            </a:r>
            <a:endParaRPr lang="ru-RU" sz="1800" dirty="0">
              <a:solidFill>
                <a:schemeClr val="accent6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6"/>
                </a:solidFill>
              </a:rPr>
              <a:t>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6"/>
                </a:solidFill>
              </a:rPr>
              <a:t>D</a:t>
            </a:r>
            <a:endParaRPr lang="ru-RU" sz="1800" dirty="0">
              <a:solidFill>
                <a:schemeClr val="accent6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7030A0"/>
                </a:solidFill>
              </a:rPr>
              <a:t>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7030A0"/>
                </a:solidFill>
              </a:rPr>
              <a:t>F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7030A0"/>
                </a:solidFill>
              </a:rPr>
              <a:t>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7030A0"/>
                </a:solidFill>
              </a:rPr>
              <a:t>E</a:t>
            </a:r>
            <a:endParaRPr lang="ru-RU" sz="1800" dirty="0">
              <a:solidFill>
                <a:srgbClr val="7030A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00B0F0"/>
                </a:solidFill>
              </a:rPr>
              <a:t>G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rgbClr val="00B0F0"/>
                </a:solidFill>
              </a:rPr>
              <a:t>G</a:t>
            </a:r>
            <a:endParaRPr lang="ru-RU" sz="1800" dirty="0">
              <a:solidFill>
                <a:srgbClr val="00B0F0"/>
              </a:solidFill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35DA74D4-9DB1-4886-9C29-FB3AF2DAEF85}"/>
              </a:ext>
            </a:extLst>
          </p:cNvPr>
          <p:cNvSpPr/>
          <p:nvPr/>
        </p:nvSpPr>
        <p:spPr>
          <a:xfrm>
            <a:off x="1289785" y="2117559"/>
            <a:ext cx="413887" cy="8085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F34F533-EFE6-4A78-8A97-1DBC807A702E}"/>
              </a:ext>
            </a:extLst>
          </p:cNvPr>
          <p:cNvSpPr/>
          <p:nvPr/>
        </p:nvSpPr>
        <p:spPr>
          <a:xfrm>
            <a:off x="1702071" y="2206939"/>
            <a:ext cx="17533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Перекрестная</a:t>
            </a:r>
          </a:p>
          <a:p>
            <a:pPr algn="ctr"/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рифмовка</a:t>
            </a:r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B8AE726D-ABA8-40CA-9B15-1DBE63F7F731}"/>
              </a:ext>
            </a:extLst>
          </p:cNvPr>
          <p:cNvSpPr/>
          <p:nvPr/>
        </p:nvSpPr>
        <p:spPr>
          <a:xfrm>
            <a:off x="1288185" y="3078484"/>
            <a:ext cx="413887" cy="8085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DFC5DA1-BD76-43D5-9D38-C0DB465CC2E0}"/>
              </a:ext>
            </a:extLst>
          </p:cNvPr>
          <p:cNvSpPr/>
          <p:nvPr/>
        </p:nvSpPr>
        <p:spPr>
          <a:xfrm>
            <a:off x="1790299" y="3195587"/>
            <a:ext cx="134753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Парная рифмовка</a:t>
            </a:r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Правая фигурная скобка 11">
            <a:extLst>
              <a:ext uri="{FF2B5EF4-FFF2-40B4-BE49-F238E27FC236}">
                <a16:creationId xmlns:a16="http://schemas.microsoft.com/office/drawing/2014/main" id="{349D7EF4-409F-438A-BD86-5242CCCC107B}"/>
              </a:ext>
            </a:extLst>
          </p:cNvPr>
          <p:cNvSpPr/>
          <p:nvPr/>
        </p:nvSpPr>
        <p:spPr>
          <a:xfrm>
            <a:off x="1296210" y="4097163"/>
            <a:ext cx="413887" cy="8085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DBB12A4-6A4C-4840-81CF-C45B2E7D15DF}"/>
              </a:ext>
            </a:extLst>
          </p:cNvPr>
          <p:cNvSpPr/>
          <p:nvPr/>
        </p:nvSpPr>
        <p:spPr>
          <a:xfrm>
            <a:off x="1702071" y="4184235"/>
            <a:ext cx="189777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Опоясывающая рифмовка</a:t>
            </a:r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16DC272D-EF4A-43E5-82AE-E906D0ADE185}"/>
              </a:ext>
            </a:extLst>
          </p:cNvPr>
          <p:cNvSpPr/>
          <p:nvPr/>
        </p:nvSpPr>
        <p:spPr>
          <a:xfrm>
            <a:off x="1296210" y="4992758"/>
            <a:ext cx="413886" cy="4840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6965D38-9F47-4183-B6B8-649E5BCC053F}"/>
              </a:ext>
            </a:extLst>
          </p:cNvPr>
          <p:cNvSpPr/>
          <p:nvPr/>
        </p:nvSpPr>
        <p:spPr>
          <a:xfrm>
            <a:off x="1710095" y="5058088"/>
            <a:ext cx="240951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Смежная рифмовка</a:t>
            </a:r>
            <a:endParaRPr lang="ru-RU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3790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88444-90CD-4E63-826D-C3427CB95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790" y="365126"/>
            <a:ext cx="10280009" cy="1304284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760AA7-2E9F-4F01-B667-83EA08268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3768"/>
            <a:ext cx="10515600" cy="550319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Первые четыре строки содержат экспозицию, то есть введение в тему; в следующих строках тема получает развитие, достигает кульминации;  заключительное двустишие нередко содержит эффектную, афористическую концовку («улыбка автора»)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Части романа , написанные НЕ </a:t>
            </a:r>
            <a:r>
              <a:rPr lang="ru-RU" b="1" dirty="0" err="1">
                <a:solidFill>
                  <a:srgbClr val="FF0000"/>
                </a:solidFill>
              </a:rPr>
              <a:t>онегинской</a:t>
            </a:r>
            <a:r>
              <a:rPr lang="ru-RU" b="1" dirty="0">
                <a:solidFill>
                  <a:srgbClr val="FF0000"/>
                </a:solidFill>
              </a:rPr>
              <a:t> строфой:</a:t>
            </a:r>
          </a:p>
          <a:p>
            <a:r>
              <a:rPr lang="ru-RU" dirty="0"/>
              <a:t>письма Онегина и Татьяны в третьей и в восьмой главах,</a:t>
            </a:r>
          </a:p>
          <a:p>
            <a:r>
              <a:rPr lang="ru-RU" dirty="0"/>
              <a:t>песни девушек в конце третьей главы.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320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120</Words>
  <Application>Microsoft Office PowerPoint</Application>
  <PresentationFormat>Широкоэкранный</PresentationFormat>
  <Paragraphs>27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«Онегинская строфа»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«Онегинская строфа»</dc:title>
  <dc:creator>Boris Osipov</dc:creator>
  <cp:lastModifiedBy>Boris Osipov</cp:lastModifiedBy>
  <cp:revision>3</cp:revision>
  <dcterms:created xsi:type="dcterms:W3CDTF">2020-03-19T22:22:37Z</dcterms:created>
  <dcterms:modified xsi:type="dcterms:W3CDTF">2020-03-19T22:51:48Z</dcterms:modified>
</cp:coreProperties>
</file>