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278" r:id="rId8"/>
    <p:sldId id="326" r:id="rId9"/>
    <p:sldId id="332" r:id="rId10"/>
    <p:sldId id="333" r:id="rId11"/>
    <p:sldId id="335" r:id="rId12"/>
    <p:sldId id="331" r:id="rId13"/>
    <p:sldId id="336" r:id="rId14"/>
    <p:sldId id="337" r:id="rId15"/>
    <p:sldId id="287" r:id="rId16"/>
    <p:sldId id="329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FFFF99"/>
    <a:srgbClr val="99FF66"/>
    <a:srgbClr val="FFCC99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1822360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16373" t="53147" r="12324" b="31071"/>
          <a:stretch/>
        </p:blipFill>
        <p:spPr>
          <a:xfrm>
            <a:off x="0" y="25909"/>
            <a:ext cx="12192000" cy="15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7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951" t="38491" r="12324" b="23744"/>
          <a:stretch/>
        </p:blipFill>
        <p:spPr>
          <a:xfrm>
            <a:off x="0" y="0"/>
            <a:ext cx="12192000" cy="36091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85" y="3352538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5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305" y="772734"/>
            <a:ext cx="1175841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20 №7, </a:t>
            </a:r>
            <a:r>
              <a:rPr lang="ru-RU" sz="6600" dirty="0" smtClean="0"/>
              <a:t>№9 (1 ст.).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90" y="3448415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1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19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81567" y="1822360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l="13415" t="21582" r="15176" b="66957"/>
          <a:stretch/>
        </p:blipFill>
        <p:spPr>
          <a:xfrm>
            <a:off x="33492" y="3081"/>
            <a:ext cx="12158507" cy="109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5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51" y="3133076"/>
            <a:ext cx="2762763" cy="3175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204" t="64420" r="34824" b="13409"/>
          <a:stretch/>
        </p:blipFill>
        <p:spPr>
          <a:xfrm>
            <a:off x="0" y="0"/>
            <a:ext cx="12192000" cy="292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1822360"/>
            <a:ext cx="12273567" cy="5035640"/>
            <a:chOff x="0" y="1893194"/>
            <a:chExt cx="12273567" cy="503564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1893195"/>
              <a:ext cx="10483404" cy="2846231"/>
              <a:chOff x="-1" y="2987899"/>
              <a:chExt cx="12299324" cy="3870101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0" y="4082603"/>
              <a:ext cx="10483404" cy="2846231"/>
              <a:chOff x="-1" y="2987899"/>
              <a:chExt cx="12299324" cy="3870101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1790163" y="1893194"/>
              <a:ext cx="10483404" cy="2846231"/>
              <a:chOff x="-1" y="2987899"/>
              <a:chExt cx="12299324" cy="3870101"/>
            </a:xfrm>
          </p:grpSpPr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5"/>
            <p:cNvGrpSpPr/>
            <p:nvPr/>
          </p:nvGrpSpPr>
          <p:grpSpPr>
            <a:xfrm>
              <a:off x="1790163" y="4082602"/>
              <a:ext cx="10483404" cy="2846231"/>
              <a:chOff x="-1" y="2987899"/>
              <a:chExt cx="12299324" cy="3870101"/>
            </a:xfrm>
          </p:grpSpPr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0" y="2987899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-1" y="4273617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2" y="3000845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443" b="878"/>
              <a:stretch/>
            </p:blipFill>
            <p:spPr bwMode="auto">
              <a:xfrm>
                <a:off x="4198511" y="4286563"/>
                <a:ext cx="8100811" cy="25714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/>
          <a:srcRect l="12887" t="20831" r="26267" b="60756"/>
          <a:stretch/>
        </p:blipFill>
        <p:spPr>
          <a:xfrm>
            <a:off x="0" y="0"/>
            <a:ext cx="10856890" cy="184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4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555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0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07" y="-448535"/>
            <a:ext cx="12412532" cy="2139881"/>
          </a:xfrm>
          <a:prstGeom prst="rect">
            <a:avLst/>
          </a:prstGeom>
        </p:spPr>
      </p:pic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29397"/>
              </p:ext>
            </p:extLst>
          </p:nvPr>
        </p:nvGraphicFramePr>
        <p:xfrm>
          <a:off x="0" y="1315391"/>
          <a:ext cx="12192000" cy="4951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  <a:gridCol w="6096000"/>
              </a:tblGrid>
              <a:tr h="58896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</a:t>
                      </a:r>
                      <a:r>
                        <a:rPr lang="ru-RU" sz="3600" baseline="0" dirty="0" smtClean="0"/>
                        <a:t> 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Вариант 2</a:t>
                      </a:r>
                      <a:endParaRPr lang="ru-RU" sz="36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43034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56 - (12 + 36)</a:t>
                      </a:r>
                    </a:p>
                    <a:p>
                      <a:pPr algn="ctr"/>
                      <a:r>
                        <a:rPr lang="ru-RU" sz="3200" dirty="0" smtClean="0"/>
                        <a:t>25 + (60 - 48)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№1</a:t>
                      </a:r>
                    </a:p>
                    <a:p>
                      <a:pPr algn="ctr"/>
                      <a:r>
                        <a:rPr lang="ru-RU" sz="3200" dirty="0" smtClean="0"/>
                        <a:t>68 - (21 + 26)</a:t>
                      </a:r>
                    </a:p>
                    <a:p>
                      <a:pPr algn="ctr"/>
                      <a:r>
                        <a:rPr lang="ru-RU" sz="3200" dirty="0" smtClean="0"/>
                        <a:t>26 + (80 - 63)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57011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 Задача №2</a:t>
                      </a:r>
                    </a:p>
                    <a:p>
                      <a:pPr algn="just"/>
                      <a:r>
                        <a:rPr lang="ru-RU" sz="3200" dirty="0" smtClean="0"/>
                        <a:t>Купили два мешка картофеля. Масса одного мешка 35 кг, а другой на</a:t>
                      </a:r>
                      <a:r>
                        <a:rPr lang="ru-RU" sz="3200" baseline="0" dirty="0" smtClean="0"/>
                        <a:t> 16 кг меньше. Сколько кг картофеля в двух мешках?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Задача</a:t>
                      </a:r>
                      <a:r>
                        <a:rPr lang="ru-RU" sz="3200" baseline="0" dirty="0" smtClean="0"/>
                        <a:t> </a:t>
                      </a:r>
                      <a:r>
                        <a:rPr lang="ru-RU" sz="3200" dirty="0" smtClean="0"/>
                        <a:t>№2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Купили два мешка картофеля. Масса одного мешка 45 кг, а другой на</a:t>
                      </a:r>
                      <a:r>
                        <a:rPr lang="ru-RU" sz="3200" baseline="0" dirty="0" smtClean="0"/>
                        <a:t> 17 кг меньше. Сколько кг картофеля в двух мешках?</a:t>
                      </a:r>
                      <a:endParaRPr lang="ru-RU" sz="3200" dirty="0" smtClean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79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2547570a-e5f4-4946-a4c3-82580e42479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164</Words>
  <Application>Microsoft Office PowerPoint</Application>
  <PresentationFormat>Широкоэкранный</PresentationFormat>
  <Paragraphs>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2018-02-07T14:12:41Z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