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1" r:id="rId4"/>
    <p:sldId id="417" r:id="rId5"/>
    <p:sldId id="454" r:id="rId6"/>
    <p:sldId id="455" r:id="rId7"/>
    <p:sldId id="456" r:id="rId8"/>
    <p:sldId id="448" r:id="rId9"/>
    <p:sldId id="453" r:id="rId10"/>
    <p:sldId id="457" r:id="rId11"/>
    <p:sldId id="458" r:id="rId12"/>
    <p:sldId id="459" r:id="rId13"/>
    <p:sldId id="460" r:id="rId14"/>
    <p:sldId id="273" r:id="rId15"/>
    <p:sldId id="258" r:id="rId16"/>
    <p:sldId id="31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66FFFF"/>
    <a:srgbClr val="66FF66"/>
    <a:srgbClr val="FFCC99"/>
    <a:srgbClr val="CCECFF"/>
    <a:srgbClr val="99FF99"/>
    <a:srgbClr val="FF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17.12.2017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937" t="22843" r="20239" b="21171"/>
          <a:stretch/>
        </p:blipFill>
        <p:spPr>
          <a:xfrm>
            <a:off x="0" y="592428"/>
            <a:ext cx="12192000" cy="583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4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442" t="15097" r="19843" b="13776"/>
          <a:stretch/>
        </p:blipFill>
        <p:spPr>
          <a:xfrm>
            <a:off x="399245" y="0"/>
            <a:ext cx="11441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25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795" t="21787" r="25089" b="10432"/>
          <a:stretch/>
        </p:blipFill>
        <p:spPr>
          <a:xfrm>
            <a:off x="2228044" y="0"/>
            <a:ext cx="8478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07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538" t="27949" r="19348" b="7791"/>
          <a:stretch/>
        </p:blipFill>
        <p:spPr>
          <a:xfrm>
            <a:off x="605307" y="0"/>
            <a:ext cx="108412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96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мягкий знак помогает другим звукам?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16" name="Скругленная прямоугольная выноска 15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3109192" y="1174727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3109192" y="1183525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24" name="Скругленная прямоугольная выноска 23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Запишите предложения под диктовку.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05318" y="2022663"/>
            <a:ext cx="2279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Ребята надели лыжи и пошли в лес. Как хорошо в лесу!</a:t>
            </a:r>
            <a:endParaRPr lang="ru-RU" dirty="0"/>
          </a:p>
        </p:txBody>
      </p:sp>
      <p:pic>
        <p:nvPicPr>
          <p:cNvPr id="1034" name="Picture 10" descr="http://wyksa.ru/news/data/upimages/tnjgd1y2cv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760" y="1236618"/>
            <a:ext cx="2973992" cy="29643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Скругленная прямоугольная выноска 33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словарные слова вам встретились?</a:t>
            </a:r>
          </a:p>
        </p:txBody>
      </p:sp>
      <p:sp>
        <p:nvSpPr>
          <p:cNvPr id="35" name="Скругленная прямоугольная выноска 34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Подчеркните буквы твёрдых согласных звуков.</a:t>
            </a:r>
          </a:p>
        </p:txBody>
      </p:sp>
      <p:sp>
        <p:nvSpPr>
          <p:cNvPr id="37" name="Скругленная прямоугольная выноска 36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Назовите слова с непарными твёрдым согласными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0" y="4200939"/>
            <a:ext cx="12531143" cy="3732756"/>
            <a:chOff x="-315532" y="3144562"/>
            <a:chExt cx="12531143" cy="3732756"/>
          </a:xfrm>
        </p:grpSpPr>
        <p:pic>
          <p:nvPicPr>
            <p:cNvPr id="11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2339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34851" y="196693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буква, кроме Е, Ё, Ю, Я обозначает мягкость согласных?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36383" y="1803042"/>
            <a:ext cx="3721995" cy="2123658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Мягкий голос,</a:t>
            </a:r>
          </a:p>
          <a:p>
            <a:r>
              <a:rPr lang="ru-RU" sz="4400" dirty="0" smtClean="0"/>
              <a:t>Мягкий шаг,</a:t>
            </a:r>
          </a:p>
          <a:p>
            <a:r>
              <a:rPr lang="ru-RU" sz="4400" dirty="0" smtClean="0"/>
              <a:t>Это буква …</a:t>
            </a:r>
            <a:endParaRPr lang="ru-RU" sz="4400" dirty="0"/>
          </a:p>
        </p:txBody>
      </p:sp>
      <p:pic>
        <p:nvPicPr>
          <p:cNvPr id="8194" name="Picture 2" descr="https://ds03.infourok.ru/uploads/ex/0fcb/00052c62-c89c09bd/hello_html_5c5f0bc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239" y="1068948"/>
            <a:ext cx="2736499" cy="401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75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192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Как мягкий знак помогает другим буквам</a:t>
            </a:r>
          </a:p>
          <a:p>
            <a:pPr algn="just"/>
            <a:r>
              <a:rPr lang="ru-RU" sz="3200" dirty="0" smtClean="0"/>
              <a:t>	Есть в русском языке слово </a:t>
            </a:r>
            <a:r>
              <a:rPr lang="ru-RU" sz="3200" i="1" dirty="0" smtClean="0">
                <a:solidFill>
                  <a:srgbClr val="0070C0"/>
                </a:solidFill>
              </a:rPr>
              <a:t>банка</a:t>
            </a:r>
            <a:r>
              <a:rPr lang="ru-RU" sz="3200" dirty="0" smtClean="0"/>
              <a:t>. В середине этого слова два твёрдых согласных. </a:t>
            </a:r>
          </a:p>
          <a:p>
            <a:pPr algn="just"/>
            <a:endParaRPr lang="ru-RU" sz="3200" dirty="0" smtClean="0"/>
          </a:p>
          <a:p>
            <a:pPr algn="just"/>
            <a:endParaRPr lang="ru-RU" sz="3200" dirty="0"/>
          </a:p>
          <a:p>
            <a:pPr algn="just"/>
            <a:r>
              <a:rPr lang="ru-RU" sz="3200" dirty="0" smtClean="0"/>
              <a:t>	Но есть и другое слово, которое отличается от слова </a:t>
            </a:r>
            <a:r>
              <a:rPr lang="ru-RU" sz="3200" i="1" dirty="0" smtClean="0">
                <a:solidFill>
                  <a:srgbClr val="0070C0"/>
                </a:solidFill>
              </a:rPr>
              <a:t>банка</a:t>
            </a:r>
            <a:r>
              <a:rPr lang="ru-RU" sz="3200" dirty="0" smtClean="0">
                <a:solidFill>
                  <a:srgbClr val="0070C0"/>
                </a:solidFill>
              </a:rPr>
              <a:t> </a:t>
            </a:r>
            <a:r>
              <a:rPr lang="ru-RU" sz="3200" dirty="0" smtClean="0"/>
              <a:t>только одним звуком.</a:t>
            </a:r>
          </a:p>
          <a:p>
            <a:pPr algn="just"/>
            <a:endParaRPr lang="ru-RU" sz="3200" dirty="0"/>
          </a:p>
          <a:p>
            <a:pPr algn="just"/>
            <a:endParaRPr lang="ru-RU" sz="3200" dirty="0" smtClean="0"/>
          </a:p>
          <a:p>
            <a:pPr algn="just"/>
            <a:endParaRPr lang="ru-RU" sz="3200" dirty="0" smtClean="0"/>
          </a:p>
          <a:p>
            <a:pPr algn="just"/>
            <a:endParaRPr lang="ru-RU" sz="3200" dirty="0" smtClean="0"/>
          </a:p>
          <a:p>
            <a:pPr algn="just"/>
            <a:r>
              <a:rPr lang="ru-RU" sz="3200" dirty="0" smtClean="0"/>
              <a:t>	Как раз в таких случаях спешит на помощь мягкий знак. Сам по себе он звука не обозначает, но помогает согласному звуку стать мягким.</a:t>
            </a:r>
            <a:endParaRPr lang="ru-RU" sz="3200" dirty="0"/>
          </a:p>
        </p:txBody>
      </p:sp>
      <p:pic>
        <p:nvPicPr>
          <p:cNvPr id="9220" name="Picture 4" descr="https://img-fotki.yandex.ru/get/148218/200418627.18c/0_183783_8863c8e0_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237" y="1019588"/>
            <a:ext cx="1029281" cy="1583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xn----8sbabm4bi9aivf.xn--p1ai/wp-content/uploads/2016/03/favicon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648" y="2977943"/>
            <a:ext cx="3678764" cy="256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t4.ftcdn.net/jpg/00/55/27/41/240_F_55274188_qjlzaFqGPWbl8P1GxLc7sPIs8JKnShm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50" y="3272248"/>
            <a:ext cx="5429898" cy="197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65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5518" t="24956" r="25485" b="26804"/>
          <a:stretch/>
        </p:blipFill>
        <p:spPr>
          <a:xfrm>
            <a:off x="1867436" y="0"/>
            <a:ext cx="8329435" cy="46106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3241" t="45907" r="23307" b="34199"/>
          <a:stretch/>
        </p:blipFill>
        <p:spPr>
          <a:xfrm>
            <a:off x="662348" y="4610637"/>
            <a:ext cx="10739609" cy="224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4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6805" t="31470" r="23010" b="49164"/>
          <a:stretch/>
        </p:blipFill>
        <p:spPr>
          <a:xfrm>
            <a:off x="1023375" y="0"/>
            <a:ext cx="9843408" cy="2135652"/>
          </a:xfrm>
          <a:prstGeom prst="rect">
            <a:avLst/>
          </a:prstGeom>
        </p:spPr>
      </p:pic>
      <p:pic>
        <p:nvPicPr>
          <p:cNvPr id="5124" name="Picture 4" descr="http://st.gdefon.com/wallpapers_original/s/494522_more_korabl_mel_pejzazh_2047x1260_(www.GdeFon.ru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7" y="2009111"/>
            <a:ext cx="3594790" cy="22130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viralgallerysite.com/wp-content/uploads/2016/08/Ston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159" y="2009111"/>
            <a:ext cx="4165727" cy="22130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mywishlist.ru/pic/i/wish/orig/006/415/076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8688" y="2009111"/>
            <a:ext cx="3510937" cy="219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па 6"/>
          <p:cNvGrpSpPr/>
          <p:nvPr/>
        </p:nvGrpSpPr>
        <p:grpSpPr>
          <a:xfrm>
            <a:off x="0" y="4200939"/>
            <a:ext cx="12531143" cy="3732756"/>
            <a:chOff x="-315532" y="3144562"/>
            <a:chExt cx="12531143" cy="3732756"/>
          </a:xfrm>
        </p:grpSpPr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0886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935" t="29393" r="24537" b="48687"/>
          <a:stretch/>
        </p:blipFill>
        <p:spPr>
          <a:xfrm>
            <a:off x="0" y="172278"/>
            <a:ext cx="12192001" cy="2658078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3125244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5718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1534</TotalTime>
  <Words>116</Words>
  <Application>Microsoft Office PowerPoint</Application>
  <PresentationFormat>Широкоэкранный</PresentationFormat>
  <Paragraphs>26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924</cp:revision>
  <dcterms:created xsi:type="dcterms:W3CDTF">2017-06-28T13:54:10Z</dcterms:created>
  <dcterms:modified xsi:type="dcterms:W3CDTF">2017-12-17T14:17:41Z</dcterms:modified>
</cp:coreProperties>
</file>