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1" r:id="rId4"/>
    <p:sldId id="417" r:id="rId5"/>
    <p:sldId id="448" r:id="rId6"/>
    <p:sldId id="442" r:id="rId7"/>
    <p:sldId id="449" r:id="rId8"/>
    <p:sldId id="450" r:id="rId9"/>
    <p:sldId id="451" r:id="rId10"/>
    <p:sldId id="452" r:id="rId11"/>
    <p:sldId id="453" r:id="rId12"/>
    <p:sldId id="273" r:id="rId13"/>
    <p:sldId id="447" r:id="rId14"/>
    <p:sldId id="258" r:id="rId15"/>
    <p:sldId id="31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66FF66"/>
    <a:srgbClr val="FFCC99"/>
    <a:srgbClr val="CCECFF"/>
    <a:srgbClr val="99FF99"/>
    <a:srgbClr val="FFFF66"/>
    <a:srgbClr val="FFC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8.pn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975" t="48021" r="14102" b="21698"/>
          <a:stretch/>
        </p:blipFill>
        <p:spPr>
          <a:xfrm>
            <a:off x="0" y="1609859"/>
            <a:ext cx="12192000" cy="314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5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937" t="25661" r="20536" b="25924"/>
          <a:stretch/>
        </p:blipFill>
        <p:spPr>
          <a:xfrm>
            <a:off x="0" y="862885"/>
            <a:ext cx="12153160" cy="504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8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109192" y="11835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у нас была тема урока?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109192" y="118352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буквы обозначают мягкость согласного звука, стоящего впереди?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3109191" y="118352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буквы обозначают твёрдость согласного звука, стоящего позади?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3109191" y="118352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буквы обозначают твёрдость согласного звука, стоящего позади?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109191" y="118352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Назовите непарные твёрдые звуки.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3109191" y="118352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Назовите непарные мягкие звуки.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3109190" y="118352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Дома, ребята, нужно ещё раз повторить и выучить непарные твёрдые и мягкие согласные звуки.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3109189" y="118925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3109186" y="118352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3109185" y="118352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с. 123 упр. </a:t>
            </a:r>
            <a:r>
              <a:rPr lang="ru-RU" sz="6000" smtClean="0"/>
              <a:t>200</a:t>
            </a:r>
            <a:endParaRPr lang="ru-RU" sz="31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6406" t="22491" r="38056" b="15009"/>
          <a:stretch/>
        </p:blipFill>
        <p:spPr>
          <a:xfrm>
            <a:off x="4827373" y="259573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48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31072" y="1431598"/>
            <a:ext cx="7984901" cy="2554545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 твёрдым </a:t>
            </a:r>
            <a:r>
              <a:rPr lang="en-GB" sz="4000" dirty="0" smtClean="0"/>
              <a:t>[</a:t>
            </a:r>
            <a:r>
              <a:rPr lang="ru-RU" sz="4000" dirty="0" smtClean="0"/>
              <a:t>л</a:t>
            </a:r>
            <a:r>
              <a:rPr lang="en-GB" sz="4000" dirty="0" smtClean="0"/>
              <a:t>]</a:t>
            </a:r>
            <a:r>
              <a:rPr lang="ru-RU" sz="4000" dirty="0" smtClean="0"/>
              <a:t> - огородное растение</a:t>
            </a:r>
          </a:p>
          <a:p>
            <a:r>
              <a:rPr lang="ru-RU" sz="4000" dirty="0" smtClean="0"/>
              <a:t>И приправа к пище.</a:t>
            </a:r>
          </a:p>
          <a:p>
            <a:r>
              <a:rPr lang="ru-RU" sz="4000" dirty="0" smtClean="0"/>
              <a:t>С мягким </a:t>
            </a:r>
            <a:r>
              <a:rPr lang="en-GB" sz="4000" dirty="0" smtClean="0"/>
              <a:t>[</a:t>
            </a:r>
            <a:r>
              <a:rPr lang="ru-RU" sz="4000" dirty="0" smtClean="0"/>
              <a:t>л</a:t>
            </a:r>
            <a:r>
              <a:rPr lang="ru-RU" sz="6000" baseline="30000" dirty="0" smtClean="0"/>
              <a:t>,</a:t>
            </a:r>
            <a:r>
              <a:rPr lang="en-GB" sz="4000" dirty="0" smtClean="0"/>
              <a:t>]</a:t>
            </a:r>
            <a:r>
              <a:rPr lang="ru-RU" sz="4000" dirty="0" smtClean="0"/>
              <a:t> - отверстие,</a:t>
            </a:r>
          </a:p>
          <a:p>
            <a:r>
              <a:rPr lang="ru-RU" sz="4000" dirty="0" smtClean="0"/>
              <a:t>Прикрываемое крышкой.</a:t>
            </a:r>
            <a:endParaRPr lang="ru-RU" sz="4000" dirty="0"/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134851" y="19669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Разгадайте шараду. Запишите слова-отгадки.</a:t>
            </a:r>
          </a:p>
        </p:txBody>
      </p:sp>
      <p:pic>
        <p:nvPicPr>
          <p:cNvPr id="1030" name="Picture 6" descr="http://www.nasos-vodoley.com/photos/406_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505" y="1809285"/>
            <a:ext cx="3042246" cy="201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ая прямоугольная выноска 20"/>
          <p:cNvSpPr/>
          <p:nvPr/>
        </p:nvSpPr>
        <p:spPr>
          <a:xfrm>
            <a:off x="134851" y="19669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на письме обозначена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мягкость и твёрдость звуков </a:t>
            </a:r>
            <a:r>
              <a:rPr lang="en-GB" sz="3600" dirty="0">
                <a:solidFill>
                  <a:schemeClr val="tx1"/>
                </a:solidFill>
              </a:rPr>
              <a:t>[</a:t>
            </a:r>
            <a:r>
              <a:rPr lang="ru-RU" sz="3600" dirty="0">
                <a:solidFill>
                  <a:schemeClr val="tx1"/>
                </a:solidFill>
              </a:rPr>
              <a:t>л</a:t>
            </a:r>
            <a:r>
              <a:rPr lang="en-GB" sz="3600" dirty="0" smtClean="0">
                <a:solidFill>
                  <a:schemeClr val="tx1"/>
                </a:solidFill>
              </a:rPr>
              <a:t>]</a:t>
            </a:r>
            <a:r>
              <a:rPr lang="ru-RU" sz="3600" dirty="0" smtClean="0">
                <a:solidFill>
                  <a:schemeClr val="tx1"/>
                </a:solidFill>
              </a:rPr>
              <a:t>, </a:t>
            </a:r>
            <a:r>
              <a:rPr lang="en-GB" sz="3600" dirty="0" smtClean="0">
                <a:solidFill>
                  <a:schemeClr val="tx1"/>
                </a:solidFill>
              </a:rPr>
              <a:t>[</a:t>
            </a:r>
            <a:r>
              <a:rPr lang="ru-RU" sz="3600" dirty="0">
                <a:solidFill>
                  <a:schemeClr val="tx1"/>
                </a:solidFill>
              </a:rPr>
              <a:t>л</a:t>
            </a:r>
            <a:r>
              <a:rPr lang="ru-RU" sz="5400" baseline="30000" dirty="0" smtClean="0">
                <a:solidFill>
                  <a:schemeClr val="tx1"/>
                </a:solidFill>
              </a:rPr>
              <a:t>,</a:t>
            </a:r>
            <a:r>
              <a:rPr lang="en-GB" sz="3600" dirty="0" smtClean="0">
                <a:solidFill>
                  <a:schemeClr val="tx1"/>
                </a:solidFill>
              </a:rPr>
              <a:t>]</a:t>
            </a:r>
            <a:r>
              <a:rPr lang="ru-RU" sz="3600" dirty="0" smtClean="0">
                <a:solidFill>
                  <a:schemeClr val="tx1"/>
                </a:solidFill>
              </a:rPr>
              <a:t> ?</a:t>
            </a: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134851" y="20272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ещё буквы могут обозначать мягкость согласных?</a:t>
            </a: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134851" y="202121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ещё буквы могут обозначать твёрдость согласных?</a:t>
            </a: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134851" y="19669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согласные звуки всегда мягкие? А всегда твёрдые?</a:t>
            </a: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134851" y="203319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Сегодня на уроке мы продолжим говорить о мягких и твёрдых согласных звуках.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0" y="3980935"/>
            <a:ext cx="12531143" cy="3732756"/>
            <a:chOff x="-315532" y="3144562"/>
            <a:chExt cx="12531143" cy="3732756"/>
          </a:xfrm>
        </p:grpSpPr>
        <p:pic>
          <p:nvPicPr>
            <p:cNvPr id="13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3233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340" t="26541" r="20833" b="37544"/>
          <a:stretch/>
        </p:blipFill>
        <p:spPr>
          <a:xfrm>
            <a:off x="150440" y="0"/>
            <a:ext cx="8512935" cy="3079146"/>
          </a:xfrm>
          <a:prstGeom prst="rect">
            <a:avLst/>
          </a:prstGeom>
        </p:spPr>
      </p:pic>
      <p:pic>
        <p:nvPicPr>
          <p:cNvPr id="5122" name="Picture 2" descr="http://give-art.ru/image/data/Valenki/Valenki_novogodnie/0b76157013--obuv-ruchnoj-raboty-detskie-valenki-snegiri-n4526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2F6F9"/>
              </a:clrFrom>
              <a:clrTo>
                <a:srgbClr val="F2F6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1"/>
          <a:stretch/>
        </p:blipFill>
        <p:spPr bwMode="auto">
          <a:xfrm>
            <a:off x="8663375" y="361284"/>
            <a:ext cx="3471985" cy="235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3079146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0886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444" t="31749" r="12416" b="16983"/>
          <a:stretch/>
        </p:blipFill>
        <p:spPr>
          <a:xfrm>
            <a:off x="0" y="0"/>
            <a:ext cx="12192000" cy="515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85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848" t="26188" r="20239" b="20114"/>
          <a:stretch/>
        </p:blipFill>
        <p:spPr>
          <a:xfrm>
            <a:off x="579549" y="1964028"/>
            <a:ext cx="10647154" cy="4803820"/>
          </a:xfrm>
          <a:prstGeom prst="rect">
            <a:avLst/>
          </a:prstGeom>
        </p:spPr>
      </p:pic>
      <p:pic>
        <p:nvPicPr>
          <p:cNvPr id="6146" name="Picture 2" descr="http://i.denasmoscow.com/u/43/ced480b3f211e6a547f3f763dec786/-/de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242" y="90152"/>
            <a:ext cx="3863662" cy="26144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63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498" t="21259" r="24297" b="17122"/>
          <a:stretch/>
        </p:blipFill>
        <p:spPr>
          <a:xfrm>
            <a:off x="244700" y="440658"/>
            <a:ext cx="7946263" cy="6007055"/>
          </a:xfrm>
          <a:prstGeom prst="rect">
            <a:avLst/>
          </a:prstGeom>
        </p:spPr>
      </p:pic>
      <p:pic>
        <p:nvPicPr>
          <p:cNvPr id="7170" name="Picture 2" descr="http://tvoyhram.ru/img_travnik/viaz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0"/>
          <a:stretch/>
        </p:blipFill>
        <p:spPr bwMode="auto">
          <a:xfrm>
            <a:off x="8190963" y="1622738"/>
            <a:ext cx="3798239" cy="405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10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8388" t="31294" r="24792" b="27157"/>
          <a:stretch/>
        </p:blipFill>
        <p:spPr>
          <a:xfrm>
            <a:off x="0" y="334850"/>
            <a:ext cx="12192000" cy="60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4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</TotalTime>
  <Words>190</Words>
  <Application>Microsoft Office PowerPoint</Application>
  <PresentationFormat>Широкоэкранный</PresentationFormat>
  <Paragraphs>24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123 упр. 200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897</cp:revision>
  <dcterms:created xsi:type="dcterms:W3CDTF">2017-06-28T13:54:10Z</dcterms:created>
  <dcterms:modified xsi:type="dcterms:W3CDTF">2017-12-17T14:14:32Z</dcterms:modified>
</cp:coreProperties>
</file>