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1" r:id="rId4"/>
    <p:sldId id="417" r:id="rId5"/>
    <p:sldId id="438" r:id="rId6"/>
    <p:sldId id="439" r:id="rId7"/>
    <p:sldId id="440" r:id="rId8"/>
    <p:sldId id="441" r:id="rId9"/>
    <p:sldId id="442" r:id="rId10"/>
    <p:sldId id="443" r:id="rId11"/>
    <p:sldId id="429" r:id="rId12"/>
    <p:sldId id="444" r:id="rId13"/>
    <p:sldId id="445" r:id="rId14"/>
    <p:sldId id="446" r:id="rId15"/>
    <p:sldId id="273" r:id="rId16"/>
    <p:sldId id="447" r:id="rId17"/>
    <p:sldId id="258" r:id="rId18"/>
    <p:sldId id="31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66FF66"/>
    <a:srgbClr val="FFCC99"/>
    <a:srgbClr val="CCECFF"/>
    <a:srgbClr val="99FF99"/>
    <a:srgbClr val="FFFF66"/>
    <a:srgbClr val="FFCC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11" Type="http://schemas.openxmlformats.org/officeDocument/2006/relationships/image" Target="../media/image38.png"/><Relationship Id="rId5" Type="http://schemas.openxmlformats.org/officeDocument/2006/relationships/image" Target="../media/image33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660" t="27069" r="21229" b="45466"/>
          <a:stretch/>
        </p:blipFill>
        <p:spPr>
          <a:xfrm>
            <a:off x="0" y="0"/>
            <a:ext cx="12192000" cy="28052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84620" y="3309871"/>
            <a:ext cx="5254580" cy="132343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Е Ё Ю Я И Ь</a:t>
            </a:r>
            <a:endParaRPr lang="ru-RU" sz="8000" dirty="0"/>
          </a:p>
        </p:txBody>
      </p:sp>
      <p:sp>
        <p:nvSpPr>
          <p:cNvPr id="4" name="TextBox 3"/>
          <p:cNvSpPr txBox="1"/>
          <p:nvPr/>
        </p:nvSpPr>
        <p:spPr>
          <a:xfrm>
            <a:off x="3584620" y="4944758"/>
            <a:ext cx="5254580" cy="132343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/>
              <a:t>А О У Ы Э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73098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353" t="31294" r="21031" b="45995"/>
          <a:stretch/>
        </p:blipFill>
        <p:spPr>
          <a:xfrm>
            <a:off x="0" y="347730"/>
            <a:ext cx="12192000" cy="233695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3125244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7478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462" t="29006" r="21328" b="15713"/>
          <a:stretch/>
        </p:blipFill>
        <p:spPr>
          <a:xfrm>
            <a:off x="0" y="244698"/>
            <a:ext cx="12192000" cy="563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30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331" t="26013" r="28553" b="22755"/>
          <a:stretch/>
        </p:blipFill>
        <p:spPr>
          <a:xfrm>
            <a:off x="450760" y="0"/>
            <a:ext cx="112178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02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835" t="27069" r="28356" b="18177"/>
          <a:stretch/>
        </p:blipFill>
        <p:spPr>
          <a:xfrm>
            <a:off x="643944" y="0"/>
            <a:ext cx="106508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5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3109192" y="118352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Какая у нас была тема урока?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109192" y="118352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буквы обозначают мягкость согласного звука, стоящего впереди?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3109191" y="118352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буквы обозначают твёрдость согласного звука, стоящего позади?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3109191" y="118352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буквы обозначают твёрдость согласного звука, стоящего позади?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3109191" y="118352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Назовите непарные твёрдые звуки.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3109191" y="118352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Назовите непарные мягкие звуки.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3109190" y="1183520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Дома, ребята, нужно ещё раз повторить и выучить непарные твёрдые и мягкие согласные звуки.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3109189" y="118925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3109186" y="1183520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3109185" y="1183520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Уч. с. 122 упр. 197</a:t>
            </a:r>
            <a:endParaRPr lang="ru-RU" sz="31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6406" t="22491" r="38056" b="15009"/>
          <a:stretch/>
        </p:blipFill>
        <p:spPr>
          <a:xfrm>
            <a:off x="4827373" y="259573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48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65795" y="1506743"/>
            <a:ext cx="7650948" cy="707886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У Сени и Сани в сетях сом с усами.</a:t>
            </a:r>
            <a:endParaRPr lang="ru-RU" sz="4000" dirty="0"/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предложение. Чем оно интересно?</a:t>
            </a:r>
          </a:p>
        </p:txBody>
      </p:sp>
      <p:pic>
        <p:nvPicPr>
          <p:cNvPr id="1026" name="Picture 2" descr="http://images.clipartpanda.com/catfish-clipart-2194345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610" y="2504570"/>
            <a:ext cx="3217813" cy="1596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ая прямоугольная выноска 12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скороговорку медленно, потом быстрее.</a:t>
            </a: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орфограммы есть в скороговорке?</a:t>
            </a: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скороговорку орфографически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(чётко проговаривая записанные буквы)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34851" y="13705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Расскажите скороговорку наизусть соседу.</a:t>
            </a: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134851" y="13705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Запишите скороговорку по памяти.</a:t>
            </a:r>
          </a:p>
        </p:txBody>
      </p:sp>
      <p:grpSp>
        <p:nvGrpSpPr>
          <p:cNvPr id="18" name="Группа 17"/>
          <p:cNvGrpSpPr/>
          <p:nvPr/>
        </p:nvGrpSpPr>
        <p:grpSpPr>
          <a:xfrm>
            <a:off x="0" y="4192205"/>
            <a:ext cx="12531143" cy="3732756"/>
            <a:chOff x="-315532" y="3144562"/>
            <a:chExt cx="12531143" cy="3732756"/>
          </a:xfrm>
        </p:grpSpPr>
        <p:pic>
          <p:nvPicPr>
            <p:cNvPr id="19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3233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34851" y="13705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Какими буквами отличаются слова </a:t>
            </a:r>
            <a:r>
              <a:rPr lang="ru-RU" sz="3600" i="1" dirty="0" smtClean="0">
                <a:solidFill>
                  <a:srgbClr val="FF0000"/>
                </a:solidFill>
              </a:rPr>
              <a:t>Сеня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и </a:t>
            </a:r>
            <a:r>
              <a:rPr lang="ru-RU" sz="3600" i="1" dirty="0" smtClean="0">
                <a:solidFill>
                  <a:srgbClr val="FF0000"/>
                </a:solidFill>
              </a:rPr>
              <a:t>Саня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96490" y="1643968"/>
            <a:ext cx="1752424" cy="1015663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С</a:t>
            </a:r>
            <a:r>
              <a:rPr lang="ru-RU" sz="6000" dirty="0" smtClean="0">
                <a:solidFill>
                  <a:srgbClr val="FF0000"/>
                </a:solidFill>
              </a:rPr>
              <a:t>е</a:t>
            </a:r>
            <a:r>
              <a:rPr lang="ru-RU" sz="6000" dirty="0" smtClean="0"/>
              <a:t>ня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8331734" y="1649846"/>
            <a:ext cx="1752424" cy="1015663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С</a:t>
            </a:r>
            <a:r>
              <a:rPr lang="ru-RU" sz="6000" dirty="0" smtClean="0">
                <a:solidFill>
                  <a:srgbClr val="FF0000"/>
                </a:solidFill>
              </a:rPr>
              <a:t>а</a:t>
            </a:r>
            <a:r>
              <a:rPr lang="ru-RU" sz="6000" dirty="0" smtClean="0"/>
              <a:t>ня</a:t>
            </a:r>
            <a:endParaRPr lang="ru-RU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3844696" y="3324100"/>
            <a:ext cx="2456011" cy="101566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6000" dirty="0" smtClean="0"/>
              <a:t>[</a:t>
            </a:r>
            <a:r>
              <a:rPr lang="ru-RU" sz="6000" dirty="0" err="1" smtClean="0">
                <a:solidFill>
                  <a:srgbClr val="00B050"/>
                </a:solidFill>
              </a:rPr>
              <a:t>с</a:t>
            </a:r>
            <a:r>
              <a:rPr lang="ru-RU" sz="8000" baseline="30000" dirty="0" err="1" smtClean="0">
                <a:solidFill>
                  <a:srgbClr val="00B050"/>
                </a:solidFill>
              </a:rPr>
              <a:t>,</a:t>
            </a:r>
            <a:r>
              <a:rPr lang="ru-RU" sz="6000" dirty="0" err="1" smtClean="0">
                <a:solidFill>
                  <a:srgbClr val="FF0000"/>
                </a:solidFill>
              </a:rPr>
              <a:t>э</a:t>
            </a:r>
            <a:r>
              <a:rPr lang="ru-RU" sz="6000" dirty="0" err="1" smtClean="0"/>
              <a:t>н</a:t>
            </a:r>
            <a:r>
              <a:rPr lang="ru-RU" sz="8000" baseline="30000" dirty="0" err="1">
                <a:solidFill>
                  <a:prstClr val="black"/>
                </a:solidFill>
              </a:rPr>
              <a:t>,</a:t>
            </a:r>
            <a:r>
              <a:rPr lang="ru-RU" sz="6000" dirty="0" err="1" smtClean="0"/>
              <a:t>а</a:t>
            </a:r>
            <a:r>
              <a:rPr lang="en-GB" sz="6000" dirty="0" smtClean="0"/>
              <a:t>]</a:t>
            </a:r>
            <a:endParaRPr lang="ru-RU" sz="6000" dirty="0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134851" y="13705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А какими звуками отличаются эти слова?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79940" y="3324100"/>
            <a:ext cx="2456011" cy="101566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6000" dirty="0" smtClean="0"/>
              <a:t>[</a:t>
            </a:r>
            <a:r>
              <a:rPr lang="ru-RU" sz="6000" dirty="0" err="1" smtClean="0">
                <a:solidFill>
                  <a:srgbClr val="0070C0"/>
                </a:solidFill>
              </a:rPr>
              <a:t>с</a:t>
            </a:r>
            <a:r>
              <a:rPr lang="ru-RU" sz="6000" dirty="0" err="1" smtClean="0">
                <a:solidFill>
                  <a:srgbClr val="FF0000"/>
                </a:solidFill>
              </a:rPr>
              <a:t>а</a:t>
            </a:r>
            <a:r>
              <a:rPr lang="ru-RU" sz="6000" dirty="0" err="1" smtClean="0"/>
              <a:t>н</a:t>
            </a:r>
            <a:r>
              <a:rPr lang="ru-RU" sz="8000" baseline="30000" dirty="0" err="1" smtClean="0">
                <a:solidFill>
                  <a:prstClr val="black"/>
                </a:solidFill>
              </a:rPr>
              <a:t>,</a:t>
            </a:r>
            <a:r>
              <a:rPr lang="ru-RU" sz="6000" dirty="0" err="1" smtClean="0"/>
              <a:t>а</a:t>
            </a:r>
            <a:r>
              <a:rPr lang="en-GB" sz="6000" dirty="0" smtClean="0"/>
              <a:t>]</a:t>
            </a:r>
            <a:endParaRPr lang="ru-RU" sz="6000" dirty="0"/>
          </a:p>
        </p:txBody>
      </p:sp>
      <p:pic>
        <p:nvPicPr>
          <p:cNvPr id="2052" name="Picture 4" descr="https://t3.ftcdn.net/jpg/00/58/69/74/500_F_58697407_L0gM6Z2disxWnMjhzEH0pfr7JB2xNUaY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54"/>
          <a:stretch/>
        </p:blipFill>
        <p:spPr bwMode="auto">
          <a:xfrm>
            <a:off x="512640" y="3600826"/>
            <a:ext cx="2964656" cy="304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134851" y="13705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вы думаете, что обозначает запятая возле звука?</a:t>
            </a: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134851" y="13705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Найдите тему урока на стр. 120 учебника.</a:t>
            </a:r>
          </a:p>
        </p:txBody>
      </p:sp>
    </p:spTree>
    <p:extLst>
      <p:ext uri="{BB962C8B-B14F-4D97-AF65-F5344CB8AC3E}">
        <p14:creationId xmlns:p14="http://schemas.microsoft.com/office/powerpoint/2010/main" val="631699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2" grpId="0" animBg="1"/>
      <p:bldP spid="13" grpId="0" animBg="1"/>
      <p:bldP spid="18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689" t="21082" r="11825" b="10959"/>
          <a:stretch/>
        </p:blipFill>
        <p:spPr>
          <a:xfrm>
            <a:off x="1455313" y="1589328"/>
            <a:ext cx="9581882" cy="526867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34851" y="137056"/>
            <a:ext cx="11881122" cy="84173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звуки «живут» в домиках?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34851" y="137056"/>
            <a:ext cx="11881122" cy="84173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все звуки, «живущие» в домиках.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34851" y="137056"/>
            <a:ext cx="11881122" cy="84173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Почему во втором домике звуки без пар?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34851" y="137056"/>
            <a:ext cx="11881122" cy="84173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Назовите непарные твёрдые согласные звуки.</a:t>
            </a: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34851" y="137056"/>
            <a:ext cx="11881122" cy="84173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Назовите непарные мягкие согласные звуки.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978794"/>
            <a:ext cx="1614424" cy="2082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71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549" t="24605" r="23802" b="5677"/>
          <a:stretch/>
        </p:blipFill>
        <p:spPr>
          <a:xfrm>
            <a:off x="1339403" y="0"/>
            <a:ext cx="93864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63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282" t="23019" r="13805" b="13424"/>
          <a:stretch/>
        </p:blipFill>
        <p:spPr>
          <a:xfrm>
            <a:off x="2202287" y="0"/>
            <a:ext cx="7910268" cy="42242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8689" t="50252" r="11825" b="10959"/>
          <a:stretch/>
        </p:blipFill>
        <p:spPr>
          <a:xfrm>
            <a:off x="2002665" y="4250108"/>
            <a:ext cx="8309513" cy="260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03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828" t="21963" r="25783" b="48636"/>
          <a:stretch/>
        </p:blipFill>
        <p:spPr>
          <a:xfrm>
            <a:off x="0" y="0"/>
            <a:ext cx="12192000" cy="339344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3290684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3585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1482</TotalTime>
  <Words>243</Words>
  <Application>Microsoft Office PowerPoint</Application>
  <PresentationFormat>Широкоэкранный</PresentationFormat>
  <Paragraphs>36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Уч. с. 122 упр. 197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880</cp:revision>
  <dcterms:created xsi:type="dcterms:W3CDTF">2017-06-28T13:54:10Z</dcterms:created>
  <dcterms:modified xsi:type="dcterms:W3CDTF">2017-12-10T06:06:00Z</dcterms:modified>
</cp:coreProperties>
</file>