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71" r:id="rId4"/>
    <p:sldId id="401" r:id="rId5"/>
    <p:sldId id="406" r:id="rId6"/>
    <p:sldId id="402" r:id="rId7"/>
    <p:sldId id="407" r:id="rId8"/>
    <p:sldId id="403" r:id="rId9"/>
    <p:sldId id="404" r:id="rId10"/>
    <p:sldId id="273" r:id="rId11"/>
    <p:sldId id="400" r:id="rId12"/>
    <p:sldId id="258" r:id="rId13"/>
    <p:sldId id="314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Татьяна Пеньковская" initials="ТП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CCECFF"/>
    <a:srgbClr val="FFCC99"/>
    <a:srgbClr val="99FF99"/>
    <a:srgbClr val="FFFF66"/>
    <a:srgbClr val="FFCCFF"/>
    <a:srgbClr val="66FFFF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03" autoAdjust="0"/>
    <p:restoredTop sz="94660"/>
  </p:normalViewPr>
  <p:slideViewPr>
    <p:cSldViewPr snapToGrid="0">
      <p:cViewPr varScale="1">
        <p:scale>
          <a:sx n="63" d="100"/>
          <a:sy n="63" d="100"/>
        </p:scale>
        <p:origin x="-114" y="-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82D04-7DD4-4511-B03E-2B2B4AEDB11A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8C65B9-61E1-4DB9-A45B-34BCC6C50B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52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5A3CE-4BAF-46EF-8C19-92C93514972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445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1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058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35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380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1332121" y="1068404"/>
            <a:ext cx="9144000" cy="1434163"/>
          </a:xfrm>
          <a:prstGeom prst="rect">
            <a:avLst/>
          </a:prstGeom>
          <a:ln>
            <a:solidFill>
              <a:srgbClr val="9966FF"/>
            </a:solidFill>
          </a:ln>
          <a:effectLst>
            <a:outerShdw blurRad="50800" dist="38100" dir="2700000" algn="tl" rotWithShape="0">
              <a:srgbClr val="9966FF">
                <a:alpha val="32000"/>
              </a:srgbClr>
            </a:outerShdw>
          </a:effectLst>
        </p:spPr>
        <p:txBody>
          <a:bodyPr lIns="0" tIns="0" rIns="0" bIns="0" anchor="ctr"/>
          <a:lstStyle>
            <a:lvl1pPr algn="ctr">
              <a:defRPr sz="4400" b="1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367" y="3012847"/>
            <a:ext cx="2822590" cy="34475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263" y="6024436"/>
            <a:ext cx="5551716" cy="6389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9961" y="4560037"/>
            <a:ext cx="1948772" cy="186923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02632">
            <a:off x="224356" y="1858403"/>
            <a:ext cx="999250" cy="111804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165" y="2725474"/>
            <a:ext cx="953184" cy="106488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79" y="4564920"/>
            <a:ext cx="1575977" cy="186434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92553">
            <a:off x="8906609" y="3057735"/>
            <a:ext cx="1025779" cy="106405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3213" y="133475"/>
            <a:ext cx="1694227" cy="142077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7359">
            <a:off x="2831308" y="204024"/>
            <a:ext cx="1325102" cy="58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75473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1868607" y="728650"/>
            <a:ext cx="8192138" cy="2012351"/>
          </a:xfrm>
          <a:prstGeom prst="rect">
            <a:avLst/>
          </a:prstGeom>
          <a:solidFill>
            <a:schemeClr val="bg1"/>
          </a:solidFill>
          <a:ln w="38100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728788" y="2944866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728788" y="3765234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9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728788" y="4585602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440" y="93727"/>
            <a:ext cx="1210188" cy="5328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302" y="3059864"/>
            <a:ext cx="2730600" cy="34868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622" y="5918230"/>
            <a:ext cx="4631398" cy="6285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745" y="4450329"/>
            <a:ext cx="2390218" cy="22926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65065">
            <a:off x="446928" y="2480896"/>
            <a:ext cx="1105332" cy="123673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125" y="1862002"/>
            <a:ext cx="946493" cy="105741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50" y="4355341"/>
            <a:ext cx="516931" cy="72098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6070" y="95817"/>
            <a:ext cx="1460862" cy="122507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88" y="885524"/>
            <a:ext cx="839414" cy="87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84678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109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657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22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199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599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157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945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82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5F3D4-C9ED-4E40-A844-0276CB027E0E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456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png"/><Relationship Id="rId11" Type="http://schemas.openxmlformats.org/officeDocument/2006/relationships/image" Target="../media/image18.png"/><Relationship Id="rId5" Type="http://schemas.openxmlformats.org/officeDocument/2006/relationships/image" Target="../media/image27.png"/><Relationship Id="rId10" Type="http://schemas.openxmlformats.org/officeDocument/2006/relationships/image" Target="../media/image31.png"/><Relationship Id="rId4" Type="http://schemas.openxmlformats.org/officeDocument/2006/relationships/image" Target="../media/image26.png"/><Relationship Id="rId9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4825" t="20026" r="10242" b="14305"/>
          <a:stretch/>
        </p:blipFill>
        <p:spPr>
          <a:xfrm>
            <a:off x="0" y="-74343"/>
            <a:ext cx="12192000" cy="693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2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ая прямоугольная выноска 8"/>
          <p:cNvSpPr/>
          <p:nvPr/>
        </p:nvSpPr>
        <p:spPr>
          <a:xfrm>
            <a:off x="3109192" y="1183526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Чему мы сегодня учились на 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58" y="3558960"/>
            <a:ext cx="2641600" cy="3194125"/>
          </a:xfrm>
          <a:prstGeom prst="rect">
            <a:avLst/>
          </a:prstGeom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3109192" y="1169591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вам особенно понравилось на 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3109192" y="1176558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3109191" y="1162623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Спасибо, ребята, за урок! До новых встреч!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31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6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6949" y="278707"/>
            <a:ext cx="8192138" cy="2012351"/>
          </a:xfrm>
        </p:spPr>
        <p:txBody>
          <a:bodyPr>
            <a:normAutofit/>
          </a:bodyPr>
          <a:lstStyle/>
          <a:p>
            <a:r>
              <a:rPr lang="ru-RU" sz="6000" dirty="0" smtClean="0"/>
              <a:t>Домашнее задание:</a:t>
            </a:r>
            <a:br>
              <a:rPr lang="ru-RU" sz="6000" dirty="0" smtClean="0"/>
            </a:br>
            <a:r>
              <a:rPr lang="ru-RU" sz="6000" dirty="0" smtClean="0"/>
              <a:t>ТПО </a:t>
            </a:r>
            <a:r>
              <a:rPr lang="ru-RU" sz="6000" dirty="0" smtClean="0"/>
              <a:t>с. </a:t>
            </a:r>
            <a:r>
              <a:rPr lang="ru-RU" sz="6000" dirty="0" smtClean="0"/>
              <a:t>50-51 </a:t>
            </a:r>
            <a:r>
              <a:rPr lang="ru-RU" sz="6000" dirty="0" smtClean="0"/>
              <a:t>№</a:t>
            </a:r>
            <a:r>
              <a:rPr lang="ru-RU" sz="6000" dirty="0" smtClean="0"/>
              <a:t>108-110</a:t>
            </a:r>
            <a:endParaRPr lang="ru-RU" sz="31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4921" t="21082" r="36274" b="5326"/>
          <a:stretch/>
        </p:blipFill>
        <p:spPr>
          <a:xfrm>
            <a:off x="4889902" y="2569976"/>
            <a:ext cx="2846232" cy="408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53504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" y="3113922"/>
            <a:ext cx="2641600" cy="31941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430" y="3823384"/>
            <a:ext cx="3234947" cy="297040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113" y="3150741"/>
            <a:ext cx="2881618" cy="329090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43581" y="67688"/>
            <a:ext cx="2389913" cy="308305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50825" y="459639"/>
            <a:ext cx="2760409" cy="3144614"/>
          </a:xfrm>
          <a:prstGeom prst="rect">
            <a:avLst/>
          </a:prstGeom>
        </p:spPr>
      </p:pic>
      <p:pic>
        <p:nvPicPr>
          <p:cNvPr id="14" name="Рисунок 13"/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13576" y="4046190"/>
            <a:ext cx="2541837" cy="292960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43" y="138629"/>
            <a:ext cx="2411030" cy="3083053"/>
          </a:xfrm>
          <a:prstGeom prst="rect">
            <a:avLst/>
          </a:prstGeom>
        </p:spPr>
      </p:pic>
      <p:pic>
        <p:nvPicPr>
          <p:cNvPr id="16" name="Рисунок 15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92438" y="352297"/>
            <a:ext cx="2663318" cy="314461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0"/>
          <a:srcRect l="41187" t="50347" r="43084" b="15724"/>
          <a:stretch/>
        </p:blipFill>
        <p:spPr>
          <a:xfrm>
            <a:off x="9339935" y="-182468"/>
            <a:ext cx="2819108" cy="341891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1"/>
          <a:srcRect l="33490" t="46180" r="50558" b="20486"/>
          <a:stretch/>
        </p:blipFill>
        <p:spPr>
          <a:xfrm>
            <a:off x="9643857" y="3221682"/>
            <a:ext cx="2627086" cy="308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30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4921" t="21082" r="36274" b="5326"/>
          <a:stretch/>
        </p:blipFill>
        <p:spPr>
          <a:xfrm>
            <a:off x="1725769" y="2132094"/>
            <a:ext cx="2846232" cy="408840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6406" t="22491" r="38056" b="15009"/>
          <a:stretch/>
        </p:blipFill>
        <p:spPr>
          <a:xfrm>
            <a:off x="5662635" y="2132094"/>
            <a:ext cx="2971290" cy="408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52962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020712" y="386366"/>
            <a:ext cx="7827074" cy="2768957"/>
          </a:xfrm>
          <a:prstGeom prst="wedgeRoundRectCallout">
            <a:avLst>
              <a:gd name="adj1" fmla="val -3142"/>
              <a:gd name="adj2" fmla="val 7960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Сегодня мы с вами напишем сочинение.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853" y="3525773"/>
            <a:ext cx="2411030" cy="3083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58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www.bg2001.ru/upload/iblock/c1e/2530t3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57" r="15136" b="43738"/>
          <a:stretch/>
        </p:blipFill>
        <p:spPr bwMode="auto">
          <a:xfrm>
            <a:off x="0" y="-1"/>
            <a:ext cx="12192000" cy="6826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795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eacom.ru/v3300/14/jb65zl3BlZ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238186" y="2333685"/>
            <a:ext cx="3953814" cy="4524315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txBody>
          <a:bodyPr wrap="square">
            <a:spAutoFit/>
          </a:bodyPr>
          <a:lstStyle/>
          <a:p>
            <a:r>
              <a:rPr lang="ru-RU" sz="2400" dirty="0"/>
              <a:t>Лось </a:t>
            </a:r>
            <a:r>
              <a:rPr lang="ru-RU" sz="2400" dirty="0" smtClean="0"/>
              <a:t>шагает </a:t>
            </a:r>
            <a:r>
              <a:rPr lang="ru-RU" sz="2400" dirty="0"/>
              <a:t>по  дубраве:</a:t>
            </a:r>
          </a:p>
          <a:p>
            <a:r>
              <a:rPr lang="ru-RU" sz="2400" dirty="0"/>
              <a:t>Треск и шум стоит вокруг.</a:t>
            </a:r>
          </a:p>
          <a:p>
            <a:r>
              <a:rPr lang="ru-RU" sz="2400" dirty="0"/>
              <a:t>Столько  шума, чтобы знали:</a:t>
            </a:r>
          </a:p>
          <a:p>
            <a:r>
              <a:rPr lang="ru-RU" sz="2400" dirty="0"/>
              <a:t>"Не стреляйте, я ваш друг</a:t>
            </a:r>
            <a:r>
              <a:rPr lang="ru-RU" sz="2400" dirty="0" smtClean="0"/>
              <a:t>!"</a:t>
            </a:r>
            <a:endParaRPr lang="ru-RU" sz="2400" dirty="0"/>
          </a:p>
          <a:p>
            <a:r>
              <a:rPr lang="ru-RU" sz="2400" dirty="0"/>
              <a:t>В заповеднике сохатый </a:t>
            </a:r>
          </a:p>
          <a:p>
            <a:r>
              <a:rPr lang="ru-RU" sz="2400" dirty="0"/>
              <a:t>Не боится никого.</a:t>
            </a:r>
          </a:p>
          <a:p>
            <a:r>
              <a:rPr lang="ru-RU" sz="2400" dirty="0"/>
              <a:t>Он, конечно же, рогатый,</a:t>
            </a:r>
          </a:p>
          <a:p>
            <a:r>
              <a:rPr lang="ru-RU" sz="2400" dirty="0"/>
              <a:t>Но рога-то для кого</a:t>
            </a:r>
            <a:r>
              <a:rPr lang="ru-RU" sz="2400" dirty="0" smtClean="0"/>
              <a:t>?</a:t>
            </a:r>
            <a:endParaRPr lang="ru-RU" sz="2400" dirty="0"/>
          </a:p>
          <a:p>
            <a:r>
              <a:rPr lang="ru-RU" sz="2400" dirty="0" smtClean="0"/>
              <a:t>По секрету, между нами:</a:t>
            </a:r>
          </a:p>
          <a:p>
            <a:r>
              <a:rPr lang="ru-RU" sz="2400" dirty="0" smtClean="0"/>
              <a:t>Если кто-то нападёт,</a:t>
            </a:r>
          </a:p>
          <a:p>
            <a:r>
              <a:rPr lang="ru-RU" sz="2400" dirty="0" smtClean="0"/>
              <a:t>Напугает лось рогами</a:t>
            </a:r>
          </a:p>
          <a:p>
            <a:r>
              <a:rPr lang="ru-RU" sz="2400" dirty="0" smtClean="0"/>
              <a:t>И тихонечко уйдёт.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109815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5003" y="3072348"/>
            <a:ext cx="1152659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sz="2400" dirty="0" smtClean="0">
                <a:latin typeface="Bitstream Charter"/>
              </a:rPr>
              <a:t>	Царствует </a:t>
            </a:r>
            <a:r>
              <a:rPr lang="ru-RU" sz="2400" dirty="0">
                <a:latin typeface="Bitstream Charter"/>
              </a:rPr>
              <a:t>в наших лесах одно из самых крупных животных – лось. Он легко </a:t>
            </a:r>
            <a:r>
              <a:rPr lang="ru-RU" sz="2400" dirty="0" smtClean="0">
                <a:latin typeface="Bitstream Charter"/>
              </a:rPr>
              <a:t>узнаваем. </a:t>
            </a:r>
            <a:r>
              <a:rPr lang="ru-RU" sz="2400" dirty="0">
                <a:latin typeface="Bitstream Charter"/>
              </a:rPr>
              <a:t>Взрослые самцы могут похвастаться большими рогами, похожими на лопату. Но иногда рога надоедают лосю. И он их сбрасывает в ноябре-декабре и ходит без них до мая.</a:t>
            </a:r>
          </a:p>
          <a:p>
            <a:pPr algn="just" fontAlgn="base"/>
            <a:r>
              <a:rPr lang="ru-RU" sz="2400" dirty="0" smtClean="0">
                <a:latin typeface="Bitstream Charter"/>
              </a:rPr>
              <a:t>	Лось </a:t>
            </a:r>
            <a:r>
              <a:rPr lang="ru-RU" sz="2400" dirty="0">
                <a:latin typeface="Bitstream Charter"/>
              </a:rPr>
              <a:t>– </a:t>
            </a:r>
            <a:r>
              <a:rPr lang="ru-RU" sz="2400" dirty="0" err="1">
                <a:latin typeface="Bitstream Charter"/>
              </a:rPr>
              <a:t>губастик</a:t>
            </a:r>
            <a:r>
              <a:rPr lang="ru-RU" sz="2400" dirty="0">
                <a:latin typeface="Bitstream Charter"/>
              </a:rPr>
              <a:t>, верхняя губа у него очень большая. Шея короткая, уши длинные, остроконечные. </a:t>
            </a:r>
            <a:r>
              <a:rPr lang="ru-RU" sz="2400" dirty="0" smtClean="0">
                <a:latin typeface="Bitstream Charter"/>
              </a:rPr>
              <a:t>Шерсть </a:t>
            </a:r>
            <a:r>
              <a:rPr lang="ru-RU" sz="2400" dirty="0">
                <a:latin typeface="Bitstream Charter"/>
              </a:rPr>
              <a:t>коричневого цвета, с различными оттенками </a:t>
            </a:r>
            <a:r>
              <a:rPr lang="ru-RU" sz="2400" dirty="0" smtClean="0">
                <a:latin typeface="Bitstream Charter"/>
              </a:rPr>
              <a:t>серого. </a:t>
            </a:r>
            <a:r>
              <a:rPr lang="ru-RU" sz="2400" dirty="0">
                <a:latin typeface="Bitstream Charter"/>
              </a:rPr>
              <a:t>В летнюю пору цвет шерсти лося более тёмный.</a:t>
            </a:r>
          </a:p>
          <a:p>
            <a:pPr algn="just" fontAlgn="base"/>
            <a:r>
              <a:rPr lang="ru-RU" sz="2400" dirty="0" smtClean="0">
                <a:latin typeface="Bitstream Charter"/>
              </a:rPr>
              <a:t>	Питается лось ветками </a:t>
            </a:r>
            <a:r>
              <a:rPr lang="ru-RU" sz="2400" dirty="0">
                <a:latin typeface="Bitstream Charter"/>
              </a:rPr>
              <a:t>деревьев и </a:t>
            </a:r>
            <a:r>
              <a:rPr lang="ru-RU" sz="2400" dirty="0" smtClean="0">
                <a:latin typeface="Bitstream Charter"/>
              </a:rPr>
              <a:t>кустарников. Зимой </a:t>
            </a:r>
            <a:r>
              <a:rPr lang="ru-RU" sz="2400" dirty="0">
                <a:latin typeface="Bitstream Charter"/>
              </a:rPr>
              <a:t>лось кормится днем, а ночью спит. Летом, же, наоборот. Прячась от жары и мошек, летним днём он отдыхает, а ночью ищет себе пропитание</a:t>
            </a:r>
            <a:r>
              <a:rPr lang="ru-RU" sz="2400" dirty="0" smtClean="0">
                <a:latin typeface="Bitstream Charter"/>
              </a:rPr>
              <a:t>.</a:t>
            </a:r>
            <a:endParaRPr lang="ru-RU" sz="2400" dirty="0">
              <a:latin typeface="Bitstream Charter"/>
            </a:endParaRPr>
          </a:p>
        </p:txBody>
      </p:sp>
      <p:pic>
        <p:nvPicPr>
          <p:cNvPr id="2050" name="Picture 2" descr="https://magput.ru/pics/large/11999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886" y="0"/>
            <a:ext cx="5535568" cy="31122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8970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293795" y="172413"/>
            <a:ext cx="11709315" cy="1115474"/>
          </a:xfrm>
          <a:prstGeom prst="wedgeRoundRectCallout">
            <a:avLst>
              <a:gd name="adj1" fmla="val -36871"/>
              <a:gd name="adj2" fmla="val 9141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Рассмотрите картину Александра Степановича Степанова «Лоси». Что изображено на картине?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3490" t="46180" r="50558" b="20486"/>
          <a:stretch/>
        </p:blipFill>
        <p:spPr>
          <a:xfrm flipH="1">
            <a:off x="0" y="1414358"/>
            <a:ext cx="2127434" cy="2499362"/>
          </a:xfrm>
          <a:prstGeom prst="rect">
            <a:avLst/>
          </a:prstGeom>
        </p:spPr>
      </p:pic>
      <p:pic>
        <p:nvPicPr>
          <p:cNvPr id="3074" name="Picture 2" descr="http://i634.photobucket.com/albums/uu63/zerno_ist/e03cc74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5299" y="1414358"/>
            <a:ext cx="7146746" cy="54281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ая прямоугольная выноска 13"/>
          <p:cNvSpPr/>
          <p:nvPr/>
        </p:nvSpPr>
        <p:spPr>
          <a:xfrm>
            <a:off x="293794" y="172413"/>
            <a:ext cx="11709315" cy="1115474"/>
          </a:xfrm>
          <a:prstGeom prst="wedgeRoundRectCallout">
            <a:avLst>
              <a:gd name="adj1" fmla="val -36871"/>
              <a:gd name="adj2" fmla="val 9141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Посмотрите на лосят. Какие они?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5" name="Скругленная прямоугольная выноска 14"/>
          <p:cNvSpPr/>
          <p:nvPr/>
        </p:nvSpPr>
        <p:spPr>
          <a:xfrm>
            <a:off x="293793" y="172413"/>
            <a:ext cx="11709315" cy="1115474"/>
          </a:xfrm>
          <a:prstGeom prst="wedgeRoundRectCallout">
            <a:avLst>
              <a:gd name="adj1" fmla="val -36871"/>
              <a:gd name="adj2" fmla="val 9141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 вы думаете, почему взрослые лоси не едят?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293792" y="172413"/>
            <a:ext cx="11709315" cy="1115474"/>
          </a:xfrm>
          <a:prstGeom prst="wedgeRoundRectCallout">
            <a:avLst>
              <a:gd name="adj1" fmla="val -36871"/>
              <a:gd name="adj2" fmla="val 9141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Посмотрите на лося-самца. Какой он?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7" name="Скругленная прямоугольная выноска 16"/>
          <p:cNvSpPr/>
          <p:nvPr/>
        </p:nvSpPr>
        <p:spPr>
          <a:xfrm>
            <a:off x="293792" y="172413"/>
            <a:ext cx="11709315" cy="1115474"/>
          </a:xfrm>
          <a:prstGeom prst="wedgeRoundRectCallout">
            <a:avLst>
              <a:gd name="adj1" fmla="val -36871"/>
              <a:gd name="adj2" fmla="val 9141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У лосихи нет таких рогов, но в случае опасности она сможет защитить лосят.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8226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293795" y="172413"/>
            <a:ext cx="11709315" cy="1115474"/>
          </a:xfrm>
          <a:prstGeom prst="wedgeRoundRectCallout">
            <a:avLst>
              <a:gd name="adj1" fmla="val -36871"/>
              <a:gd name="adj2" fmla="val 9141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Прочитайте и ответьте на вопросы из упр. 191 на стр. 118.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Вопросы помогут нам написать сочинение.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3490" t="46180" r="50558" b="20486"/>
          <a:stretch/>
        </p:blipFill>
        <p:spPr>
          <a:xfrm flipH="1">
            <a:off x="-90152" y="1068946"/>
            <a:ext cx="2127434" cy="249936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7795" t="26188" r="22912" b="6734"/>
          <a:stretch/>
        </p:blipFill>
        <p:spPr>
          <a:xfrm>
            <a:off x="3206839" y="1687132"/>
            <a:ext cx="6413679" cy="4906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595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3490" t="46180" r="50558" b="20486"/>
          <a:stretch/>
        </p:blipFill>
        <p:spPr>
          <a:xfrm flipH="1">
            <a:off x="-244699" y="4358638"/>
            <a:ext cx="2127434" cy="249936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074" y="-324904"/>
            <a:ext cx="11662659" cy="526130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34921" t="70379" r="22912" b="6734"/>
          <a:stretch/>
        </p:blipFill>
        <p:spPr>
          <a:xfrm>
            <a:off x="2788177" y="3934065"/>
            <a:ext cx="9255618" cy="2824483"/>
          </a:xfrm>
          <a:prstGeom prst="rect">
            <a:avLst/>
          </a:prstGeom>
          <a:ln w="57150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1175640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bonpic.com/wallpapers/original/19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ая прямоугольная выноска 1"/>
          <p:cNvSpPr/>
          <p:nvPr/>
        </p:nvSpPr>
        <p:spPr>
          <a:xfrm>
            <a:off x="1334174" y="4241595"/>
            <a:ext cx="10218176" cy="806381"/>
          </a:xfrm>
          <a:prstGeom prst="wedgeRoundRectCallout">
            <a:avLst>
              <a:gd name="adj1" fmla="val -36871"/>
              <a:gd name="adj2" fmla="val 9141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Разделите текст на предложения и спишите его.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33490" t="46180" r="50558" b="20486"/>
          <a:stretch/>
        </p:blipFill>
        <p:spPr>
          <a:xfrm flipH="1">
            <a:off x="0" y="4303015"/>
            <a:ext cx="2127434" cy="249936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93949" y="258682"/>
            <a:ext cx="9204101" cy="3785652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4000" dirty="0" smtClean="0"/>
              <a:t>	Заглянула зима в лес нарядила она сосны и ели в тяжёлые снеговые шубы до самых бровей нахлобучила им белоснежные шапки пуховые варежки на ветки надела спокойно стоят лесные богатыри.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773695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1481</TotalTime>
  <Words>186</Words>
  <Application>Microsoft Office PowerPoint</Application>
  <PresentationFormat>Произвольный</PresentationFormat>
  <Paragraphs>31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Домашнее задание: ТПО с. 50-51 №108-110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Tatyana Karlovna</cp:lastModifiedBy>
  <cp:revision>825</cp:revision>
  <dcterms:created xsi:type="dcterms:W3CDTF">2017-06-28T13:54:10Z</dcterms:created>
  <dcterms:modified xsi:type="dcterms:W3CDTF">2017-12-12T13:43:13Z</dcterms:modified>
</cp:coreProperties>
</file>