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1"/>
  </p:notesMasterIdLst>
  <p:handoutMasterIdLst>
    <p:handoutMasterId r:id="rId22"/>
  </p:handoutMasterIdLst>
  <p:sldIdLst>
    <p:sldId id="263" r:id="rId5"/>
    <p:sldId id="269" r:id="rId6"/>
    <p:sldId id="313" r:id="rId7"/>
    <p:sldId id="358" r:id="rId8"/>
    <p:sldId id="376" r:id="rId9"/>
    <p:sldId id="278" r:id="rId10"/>
    <p:sldId id="377" r:id="rId11"/>
    <p:sldId id="382" r:id="rId12"/>
    <p:sldId id="370" r:id="rId13"/>
    <p:sldId id="369" r:id="rId14"/>
    <p:sldId id="381" r:id="rId15"/>
    <p:sldId id="380" r:id="rId16"/>
    <p:sldId id="378" r:id="rId17"/>
    <p:sldId id="379" r:id="rId18"/>
    <p:sldId id="287" r:id="rId19"/>
    <p:sldId id="26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FFF99"/>
    <a:srgbClr val="663300"/>
    <a:srgbClr val="FF6965"/>
    <a:srgbClr val="5B9BD5"/>
    <a:srgbClr val="FFCC99"/>
    <a:srgbClr val="99CCFF"/>
    <a:srgbClr val="FFCCFF"/>
    <a:srgbClr val="FF00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microsoft.com/office/2007/relationships/hdphoto" Target="../media/hdphoto2.wdp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6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3145" t="34463" r="43896" b="47051"/>
          <a:stretch/>
        </p:blipFill>
        <p:spPr>
          <a:xfrm>
            <a:off x="1850264" y="0"/>
            <a:ext cx="10009471" cy="242164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0801082" y="991673"/>
            <a:ext cx="1390918" cy="14299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0" y="58758"/>
            <a:ext cx="1738648" cy="2304131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0" y="2569565"/>
            <a:ext cx="12531144" cy="4288435"/>
            <a:chOff x="0" y="2782067"/>
            <a:chExt cx="12531144" cy="4288435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0" y="2782067"/>
              <a:ext cx="9259910" cy="2330846"/>
              <a:chOff x="0" y="3389923"/>
              <a:chExt cx="12192000" cy="3468077"/>
            </a:xfrm>
          </p:grpSpPr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0" y="4739656"/>
              <a:ext cx="9259910" cy="2330846"/>
              <a:chOff x="0" y="3389923"/>
              <a:chExt cx="12192000" cy="3468077"/>
            </a:xfrm>
          </p:grpSpPr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" name="Группа 19"/>
            <p:cNvGrpSpPr/>
            <p:nvPr/>
          </p:nvGrpSpPr>
          <p:grpSpPr>
            <a:xfrm>
              <a:off x="3271234" y="2782067"/>
              <a:ext cx="9259910" cy="2330846"/>
              <a:chOff x="0" y="3389923"/>
              <a:chExt cx="12192000" cy="3468077"/>
            </a:xfrm>
          </p:grpSpPr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1" name="Группа 20"/>
            <p:cNvGrpSpPr/>
            <p:nvPr/>
          </p:nvGrpSpPr>
          <p:grpSpPr>
            <a:xfrm>
              <a:off x="3271234" y="4739656"/>
              <a:ext cx="9259910" cy="2330846"/>
              <a:chOff x="0" y="3389923"/>
              <a:chExt cx="12192000" cy="3468077"/>
            </a:xfrm>
          </p:grpSpPr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54705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07" y="-448535"/>
            <a:ext cx="12412532" cy="2139881"/>
          </a:xfrm>
          <a:prstGeom prst="rect">
            <a:avLst/>
          </a:prstGeom>
        </p:spPr>
      </p:pic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581305"/>
              </p:ext>
            </p:extLst>
          </p:nvPr>
        </p:nvGraphicFramePr>
        <p:xfrm>
          <a:off x="0" y="1135086"/>
          <a:ext cx="12192000" cy="6036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  <a:gridCol w="6096000"/>
              </a:tblGrid>
              <a:tr h="626875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Вариант</a:t>
                      </a:r>
                      <a:r>
                        <a:rPr lang="ru-RU" sz="3600" baseline="0" dirty="0" smtClean="0"/>
                        <a:t> 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Вариант 2</a:t>
                      </a:r>
                      <a:endParaRPr lang="ru-RU" sz="3600" dirty="0"/>
                    </a:p>
                  </a:txBody>
                  <a:tcPr/>
                </a:tc>
              </a:tr>
              <a:tr h="195424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№1</a:t>
                      </a:r>
                    </a:p>
                    <a:p>
                      <a:pPr algn="ctr"/>
                      <a:r>
                        <a:rPr lang="ru-RU" sz="3200" dirty="0" smtClean="0"/>
                        <a:t>50</a:t>
                      </a:r>
                      <a:r>
                        <a:rPr lang="ru-RU" sz="3200" baseline="0" dirty="0" smtClean="0"/>
                        <a:t> - 8 + 5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45 + 4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88 - 6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№1</a:t>
                      </a:r>
                    </a:p>
                    <a:p>
                      <a:pPr algn="ctr"/>
                      <a:r>
                        <a:rPr lang="ru-RU" sz="3200" dirty="0" smtClean="0"/>
                        <a:t>70 + 6 - 3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29 - 5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32 + 7</a:t>
                      </a:r>
                    </a:p>
                  </a:txBody>
                  <a:tcPr/>
                </a:tc>
              </a:tr>
              <a:tr h="335429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Задача №2</a:t>
                      </a:r>
                    </a:p>
                    <a:p>
                      <a:pPr algn="just"/>
                      <a:r>
                        <a:rPr lang="ru-RU" sz="3200" dirty="0" smtClean="0"/>
                        <a:t>Коля съехал с горки 28</a:t>
                      </a:r>
                      <a:r>
                        <a:rPr lang="ru-RU" sz="3200" baseline="0" dirty="0" smtClean="0"/>
                        <a:t> раз, а Петя на 7 раз меньше. Сколько раз съехал с горки Петя?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Задача №2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Коля съехал с горки 36</a:t>
                      </a:r>
                      <a:r>
                        <a:rPr lang="ru-RU" sz="3200" baseline="0" dirty="0" smtClean="0"/>
                        <a:t> раз, а Петя на 4 раза меньше. Сколько раз съехал с горки Петя?</a:t>
                      </a:r>
                      <a:endParaRPr lang="ru-RU" sz="32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56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541" t="45027" r="14102" b="43177"/>
          <a:stretch/>
        </p:blipFill>
        <p:spPr>
          <a:xfrm>
            <a:off x="0" y="0"/>
            <a:ext cx="12192000" cy="1117460"/>
          </a:xfrm>
          <a:prstGeom prst="rect">
            <a:avLst/>
          </a:prstGeom>
        </p:spPr>
      </p:pic>
      <p:pic>
        <p:nvPicPr>
          <p:cNvPr id="5122" name="Picture 2" descr="http://illustrators.ru/uploads/illustration/image/587173/main_587173_original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5" t="4706" r="12920" b="11919"/>
          <a:stretch/>
        </p:blipFill>
        <p:spPr bwMode="auto">
          <a:xfrm>
            <a:off x="4247881" y="3006121"/>
            <a:ext cx="3696237" cy="33582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" name="Picture 2" descr="http://illustrators.ru/uploads/illustration/image/587173/main_587173_original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15" b="90146" l="8837" r="54574">
                        <a14:backgroundMark x1="47752" y1="30292" x2="47752" y2="30292"/>
                        <a14:backgroundMark x1="46202" y1="29927" x2="46202" y2="29927"/>
                        <a14:backgroundMark x1="50853" y1="30839" x2="50853" y2="30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12" t="6706" r="39925" b="8082"/>
          <a:stretch/>
        </p:blipFill>
        <p:spPr bwMode="auto">
          <a:xfrm>
            <a:off x="599529" y="1326653"/>
            <a:ext cx="2652020" cy="37453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1575" y="1326653"/>
            <a:ext cx="3310415" cy="2853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7034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937" t="40626" r="31226" b="35959"/>
          <a:stretch/>
        </p:blipFill>
        <p:spPr>
          <a:xfrm>
            <a:off x="2764665" y="577826"/>
            <a:ext cx="9144000" cy="23222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72" y="364590"/>
            <a:ext cx="1928503" cy="2748727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0" y="3113317"/>
            <a:ext cx="12531144" cy="4288435"/>
            <a:chOff x="0" y="2782067"/>
            <a:chExt cx="12531144" cy="4288435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2782067"/>
              <a:ext cx="9259910" cy="2330846"/>
              <a:chOff x="0" y="3389923"/>
              <a:chExt cx="12192000" cy="3468077"/>
            </a:xfrm>
          </p:grpSpPr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0" y="4739656"/>
              <a:ext cx="9259910" cy="2330846"/>
              <a:chOff x="0" y="3389923"/>
              <a:chExt cx="12192000" cy="3468077"/>
            </a:xfrm>
          </p:grpSpPr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3271234" y="2782067"/>
              <a:ext cx="9259910" cy="2330846"/>
              <a:chOff x="0" y="3389923"/>
              <a:chExt cx="12192000" cy="3468077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3271234" y="4739656"/>
              <a:ext cx="9259910" cy="2330846"/>
              <a:chOff x="0" y="3389923"/>
              <a:chExt cx="12192000" cy="3468077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02376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462" t="37808" r="15785" b="29445"/>
          <a:stretch/>
        </p:blipFill>
        <p:spPr>
          <a:xfrm>
            <a:off x="0" y="0"/>
            <a:ext cx="12192000" cy="30853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</a:blip>
          <a:srcRect l="20398" t="49756" r="65558" b="29445"/>
          <a:stretch/>
        </p:blipFill>
        <p:spPr>
          <a:xfrm>
            <a:off x="2252777" y="4062070"/>
            <a:ext cx="2353473" cy="19596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</a:blip>
          <a:srcRect l="36689" t="50319" r="49267" b="28882"/>
          <a:stretch/>
        </p:blipFill>
        <p:spPr>
          <a:xfrm>
            <a:off x="6096000" y="4204761"/>
            <a:ext cx="2353473" cy="19596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</a:blip>
          <a:srcRect l="53691" t="50319" r="32265" b="28882"/>
          <a:stretch/>
        </p:blipFill>
        <p:spPr>
          <a:xfrm rot="10800000">
            <a:off x="2183297" y="3398617"/>
            <a:ext cx="2353473" cy="19596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</a:blip>
          <a:srcRect l="71800" t="51444" r="14156" b="27757"/>
          <a:stretch/>
        </p:blipFill>
        <p:spPr>
          <a:xfrm rot="5400000">
            <a:off x="5829600" y="4401681"/>
            <a:ext cx="2353473" cy="195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9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77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будем искать паровозикам вагончики?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26546" y="1114720"/>
            <a:ext cx="9828213" cy="574327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766738" y="6040192"/>
            <a:ext cx="1184856" cy="817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70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145" t="30414" r="14201" b="44762"/>
          <a:stretch/>
        </p:blipFill>
        <p:spPr>
          <a:xfrm>
            <a:off x="0" y="0"/>
            <a:ext cx="12192000" cy="23420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425" y="2756079"/>
            <a:ext cx="5434885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Чтобы найти неизвестное слагаемое, нужно…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67425" y="4018299"/>
            <a:ext cx="5434885" cy="1200329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Чтобы найти неизвестное уменьшаемое, нужно…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67425" y="5280519"/>
            <a:ext cx="5434885" cy="12003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Чтобы найти неизвестное вычитаемое, нужно…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6426557" y="2756079"/>
            <a:ext cx="5434885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… из суммы вычесть известное слагаемое.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6426557" y="4018299"/>
            <a:ext cx="5434885" cy="1200329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… к вычитаемому прибавить разность.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6426557" y="5280519"/>
            <a:ext cx="5434885" cy="12003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… из уменьшаемого вычесть разность.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9657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046" t="31470" r="26772" b="54269"/>
          <a:stretch/>
        </p:blipFill>
        <p:spPr>
          <a:xfrm>
            <a:off x="0" y="619920"/>
            <a:ext cx="12192000" cy="1624263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0" y="2569565"/>
            <a:ext cx="12531144" cy="4288435"/>
            <a:chOff x="0" y="2782067"/>
            <a:chExt cx="12531144" cy="4288435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0" y="2782067"/>
              <a:ext cx="9259910" cy="2330846"/>
              <a:chOff x="0" y="3389923"/>
              <a:chExt cx="12192000" cy="3468077"/>
            </a:xfrm>
          </p:grpSpPr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Группа 10"/>
            <p:cNvGrpSpPr/>
            <p:nvPr/>
          </p:nvGrpSpPr>
          <p:grpSpPr>
            <a:xfrm>
              <a:off x="0" y="4739656"/>
              <a:ext cx="9259910" cy="2330846"/>
              <a:chOff x="0" y="3389923"/>
              <a:chExt cx="12192000" cy="3468077"/>
            </a:xfrm>
          </p:grpSpPr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3271234" y="2782067"/>
              <a:ext cx="9259910" cy="2330846"/>
              <a:chOff x="0" y="3389923"/>
              <a:chExt cx="12192000" cy="3468077"/>
            </a:xfrm>
          </p:grpSpPr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3271234" y="4739656"/>
              <a:ext cx="9259910" cy="2330846"/>
              <a:chOff x="0" y="3389923"/>
              <a:chExt cx="12192000" cy="3468077"/>
            </a:xfrm>
          </p:grpSpPr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24909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2892802"/>
            <a:ext cx="12531144" cy="4288435"/>
            <a:chOff x="0" y="2782067"/>
            <a:chExt cx="12531144" cy="4288435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0" y="2782067"/>
              <a:ext cx="9259910" cy="2330846"/>
              <a:chOff x="0" y="3389923"/>
              <a:chExt cx="12192000" cy="3468077"/>
            </a:xfrm>
          </p:grpSpPr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Группа 10"/>
            <p:cNvGrpSpPr/>
            <p:nvPr/>
          </p:nvGrpSpPr>
          <p:grpSpPr>
            <a:xfrm>
              <a:off x="0" y="4739656"/>
              <a:ext cx="9259910" cy="2330846"/>
              <a:chOff x="0" y="3389923"/>
              <a:chExt cx="12192000" cy="3468077"/>
            </a:xfrm>
          </p:grpSpPr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3271234" y="2782067"/>
              <a:ext cx="9259910" cy="2330846"/>
              <a:chOff x="0" y="3389923"/>
              <a:chExt cx="12192000" cy="3468077"/>
            </a:xfrm>
          </p:grpSpPr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3271234" y="4739656"/>
              <a:ext cx="9259910" cy="2330846"/>
              <a:chOff x="0" y="3389923"/>
              <a:chExt cx="12192000" cy="3468077"/>
            </a:xfrm>
          </p:grpSpPr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" name="TextBox 2"/>
          <p:cNvSpPr txBox="1"/>
          <p:nvPr/>
        </p:nvSpPr>
        <p:spPr>
          <a:xfrm>
            <a:off x="365760" y="30480"/>
            <a:ext cx="118262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№4</a:t>
            </a:r>
          </a:p>
          <a:p>
            <a:r>
              <a:rPr lang="ru-RU" sz="3600" dirty="0" smtClean="0"/>
              <a:t>64 + 3                  92 + 6</a:t>
            </a:r>
          </a:p>
          <a:p>
            <a:r>
              <a:rPr lang="ru-RU" sz="3600" dirty="0" smtClean="0"/>
              <a:t>37 + 2                  21 + 8</a:t>
            </a:r>
          </a:p>
          <a:p>
            <a:r>
              <a:rPr lang="ru-RU" sz="3600" dirty="0" smtClean="0"/>
              <a:t>46 + 3                  74 + 5</a:t>
            </a:r>
          </a:p>
          <a:p>
            <a:r>
              <a:rPr lang="ru-RU" sz="3600" dirty="0" smtClean="0"/>
              <a:t>51 + 7                  83 + 4</a:t>
            </a:r>
          </a:p>
        </p:txBody>
      </p:sp>
    </p:spTree>
    <p:extLst>
      <p:ext uri="{BB962C8B-B14F-4D97-AF65-F5344CB8AC3E}">
        <p14:creationId xmlns:p14="http://schemas.microsoft.com/office/powerpoint/2010/main" val="202093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посчитать такой пример: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58 - 6</a:t>
            </a:r>
            <a:r>
              <a:rPr lang="ru-RU" sz="3200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0762" y="2608877"/>
            <a:ext cx="2704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58 - 6 = 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115911" y="3624540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50 + 8</a:t>
            </a:r>
            <a:endParaRPr lang="ru-RU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2936382" y="2581042"/>
            <a:ext cx="42629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(50 + 8) - 6 = </a:t>
            </a:r>
            <a:endParaRPr lang="ru-RU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7147771" y="2608877"/>
            <a:ext cx="42629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50 + (8 - 6) = </a:t>
            </a:r>
            <a:endParaRPr lang="ru-RU" sz="6000" dirty="0"/>
          </a:p>
        </p:txBody>
      </p:sp>
      <p:sp>
        <p:nvSpPr>
          <p:cNvPr id="8" name="TextBox 7"/>
          <p:cNvSpPr txBox="1"/>
          <p:nvPr/>
        </p:nvSpPr>
        <p:spPr>
          <a:xfrm>
            <a:off x="11243250" y="2608876"/>
            <a:ext cx="1120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52</a:t>
            </a:r>
            <a:endParaRPr lang="ru-RU" sz="6000" dirty="0"/>
          </a:p>
        </p:txBody>
      </p:sp>
      <p:sp>
        <p:nvSpPr>
          <p:cNvPr id="9" name="TextBox 8"/>
          <p:cNvSpPr txBox="1"/>
          <p:nvPr/>
        </p:nvSpPr>
        <p:spPr>
          <a:xfrm>
            <a:off x="843565" y="4640203"/>
            <a:ext cx="4288665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сумма разрядных слагаемых</a:t>
            </a:r>
            <a:endParaRPr lang="ru-RU" sz="36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592428" y="3387144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104362" y="3384204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48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2196CA-8D48-47B0-9C8C-268F70368960}">
  <ds:schemaRefs>
    <ds:schemaRef ds:uri="http://purl.org/dc/terms/"/>
    <ds:schemaRef ds:uri="6ee78bd2-4339-4042-adc0-bcc646419980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sharepoint/v3"/>
    <ds:schemaRef ds:uri="http://schemas.microsoft.com/office/infopath/2007/PartnerControls"/>
    <ds:schemaRef ds:uri="2547570a-e5f4-4946-a4c3-82580e42479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242</Words>
  <Application>Microsoft Office PowerPoint</Application>
  <PresentationFormat>Произвольный</PresentationFormat>
  <Paragraphs>41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2017-11-30T10:41:09Z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