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315" r:id="rId3"/>
    <p:sldId id="397" r:id="rId4"/>
    <p:sldId id="310" r:id="rId5"/>
    <p:sldId id="299" r:id="rId6"/>
    <p:sldId id="353" r:id="rId7"/>
    <p:sldId id="426" r:id="rId8"/>
    <p:sldId id="388" r:id="rId9"/>
    <p:sldId id="403" r:id="rId10"/>
    <p:sldId id="427" r:id="rId11"/>
    <p:sldId id="428" r:id="rId12"/>
    <p:sldId id="429" r:id="rId13"/>
    <p:sldId id="425" r:id="rId14"/>
    <p:sldId id="430" r:id="rId15"/>
    <p:sldId id="431" r:id="rId16"/>
    <p:sldId id="432" r:id="rId17"/>
    <p:sldId id="433" r:id="rId18"/>
    <p:sldId id="434" r:id="rId19"/>
    <p:sldId id="435" r:id="rId20"/>
    <p:sldId id="436" r:id="rId21"/>
    <p:sldId id="437" r:id="rId22"/>
    <p:sldId id="406" r:id="rId23"/>
    <p:sldId id="285" r:id="rId24"/>
    <p:sldId id="286" r:id="rId25"/>
    <p:sldId id="287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1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0000"/>
    <a:srgbClr val="EEEED1"/>
    <a:srgbClr val="EC675A"/>
    <a:srgbClr val="EA6554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58529-6276-4CE4-B6CD-CF111EE5BCD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B1930-E3BF-4C37-9B8E-4D1D58C1C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968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681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88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227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464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9309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186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2.pn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2.jpeg"/><Relationship Id="rId7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6" y="927223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3" y="92295"/>
            <a:ext cx="10406130" cy="731954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Какие строительные машины тут изображены?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6607" t="29006" r="19744" b="5149"/>
          <a:stretch/>
        </p:blipFill>
        <p:spPr>
          <a:xfrm>
            <a:off x="2805598" y="1197735"/>
            <a:ext cx="8025535" cy="553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10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57139" y="1171977"/>
            <a:ext cx="2163650" cy="288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1262130" y="111352"/>
            <a:ext cx="10393249" cy="1060625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На стройке есть и другие машины. Прочитайте текст на стр. 114-115 и назовите их.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9" name="Picture 9" descr="4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091" y="2812245"/>
            <a:ext cx="4995205" cy="312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4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21" y="2707425"/>
            <a:ext cx="5178470" cy="347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1518054" y="1674703"/>
            <a:ext cx="259237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4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Самосвал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6004350" y="1674703"/>
            <a:ext cx="402994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4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Бетономешалка</a:t>
            </a:r>
          </a:p>
        </p:txBody>
      </p:sp>
    </p:spTree>
    <p:extLst>
      <p:ext uri="{BB962C8B-B14F-4D97-AF65-F5344CB8AC3E}">
        <p14:creationId xmlns:p14="http://schemas.microsoft.com/office/powerpoint/2010/main" val="73439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40732" y="0"/>
            <a:ext cx="7924800" cy="3122613"/>
            <a:chOff x="385" y="1026"/>
            <a:chExt cx="4992" cy="1967"/>
          </a:xfrm>
        </p:grpSpPr>
        <p:pic>
          <p:nvPicPr>
            <p:cNvPr id="3" name="Picture 5" descr="5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1162"/>
              <a:ext cx="2362" cy="17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6" descr="5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5" y="1026"/>
              <a:ext cx="2452" cy="19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782280" y="3122613"/>
            <a:ext cx="22050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32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Бульдозер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5554305" y="3122613"/>
            <a:ext cx="23553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32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Экскаватор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334213" y="6144419"/>
            <a:ext cx="19700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Автокран</a:t>
            </a:r>
          </a:p>
        </p:txBody>
      </p:sp>
      <p:pic>
        <p:nvPicPr>
          <p:cNvPr id="9" name="Picture 5" descr="5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6651" y="3702050"/>
            <a:ext cx="3527425" cy="273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3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04519" y="215900"/>
            <a:ext cx="2353784" cy="5507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5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497" y="3860006"/>
            <a:ext cx="3914775" cy="228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975550" y="6261877"/>
            <a:ext cx="290188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Автопогрузчик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8675688" y="5723096"/>
            <a:ext cx="31829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Башенный кран</a:t>
            </a:r>
          </a:p>
        </p:txBody>
      </p:sp>
    </p:spTree>
    <p:extLst>
      <p:ext uri="{BB962C8B-B14F-4D97-AF65-F5344CB8AC3E}">
        <p14:creationId xmlns:p14="http://schemas.microsoft.com/office/powerpoint/2010/main" val="223090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№2 на стр. 72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1457" t="24076" r="27762" b="31206"/>
          <a:stretch/>
        </p:blipFill>
        <p:spPr>
          <a:xfrm>
            <a:off x="2305318" y="1081825"/>
            <a:ext cx="8834908" cy="544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23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57139" y="1171977"/>
            <a:ext cx="2163650" cy="288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1262130" y="111352"/>
            <a:ext cx="10393249" cy="1060625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Рассмотрите рисунки на стр. 113 учебника. Как называются эти строительные материалы?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29180" t="18970" r="34790" b="10784"/>
          <a:stretch/>
        </p:blipFill>
        <p:spPr>
          <a:xfrm>
            <a:off x="373487" y="1346337"/>
            <a:ext cx="4945488" cy="5421015"/>
          </a:xfrm>
          <a:prstGeom prst="rect">
            <a:avLst/>
          </a:prstGeom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1262130" y="111351"/>
            <a:ext cx="10393249" cy="1060625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Какие материалы нужны для постройки деревенского дома, а какие - для постройки городского дома?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7170" name="Picture 2" descr="http://www.skif-m.org/uploads/posts/2013-08/thumbs/1377958997_world_poland_colorful_houses_022096_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188" y="1660895"/>
            <a:ext cx="3837905" cy="23959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domik-oblast.nethouse.ru/static/img/0000/0002/7795/27795896.dqbsytj695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787" y="3956539"/>
            <a:ext cx="3438659" cy="25789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26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 descr="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549" y="1741156"/>
            <a:ext cx="6105525" cy="455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3" name="Picture 11" descr="3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486" y="1237918"/>
            <a:ext cx="2303462" cy="172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149986" y="455281"/>
            <a:ext cx="7345362" cy="1143000"/>
          </a:xfrm>
        </p:spPr>
        <p:txBody>
          <a:bodyPr/>
          <a:lstStyle/>
          <a:p>
            <a:r>
              <a:rPr lang="ru-RU" altLang="ru-RU" sz="3600">
                <a:solidFill>
                  <a:srgbClr val="FF68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материалы нужны для строительства сельского дома?</a:t>
            </a:r>
          </a:p>
        </p:txBody>
      </p:sp>
      <p:pic>
        <p:nvPicPr>
          <p:cNvPr id="8201" name="Picture 9" descr="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111" y="3038144"/>
            <a:ext cx="1936750" cy="1446213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3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674" y="590219"/>
            <a:ext cx="2168525" cy="112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3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361" y="3908094"/>
            <a:ext cx="1624012" cy="1433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5" name="Picture 13" descr="3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8861" y="1082343"/>
            <a:ext cx="2112962" cy="151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3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749" y="5270168"/>
            <a:ext cx="2544763" cy="102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7" name="Picture 15" descr="3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1737" y="3757282"/>
            <a:ext cx="1793875" cy="158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3213361" y="2749219"/>
            <a:ext cx="14109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>
                <a:latin typeface="Arial" panose="020B0604020202020204" pitchFamily="34" charset="0"/>
                <a:cs typeface="Arial" panose="020B0604020202020204" pitchFamily="34" charset="0"/>
              </a:rPr>
              <a:t>Брёвна</a:t>
            </a: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6597911" y="1885619"/>
            <a:ext cx="11697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>
                <a:latin typeface="Arial" panose="020B0604020202020204" pitchFamily="34" charset="0"/>
                <a:cs typeface="Arial" panose="020B0604020202020204" pitchFamily="34" charset="0"/>
              </a:rPr>
              <a:t>Доски</a:t>
            </a: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9550662" y="2663494"/>
            <a:ext cx="14065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>
                <a:latin typeface="Arial" panose="020B0604020202020204" pitchFamily="34" charset="0"/>
                <a:cs typeface="Arial" panose="020B0604020202020204" pitchFamily="34" charset="0"/>
              </a:rPr>
              <a:t>Шифер</a:t>
            </a: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3213361" y="5543219"/>
            <a:ext cx="157607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>
                <a:latin typeface="Arial" panose="020B0604020202020204" pitchFamily="34" charset="0"/>
                <a:cs typeface="Arial" panose="020B0604020202020204" pitchFamily="34" charset="0"/>
              </a:rPr>
              <a:t>Кирпичи</a:t>
            </a: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6453449" y="6062331"/>
            <a:ext cx="11841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>
                <a:latin typeface="Arial" panose="020B0604020202020204" pitchFamily="34" charset="0"/>
                <a:cs typeface="Arial" panose="020B0604020202020204" pitchFamily="34" charset="0"/>
              </a:rPr>
              <a:t>Песок</a:t>
            </a: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9550661" y="5414631"/>
            <a:ext cx="14779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>
                <a:latin typeface="Arial" panose="020B0604020202020204" pitchFamily="34" charset="0"/>
                <a:cs typeface="Arial" panose="020B0604020202020204" pitchFamily="34" charset="0"/>
              </a:rPr>
              <a:t>Цемент</a:t>
            </a:r>
          </a:p>
        </p:txBody>
      </p:sp>
      <p:sp>
        <p:nvSpPr>
          <p:cNvPr id="8215" name="Line 23"/>
          <p:cNvSpPr>
            <a:spLocks noChangeShapeType="1"/>
          </p:cNvSpPr>
          <p:nvPr/>
        </p:nvSpPr>
        <p:spPr bwMode="auto">
          <a:xfrm flipH="1" flipV="1">
            <a:off x="4726249" y="2606343"/>
            <a:ext cx="1439863" cy="115093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16" name="Line 24"/>
          <p:cNvSpPr>
            <a:spLocks noChangeShapeType="1"/>
          </p:cNvSpPr>
          <p:nvPr/>
        </p:nvSpPr>
        <p:spPr bwMode="auto">
          <a:xfrm flipH="1">
            <a:off x="4797687" y="3757281"/>
            <a:ext cx="1368425" cy="100806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17" name="Line 25"/>
          <p:cNvSpPr>
            <a:spLocks noChangeShapeType="1"/>
          </p:cNvSpPr>
          <p:nvPr/>
        </p:nvSpPr>
        <p:spPr bwMode="auto">
          <a:xfrm>
            <a:off x="7102736" y="4478006"/>
            <a:ext cx="0" cy="79216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18" name="Line 26"/>
          <p:cNvSpPr>
            <a:spLocks noChangeShapeType="1"/>
          </p:cNvSpPr>
          <p:nvPr/>
        </p:nvSpPr>
        <p:spPr bwMode="auto">
          <a:xfrm flipV="1">
            <a:off x="7102736" y="2245981"/>
            <a:ext cx="0" cy="79216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19" name="Line 27"/>
          <p:cNvSpPr>
            <a:spLocks noChangeShapeType="1"/>
          </p:cNvSpPr>
          <p:nvPr/>
        </p:nvSpPr>
        <p:spPr bwMode="auto">
          <a:xfrm flipV="1">
            <a:off x="8110799" y="2461881"/>
            <a:ext cx="1368425" cy="1295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20" name="Line 28"/>
          <p:cNvSpPr>
            <a:spLocks noChangeShapeType="1"/>
          </p:cNvSpPr>
          <p:nvPr/>
        </p:nvSpPr>
        <p:spPr bwMode="auto">
          <a:xfrm>
            <a:off x="8110798" y="3757282"/>
            <a:ext cx="1150938" cy="86518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412549" y="4036246"/>
            <a:ext cx="1837846" cy="275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456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208" grpId="0"/>
      <p:bldP spid="8209" grpId="0"/>
      <p:bldP spid="8210" grpId="0"/>
      <p:bldP spid="8211" grpId="0"/>
      <p:bldP spid="8212" grpId="0"/>
      <p:bldP spid="8213" grpId="0"/>
      <p:bldP spid="8215" grpId="0" animBg="1"/>
      <p:bldP spid="8216" grpId="0" animBg="1"/>
      <p:bldP spid="8217" grpId="0" animBg="1"/>
      <p:bldP spid="8218" grpId="0" animBg="1"/>
      <p:bldP spid="8219" grpId="0" animBg="1"/>
      <p:bldP spid="82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altLang="ru-RU" sz="3600">
                <a:solidFill>
                  <a:srgbClr val="FF68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altLang="ru-RU" sz="3400">
                <a:solidFill>
                  <a:srgbClr val="FF68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материалы нужны для      </a:t>
            </a:r>
            <a:br>
              <a:rPr lang="ru-RU" altLang="ru-RU" sz="3400">
                <a:solidFill>
                  <a:srgbClr val="FF680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3400">
                <a:solidFill>
                  <a:srgbClr val="FF68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строительства городского  дома?</a:t>
            </a:r>
          </a:p>
        </p:txBody>
      </p:sp>
      <p:pic>
        <p:nvPicPr>
          <p:cNvPr id="9222" name="Picture 6" descr="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4" y="1484314"/>
            <a:ext cx="4891087" cy="489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8" y="476251"/>
            <a:ext cx="2049462" cy="204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3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3867151"/>
            <a:ext cx="1624012" cy="1433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2135188" y="5502276"/>
            <a:ext cx="157607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>
                <a:latin typeface="Arial" panose="020B0604020202020204" pitchFamily="34" charset="0"/>
                <a:cs typeface="Arial" panose="020B0604020202020204" pitchFamily="34" charset="0"/>
              </a:rPr>
              <a:t>Кирпичи</a:t>
            </a:r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3719513" y="2205038"/>
            <a:ext cx="1655762" cy="251936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7" name="Picture 11" descr="3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6" y="5084763"/>
            <a:ext cx="2544763" cy="102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5375276" y="6021388"/>
            <a:ext cx="11841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>
                <a:latin typeface="Arial" panose="020B0604020202020204" pitchFamily="34" charset="0"/>
                <a:cs typeface="Arial" panose="020B0604020202020204" pitchFamily="34" charset="0"/>
              </a:rPr>
              <a:t>Песок</a:t>
            </a:r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>
            <a:off x="6024563" y="2349501"/>
            <a:ext cx="0" cy="27352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30" name="Picture 14" descr="3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4" y="4144964"/>
            <a:ext cx="1793875" cy="158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8472488" y="5573713"/>
            <a:ext cx="14779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>
                <a:latin typeface="Arial" panose="020B0604020202020204" pitchFamily="34" charset="0"/>
                <a:cs typeface="Arial" panose="020B0604020202020204" pitchFamily="34" charset="0"/>
              </a:rPr>
              <a:t>Цемент</a:t>
            </a:r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>
            <a:off x="6600825" y="2205039"/>
            <a:ext cx="1582738" cy="237648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33" name="Picture 17" descr="3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1628776"/>
            <a:ext cx="2168525" cy="112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2351088" y="2924176"/>
            <a:ext cx="11697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>
                <a:latin typeface="Arial" panose="020B0604020202020204" pitchFamily="34" charset="0"/>
                <a:cs typeface="Arial" panose="020B0604020202020204" pitchFamily="34" charset="0"/>
              </a:rPr>
              <a:t>Доски</a:t>
            </a:r>
          </a:p>
        </p:txBody>
      </p:sp>
      <p:sp>
        <p:nvSpPr>
          <p:cNvPr id="9235" name="Line 19"/>
          <p:cNvSpPr>
            <a:spLocks noChangeShapeType="1"/>
          </p:cNvSpPr>
          <p:nvPr/>
        </p:nvSpPr>
        <p:spPr bwMode="auto">
          <a:xfrm flipH="1">
            <a:off x="4151314" y="1412876"/>
            <a:ext cx="1152525" cy="7207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36" name="Picture 20" descr="3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1268413"/>
            <a:ext cx="2444750" cy="183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8256589" y="3068638"/>
            <a:ext cx="184467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2800">
                <a:latin typeface="Arial" panose="020B0604020202020204" pitchFamily="34" charset="0"/>
                <a:cs typeface="Arial" panose="020B0604020202020204" pitchFamily="34" charset="0"/>
              </a:rPr>
              <a:t>Бетонные</a:t>
            </a:r>
          </a:p>
          <a:p>
            <a:pPr algn="ctr"/>
            <a:r>
              <a:rPr lang="ru-RU" altLang="ru-RU" sz="2800">
                <a:latin typeface="Arial" panose="020B0604020202020204" pitchFamily="34" charset="0"/>
                <a:cs typeface="Arial" panose="020B0604020202020204" pitchFamily="34" charset="0"/>
              </a:rPr>
              <a:t>плиты</a:t>
            </a:r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>
            <a:off x="7032625" y="1412876"/>
            <a:ext cx="935038" cy="7921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6161" y="4023085"/>
            <a:ext cx="1837846" cy="275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21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25" grpId="0"/>
      <p:bldP spid="9226" grpId="0" animBg="1"/>
      <p:bldP spid="9228" grpId="0"/>
      <p:bldP spid="9229" grpId="0" animBg="1"/>
      <p:bldP spid="9231" grpId="0"/>
      <p:bldP spid="9232" grpId="0" animBg="1"/>
      <p:bldP spid="9234" grpId="0"/>
      <p:bldP spid="9235" grpId="0" animBg="1"/>
      <p:bldP spid="9237" grpId="0"/>
      <p:bldP spid="923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№3 на стр. 73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6958" t="31670" r="33077" b="36987"/>
          <a:stretch/>
        </p:blipFill>
        <p:spPr>
          <a:xfrm>
            <a:off x="1719617" y="1296536"/>
            <a:ext cx="9908275" cy="436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19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2679251" y="3135093"/>
            <a:ext cx="21780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Каменщик</a:t>
            </a:r>
          </a:p>
        </p:txBody>
      </p:sp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5870126" y="3571656"/>
            <a:ext cx="14366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Маляр</a:t>
            </a:r>
          </a:p>
        </p:txBody>
      </p:sp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8314876" y="3571656"/>
            <a:ext cx="23193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Крановщик</a:t>
            </a: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2841176" y="6019581"/>
            <a:ext cx="189686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32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Сварщик</a:t>
            </a:r>
          </a:p>
        </p:txBody>
      </p:sp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8530776" y="6164043"/>
            <a:ext cx="176400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Плотник</a:t>
            </a:r>
          </a:p>
        </p:txBody>
      </p:sp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5362126" y="6091018"/>
            <a:ext cx="26320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32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Монтажники</a:t>
            </a:r>
          </a:p>
        </p:txBody>
      </p:sp>
      <p:grpSp>
        <p:nvGrpSpPr>
          <p:cNvPr id="8" name="Group 23"/>
          <p:cNvGrpSpPr>
            <a:grpSpLocks/>
          </p:cNvGrpSpPr>
          <p:nvPr/>
        </p:nvGrpSpPr>
        <p:grpSpPr bwMode="auto">
          <a:xfrm>
            <a:off x="2841176" y="1302324"/>
            <a:ext cx="7643812" cy="4824413"/>
            <a:chOff x="385" y="754"/>
            <a:chExt cx="4815" cy="3039"/>
          </a:xfrm>
        </p:grpSpPr>
        <p:pic>
          <p:nvPicPr>
            <p:cNvPr id="9" name="Picture 6" descr="1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754"/>
              <a:ext cx="1360" cy="11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8" descr="4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2" y="754"/>
              <a:ext cx="1001" cy="14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 descr="4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7" y="845"/>
              <a:ext cx="1293" cy="13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4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" y="2296"/>
              <a:ext cx="1234" cy="1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9" descr="4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9" y="2523"/>
              <a:ext cx="1010" cy="12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2" descr="4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7" y="2478"/>
              <a:ext cx="1648" cy="11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1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ая прямоугольная выноска 21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Кто работает на стройке? Назовите профессии.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310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20912" y="1787857"/>
            <a:ext cx="2163650" cy="288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218364" y="111351"/>
            <a:ext cx="11737074" cy="1676506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>
                <a:solidFill>
                  <a:schemeClr val="tx1"/>
                </a:solidFill>
              </a:rPr>
              <a:t>Очень важно, чтобы все строители </a:t>
            </a:r>
            <a:r>
              <a:rPr lang="ru-RU" sz="2800" dirty="0" smtClean="0">
                <a:solidFill>
                  <a:schemeClr val="tx1"/>
                </a:solidFill>
              </a:rPr>
              <a:t>работали слаженно </a:t>
            </a:r>
            <a:r>
              <a:rPr lang="ru-RU" sz="2800" dirty="0">
                <a:solidFill>
                  <a:schemeClr val="tx1"/>
                </a:solidFill>
              </a:rPr>
              <a:t>и дружно. Только тогда дом будет </a:t>
            </a:r>
            <a:r>
              <a:rPr lang="ru-RU" sz="2800" dirty="0" smtClean="0">
                <a:solidFill>
                  <a:schemeClr val="tx1"/>
                </a:solidFill>
              </a:rPr>
              <a:t> строиться </a:t>
            </a:r>
            <a:r>
              <a:rPr lang="ru-RU" sz="2800" dirty="0">
                <a:solidFill>
                  <a:schemeClr val="tx1"/>
                </a:solidFill>
              </a:rPr>
              <a:t>быстро и качественно. Это значит, что </a:t>
            </a:r>
            <a:r>
              <a:rPr lang="ru-RU" sz="2800" dirty="0" smtClean="0">
                <a:solidFill>
                  <a:schemeClr val="tx1"/>
                </a:solidFill>
              </a:rPr>
              <a:t>шофёр </a:t>
            </a:r>
            <a:r>
              <a:rPr lang="ru-RU" sz="2800" dirty="0">
                <a:solidFill>
                  <a:schemeClr val="tx1"/>
                </a:solidFill>
              </a:rPr>
              <a:t>должен вовремя подвезти кирпичи и </a:t>
            </a:r>
            <a:r>
              <a:rPr lang="ru-RU" sz="2800" dirty="0" smtClean="0">
                <a:solidFill>
                  <a:schemeClr val="tx1"/>
                </a:solidFill>
              </a:rPr>
              <a:t> цемент</a:t>
            </a:r>
            <a:r>
              <a:rPr lang="ru-RU" sz="2800" dirty="0">
                <a:solidFill>
                  <a:schemeClr val="tx1"/>
                </a:solidFill>
              </a:rPr>
              <a:t>, крановщик сразу всё поднимет наверх, и </a:t>
            </a:r>
            <a:r>
              <a:rPr lang="ru-RU" sz="2800" dirty="0" smtClean="0">
                <a:solidFill>
                  <a:schemeClr val="tx1"/>
                </a:solidFill>
              </a:rPr>
              <a:t> каменщики </a:t>
            </a:r>
            <a:r>
              <a:rPr lang="ru-RU" sz="2800" dirty="0">
                <a:solidFill>
                  <a:schemeClr val="tx1"/>
                </a:solidFill>
              </a:rPr>
              <a:t>уложат кирпич за кирпичом.</a:t>
            </a:r>
          </a:p>
        </p:txBody>
      </p:sp>
      <p:pic>
        <p:nvPicPr>
          <p:cNvPr id="8" name="Picture 5" descr="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602" y="2279175"/>
            <a:ext cx="6712585" cy="428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579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81190" y="2681178"/>
            <a:ext cx="21145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179" y="1932407"/>
            <a:ext cx="3502024" cy="46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8657" y="367929"/>
            <a:ext cx="10372198" cy="1229049"/>
          </a:xfrm>
          <a:prstGeom prst="wedgeRoundRectCallout">
            <a:avLst>
              <a:gd name="adj1" fmla="val -30699"/>
              <a:gd name="adj2" fmla="val 942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Здравствуйте, ребята! Давайте повторим то, что мы узнали на прошлом уроке.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49218" y="1651380"/>
            <a:ext cx="2617230" cy="348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1255594" y="111351"/>
            <a:ext cx="10699844" cy="1335312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Строительство – одна </a:t>
            </a:r>
            <a:r>
              <a:rPr lang="ru-RU" sz="28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частей </a:t>
            </a:r>
            <a:r>
              <a:rPr lang="ru-RU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экономики</a:t>
            </a:r>
            <a:r>
              <a:rPr lang="ru-RU" sz="2800" dirty="0">
                <a:solidFill>
                  <a:schemeClr val="tx1"/>
                </a:solidFill>
              </a:rPr>
              <a:t>.</a:t>
            </a:r>
          </a:p>
          <a:p>
            <a:pPr lvl="1" algn="ctr"/>
            <a:r>
              <a:rPr lang="ru-RU" sz="2800" dirty="0">
                <a:solidFill>
                  <a:schemeClr val="tx1"/>
                </a:solidFill>
              </a:rPr>
              <a:t>Строители возводят не только жилые дома, но и мосты, заводы, </a:t>
            </a:r>
            <a:r>
              <a:rPr lang="ru-RU" sz="2800" dirty="0" smtClean="0">
                <a:solidFill>
                  <a:schemeClr val="tx1"/>
                </a:solidFill>
              </a:rPr>
              <a:t>больницы</a:t>
            </a:r>
            <a:r>
              <a:rPr lang="ru-RU" sz="2800" dirty="0">
                <a:solidFill>
                  <a:schemeClr val="tx1"/>
                </a:solidFill>
              </a:rPr>
              <a:t>. Они же прокладывают и ремонтируют дороги.</a:t>
            </a:r>
          </a:p>
        </p:txBody>
      </p:sp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542949" y="2201980"/>
            <a:ext cx="9556394" cy="3420897"/>
            <a:chOff x="385" y="1026"/>
            <a:chExt cx="4959" cy="1746"/>
          </a:xfrm>
        </p:grpSpPr>
        <p:pic>
          <p:nvPicPr>
            <p:cNvPr id="6" name="Picture 5" descr="5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1026"/>
              <a:ext cx="2314" cy="1736"/>
            </a:xfrm>
            <a:prstGeom prst="rect">
              <a:avLst/>
            </a:prstGeom>
            <a:noFill/>
            <a:ln w="57150">
              <a:solidFill>
                <a:srgbClr val="008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5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6" y="1026"/>
              <a:ext cx="2328" cy="1746"/>
            </a:xfrm>
            <a:prstGeom prst="rect">
              <a:avLst/>
            </a:prstGeom>
            <a:noFill/>
            <a:ln w="571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04152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№1 на стр. 72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1259" t="27379" r="27833" b="24486"/>
          <a:stretch/>
        </p:blipFill>
        <p:spPr>
          <a:xfrm>
            <a:off x="2674960" y="1183870"/>
            <a:ext cx="8216141" cy="543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4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115 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8637" t="44543" r="33707" b="37174"/>
          <a:stretch/>
        </p:blipFill>
        <p:spPr>
          <a:xfrm>
            <a:off x="1528548" y="1583140"/>
            <a:ext cx="10499018" cy="286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3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стр. 37-38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84101" y="553792"/>
            <a:ext cx="9556124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Построить модель дома.</a:t>
            </a:r>
            <a:endParaRPr lang="ru-RU" sz="6600" dirty="0"/>
          </a:p>
        </p:txBody>
      </p:sp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7906906" y="433330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917" y="3103199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96114" y="1299810"/>
            <a:ext cx="4560826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Из горячего колодца </a:t>
            </a:r>
          </a:p>
          <a:p>
            <a:r>
              <a:rPr lang="ru-RU" sz="2800" dirty="0" smtClean="0"/>
              <a:t>Через нос водица льётся.</a:t>
            </a:r>
            <a:endParaRPr lang="ru-RU" sz="2800" dirty="0"/>
          </a:p>
        </p:txBody>
      </p:sp>
      <p:pic>
        <p:nvPicPr>
          <p:cNvPr id="48130" name="Picture 2" descr="http://asap-test.ru/img/tsvetok-5-lepestkov-shablon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20" y="615381"/>
            <a:ext cx="4070772" cy="52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53950" y="4883535"/>
            <a:ext cx="1187970" cy="178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52675" y="1070098"/>
            <a:ext cx="2709466" cy="361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747936" y="142551"/>
            <a:ext cx="10372198" cy="1061526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Отгадайте загадки и назовите, из каких материалов сделаны отгадки.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952019" y="2876409"/>
            <a:ext cx="1211753" cy="1187923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61391" y="1902856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305044" y="2701929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09207" y="4196457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29651" y="4224872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43814" y="2819593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914586" y="2342539"/>
            <a:ext cx="4564990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 столе чудесный пруд - </a:t>
            </a:r>
          </a:p>
          <a:p>
            <a:r>
              <a:rPr lang="ru-RU" sz="2800" dirty="0" smtClean="0"/>
              <a:t>Рыбки разные живут.</a:t>
            </a:r>
            <a:endParaRPr lang="ru-RU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4914586" y="3371630"/>
            <a:ext cx="4560826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Вспушит она свои бока,</a:t>
            </a:r>
          </a:p>
          <a:p>
            <a:r>
              <a:rPr lang="ru-RU" sz="2800" dirty="0" smtClean="0"/>
              <a:t>Свои четыре уголка.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2948628" y="5438240"/>
            <a:ext cx="5108312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Стучат, стучат - не велят скучать.</a:t>
            </a:r>
          </a:p>
          <a:p>
            <a:r>
              <a:rPr lang="ru-RU" sz="2800" dirty="0" smtClean="0"/>
              <a:t>Идут, идут, а всё как тут.</a:t>
            </a:r>
            <a:endParaRPr lang="ru-RU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4914586" y="4417519"/>
            <a:ext cx="4560826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Под крышей четыре ножки,</a:t>
            </a:r>
          </a:p>
          <a:p>
            <a:r>
              <a:rPr lang="ru-RU" sz="2800" dirty="0" smtClean="0"/>
              <a:t>А на крыше - суп да ложки.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2845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12207" y="926199"/>
            <a:ext cx="2390148" cy="318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5002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Отгадайте слова. Где их можно услышать?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50021" y="194565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Предположите, о чём пойдёт речь сегодня на уроке.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250021" y="198721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тему урока на стр. 112 учебника.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9206" y="1479071"/>
            <a:ext cx="4480524" cy="12335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ЧИПРИК</a:t>
            </a:r>
            <a:endParaRPr lang="ru-RU" sz="7200" dirty="0"/>
          </a:p>
        </p:txBody>
      </p:sp>
      <p:sp>
        <p:nvSpPr>
          <p:cNvPr id="9" name="TextBox 8"/>
          <p:cNvSpPr txBox="1"/>
          <p:nvPr/>
        </p:nvSpPr>
        <p:spPr>
          <a:xfrm>
            <a:off x="439206" y="2879508"/>
            <a:ext cx="4480524" cy="12335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НОТЕБ</a:t>
            </a:r>
            <a:endParaRPr lang="ru-RU" sz="7200" dirty="0"/>
          </a:p>
        </p:txBody>
      </p:sp>
      <p:sp>
        <p:nvSpPr>
          <p:cNvPr id="10" name="TextBox 9"/>
          <p:cNvSpPr txBox="1"/>
          <p:nvPr/>
        </p:nvSpPr>
        <p:spPr>
          <a:xfrm>
            <a:off x="439206" y="4279945"/>
            <a:ext cx="4480524" cy="12335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ТНЕМЕЦ</a:t>
            </a:r>
            <a:endParaRPr lang="ru-RU" sz="7200" dirty="0"/>
          </a:p>
        </p:txBody>
      </p:sp>
      <p:sp>
        <p:nvSpPr>
          <p:cNvPr id="4" name="TextBox 3"/>
          <p:cNvSpPr txBox="1"/>
          <p:nvPr/>
        </p:nvSpPr>
        <p:spPr>
          <a:xfrm>
            <a:off x="6503831" y="1660989"/>
            <a:ext cx="4069724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9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39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учебные задачи мы поставим перед собой?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6310" t="25309" r="19744" b="35255"/>
          <a:stretch/>
        </p:blipFill>
        <p:spPr>
          <a:xfrm>
            <a:off x="2202286" y="1880315"/>
            <a:ext cx="9431763" cy="387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 descr="Копия tjdggj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30" y="1322999"/>
            <a:ext cx="9350062" cy="309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28350" y="1171977"/>
            <a:ext cx="2163650" cy="288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347730" y="111352"/>
            <a:ext cx="11307650" cy="1060625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Человек всегда строил себе дома. Сначала люди устраивали жилища в пещерах, делали палатки из шкур животных…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6" name="Picture 8" descr="tjdggj00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30" y="4566167"/>
            <a:ext cx="9350062" cy="2191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50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57139" y="1171977"/>
            <a:ext cx="2163650" cy="288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3490174" y="111352"/>
            <a:ext cx="8165205" cy="1060625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Потом люди научились строить дома из дерева, камня, кирпича.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6" name="Picture 11" descr="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423" y="1885048"/>
            <a:ext cx="3847565" cy="434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68" y="2224243"/>
            <a:ext cx="3851634" cy="3336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2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089" y="1458951"/>
            <a:ext cx="2869817" cy="4101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29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5" y="1545409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2" y="92294"/>
            <a:ext cx="11603865" cy="1041047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Люди даже складывали пословицы о строительстве дома! Прочитайте одну из них. Как вы понимаете смысл пословицы?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7" name="Picture 4" descr="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293" y="1648698"/>
            <a:ext cx="165735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5760143" y="2440860"/>
            <a:ext cx="34718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4400">
                <a:latin typeface="Comic Sans MS" panose="030F0702030302020204" pitchFamily="66" charset="0"/>
              </a:rPr>
              <a:t>построить -</a:t>
            </a:r>
            <a:r>
              <a:rPr lang="ru-RU" altLang="ru-RU" sz="320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3167755" y="4098210"/>
            <a:ext cx="8032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4400">
                <a:latin typeface="Comic Sans MS" panose="030F0702030302020204" pitchFamily="66" charset="0"/>
              </a:rPr>
              <a:t>не</a:t>
            </a: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6984105" y="4025185"/>
            <a:ext cx="29591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4400">
                <a:latin typeface="Comic Sans MS" panose="030F0702030302020204" pitchFamily="66" charset="0"/>
              </a:rPr>
              <a:t>на голову</a:t>
            </a:r>
            <a:r>
              <a:rPr lang="ru-RU" altLang="ru-RU" sz="400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3023293" y="5538073"/>
            <a:ext cx="20986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4400">
                <a:latin typeface="Comic Sans MS" panose="030F0702030302020204" pitchFamily="66" charset="0"/>
              </a:rPr>
              <a:t>надеть.</a:t>
            </a:r>
          </a:p>
        </p:txBody>
      </p:sp>
      <p:pic>
        <p:nvPicPr>
          <p:cNvPr id="22" name="Picture 9" descr="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743" y="3448923"/>
            <a:ext cx="1728787" cy="172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13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7624293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smtClean="0">
                <a:solidFill>
                  <a:schemeClr val="tx1"/>
                </a:solidFill>
              </a:rPr>
              <a:t>Что же нужно для строительства дома?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8" name="Picture 6" descr="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993" y="1293925"/>
            <a:ext cx="5038725" cy="460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668" y="1365363"/>
            <a:ext cx="3225800" cy="194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786206" y="3310050"/>
            <a:ext cx="29845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3200">
                <a:latin typeface="Comic Sans MS" panose="030F0702030302020204" pitchFamily="66" charset="0"/>
              </a:rPr>
              <a:t>Строительные</a:t>
            </a:r>
          </a:p>
          <a:p>
            <a:pPr algn="ctr"/>
            <a:r>
              <a:rPr lang="ru-RU" altLang="ru-RU" sz="3200">
                <a:latin typeface="Comic Sans MS" panose="030F0702030302020204" pitchFamily="66" charset="0"/>
              </a:rPr>
              <a:t>материалы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899543" y="3310050"/>
            <a:ext cx="29845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3200">
                <a:latin typeface="Comic Sans MS" panose="030F0702030302020204" pitchFamily="66" charset="0"/>
              </a:rPr>
              <a:t>Строительные</a:t>
            </a:r>
          </a:p>
          <a:p>
            <a:pPr algn="ctr"/>
            <a:r>
              <a:rPr lang="ru-RU" altLang="ru-RU" sz="3200">
                <a:latin typeface="Comic Sans MS" panose="030F0702030302020204" pitchFamily="66" charset="0"/>
              </a:rPr>
              <a:t>машины</a:t>
            </a: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5170756" y="5615100"/>
            <a:ext cx="135096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3200">
                <a:latin typeface="Comic Sans MS" panose="030F0702030302020204" pitchFamily="66" charset="0"/>
              </a:rPr>
              <a:t>Люди</a:t>
            </a:r>
          </a:p>
        </p:txBody>
      </p:sp>
      <p:pic>
        <p:nvPicPr>
          <p:cNvPr id="13" name="Picture 9" descr="3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918" y="1149463"/>
            <a:ext cx="3054350" cy="208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581" y="2086088"/>
            <a:ext cx="1912937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331005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03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2184</TotalTime>
  <Words>461</Words>
  <Application>Microsoft Office PowerPoint</Application>
  <PresentationFormat>Широкоэкранный</PresentationFormat>
  <Paragraphs>88</Paragraphs>
  <Slides>25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Какие материалы нужны для строительства сельского дома?</vt:lpstr>
      <vt:lpstr>          Какие материалы нужны для              строительства городского  дома?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953</cp:revision>
  <dcterms:created xsi:type="dcterms:W3CDTF">2017-07-25T14:36:55Z</dcterms:created>
  <dcterms:modified xsi:type="dcterms:W3CDTF">2017-12-10T06:31:42Z</dcterms:modified>
</cp:coreProperties>
</file>