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1" r:id="rId4"/>
    <p:sldId id="350" r:id="rId5"/>
    <p:sldId id="386" r:id="rId6"/>
    <p:sldId id="392" r:id="rId7"/>
    <p:sldId id="389" r:id="rId8"/>
    <p:sldId id="388" r:id="rId9"/>
    <p:sldId id="390" r:id="rId10"/>
    <p:sldId id="393" r:id="rId11"/>
    <p:sldId id="387" r:id="rId12"/>
    <p:sldId id="394" r:id="rId13"/>
    <p:sldId id="395" r:id="rId14"/>
    <p:sldId id="396" r:id="rId15"/>
    <p:sldId id="397" r:id="rId16"/>
    <p:sldId id="398" r:id="rId17"/>
    <p:sldId id="399" r:id="rId18"/>
    <p:sldId id="273" r:id="rId19"/>
    <p:sldId id="400" r:id="rId20"/>
    <p:sldId id="258" r:id="rId21"/>
    <p:sldId id="31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6231" y="231819"/>
            <a:ext cx="68258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Безударный </a:t>
            </a:r>
            <a:r>
              <a:rPr lang="ru-RU" sz="4000" dirty="0"/>
              <a:t>х</a:t>
            </a:r>
            <a:r>
              <a:rPr lang="ru-RU" sz="4000" dirty="0" smtClean="0"/>
              <a:t>итрый гласный,</a:t>
            </a:r>
          </a:p>
          <a:p>
            <a:r>
              <a:rPr lang="ru-RU" sz="4000" dirty="0" smtClean="0"/>
              <a:t>Слышим мы его прекрасно.</a:t>
            </a:r>
          </a:p>
          <a:p>
            <a:r>
              <a:rPr lang="ru-RU" sz="4000" dirty="0" smtClean="0"/>
              <a:t>А на письме какая буква?</a:t>
            </a:r>
          </a:p>
          <a:p>
            <a:r>
              <a:rPr lang="ru-RU" sz="4000" dirty="0" smtClean="0"/>
              <a:t>Здесь поможет нам наука:</a:t>
            </a:r>
          </a:p>
          <a:p>
            <a:r>
              <a:rPr lang="ru-RU" sz="4000" dirty="0" smtClean="0"/>
              <a:t>Гласный ставь под ударенье</a:t>
            </a:r>
            <a:br>
              <a:rPr lang="ru-RU" sz="4000" dirty="0" smtClean="0"/>
            </a:br>
            <a:r>
              <a:rPr lang="ru-RU" sz="4000" dirty="0" smtClean="0"/>
              <a:t>Чтоб развеять все сомненья!</a:t>
            </a:r>
            <a:endParaRPr lang="ru-RU" sz="40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594567" y="4017471"/>
            <a:ext cx="12058933" cy="3078747"/>
            <a:chOff x="594567" y="4017471"/>
            <a:chExt cx="12058933" cy="307874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4567" y="4017471"/>
              <a:ext cx="12058933" cy="3078747"/>
            </a:xfrm>
            <a:prstGeom prst="rect">
              <a:avLst/>
            </a:prstGeom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3322749" y="4597758"/>
              <a:ext cx="334850" cy="515155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5810647" y="4666886"/>
              <a:ext cx="334850" cy="515155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/>
            <a:srcRect b="46693"/>
            <a:stretch/>
          </p:blipFill>
          <p:spPr>
            <a:xfrm>
              <a:off x="1366376" y="4597757"/>
              <a:ext cx="1646063" cy="734465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b="46693"/>
            <a:stretch/>
          </p:blipFill>
          <p:spPr>
            <a:xfrm>
              <a:off x="4953429" y="4732042"/>
              <a:ext cx="1646063" cy="734465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b="46693"/>
            <a:stretch/>
          </p:blipFill>
          <p:spPr>
            <a:xfrm>
              <a:off x="8591997" y="4796435"/>
              <a:ext cx="1646063" cy="734465"/>
            </a:xfrm>
            <a:prstGeom prst="rect">
              <a:avLst/>
            </a:prstGeom>
          </p:spPr>
        </p:pic>
        <p:cxnSp>
          <p:nvCxnSpPr>
            <p:cNvPr id="14" name="Прямая соединительная линия 13"/>
            <p:cNvCxnSpPr/>
            <p:nvPr/>
          </p:nvCxnSpPr>
          <p:spPr>
            <a:xfrm>
              <a:off x="9092485" y="5937161"/>
              <a:ext cx="451332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913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033" t="26541" r="19942" b="6910"/>
          <a:stretch/>
        </p:blipFill>
        <p:spPr>
          <a:xfrm>
            <a:off x="901520" y="0"/>
            <a:ext cx="10277341" cy="686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26364" r="20338" b="28389"/>
          <a:stretch/>
        </p:blipFill>
        <p:spPr>
          <a:xfrm>
            <a:off x="0" y="824247"/>
            <a:ext cx="12192000" cy="47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837" t="21259" r="19546" b="17474"/>
          <a:stretch/>
        </p:blipFill>
        <p:spPr>
          <a:xfrm>
            <a:off x="1" y="0"/>
            <a:ext cx="12192000" cy="630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036" t="32704" r="19744" b="13951"/>
          <a:stretch/>
        </p:blipFill>
        <p:spPr>
          <a:xfrm>
            <a:off x="0" y="540913"/>
            <a:ext cx="12192000" cy="552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3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272" t="21611" r="13904" b="22051"/>
          <a:stretch/>
        </p:blipFill>
        <p:spPr>
          <a:xfrm>
            <a:off x="0" y="399245"/>
            <a:ext cx="12192000" cy="586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271" t="26716" r="14597" b="33319"/>
          <a:stretch/>
        </p:blipFill>
        <p:spPr>
          <a:xfrm>
            <a:off x="0" y="978794"/>
            <a:ext cx="12192000" cy="420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9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370" t="15273" r="14102" b="6029"/>
          <a:stretch/>
        </p:blipFill>
        <p:spPr>
          <a:xfrm>
            <a:off x="1043189" y="0"/>
            <a:ext cx="10156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2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найти проверочное слово для слова с безударным гласным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66771" y="129003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66770" y="128988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66768" y="128958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95-96 упр.145</a:t>
            </a: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658083" y="247982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Спишите, вставляя пропущенные буквы.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слова для переноса.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263" y="3524046"/>
            <a:ext cx="11195474" cy="1446550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	Бурундуки - </a:t>
            </a:r>
            <a:r>
              <a:rPr lang="ru-RU" sz="4400" dirty="0" err="1" smtClean="0"/>
              <a:t>мален</a:t>
            </a:r>
            <a:r>
              <a:rPr lang="ru-RU" sz="4400" dirty="0" smtClean="0"/>
              <a:t>…кие л…</a:t>
            </a:r>
            <a:r>
              <a:rPr lang="ru-RU" sz="4400" dirty="0" err="1" smtClean="0"/>
              <a:t>сные</a:t>
            </a:r>
            <a:r>
              <a:rPr lang="ru-RU" sz="4400" dirty="0" smtClean="0"/>
              <a:t> ж…</a:t>
            </a:r>
            <a:r>
              <a:rPr lang="ru-RU" sz="4400" dirty="0" err="1" smtClean="0"/>
              <a:t>тели</a:t>
            </a:r>
            <a:r>
              <a:rPr lang="ru-RU" sz="4400" dirty="0" smtClean="0"/>
              <a:t>. Они любят </a:t>
            </a:r>
            <a:r>
              <a:rPr lang="ru-RU" sz="4400" dirty="0" err="1" smtClean="0"/>
              <a:t>яг</a:t>
            </a:r>
            <a:r>
              <a:rPr lang="ru-RU" sz="4400" dirty="0" smtClean="0"/>
              <a:t>…</a:t>
            </a:r>
            <a:r>
              <a:rPr lang="ru-RU" sz="4400" dirty="0" err="1" smtClean="0"/>
              <a:t>ды</a:t>
            </a:r>
            <a:r>
              <a:rPr lang="ru-RU" sz="4400" dirty="0" smtClean="0"/>
              <a:t>, </a:t>
            </a:r>
            <a:r>
              <a:rPr lang="ru-RU" sz="4400" dirty="0" err="1" smtClean="0"/>
              <a:t>пл</a:t>
            </a:r>
            <a:r>
              <a:rPr lang="ru-RU" sz="4400" dirty="0" smtClean="0"/>
              <a:t>…</a:t>
            </a:r>
            <a:r>
              <a:rPr lang="ru-RU" sz="4400" dirty="0" err="1" smtClean="0"/>
              <a:t>ды</a:t>
            </a:r>
            <a:r>
              <a:rPr lang="ru-RU" sz="4400" dirty="0"/>
              <a:t> </a:t>
            </a:r>
            <a:r>
              <a:rPr lang="ru-RU" sz="4400" dirty="0" smtClean="0"/>
              <a:t>ш…</a:t>
            </a:r>
            <a:r>
              <a:rPr lang="ru-RU" sz="4400" dirty="0" err="1" smtClean="0"/>
              <a:t>повника</a:t>
            </a:r>
            <a:r>
              <a:rPr lang="ru-RU" sz="4400" dirty="0" smtClean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слово </a:t>
            </a:r>
            <a:r>
              <a:rPr lang="ru-RU" sz="3600" i="1" dirty="0" smtClean="0">
                <a:solidFill>
                  <a:srgbClr val="00B050"/>
                </a:solidFill>
              </a:rPr>
              <a:t>лесные</a:t>
            </a:r>
            <a:r>
              <a:rPr lang="ru-RU" sz="3600" dirty="0" smtClean="0">
                <a:solidFill>
                  <a:schemeClr val="tx1"/>
                </a:solidFill>
              </a:rPr>
              <a:t>, подберите к нему однокоренные слова. Выделите в словах корень.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в словах ударение, подчеркните безударные гласные. Почему при их написании можно ошибиться?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тему урока на стр. 93 учебника.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Чему мы будем учиться сегодня на уроке?</a:t>
            </a:r>
          </a:p>
        </p:txBody>
      </p:sp>
      <p:pic>
        <p:nvPicPr>
          <p:cNvPr id="1026" name="Picture 2" descr="http://static.webshopapp.com/shops/000958/files/003892472/kek-amsterdam-wall-decal-multicolour-108x91cm-se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99" y="1242513"/>
            <a:ext cx="3043426" cy="225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aytonwildliferemoval.com/wp-content/uploads/2015/02/shutterstock_10945552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715" y="1038646"/>
            <a:ext cx="3103809" cy="273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0" y="4970596"/>
            <a:ext cx="12531143" cy="3732756"/>
            <a:chOff x="-315532" y="3144562"/>
            <a:chExt cx="12531143" cy="3732756"/>
          </a:xfrm>
        </p:grpSpPr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98" t="25951" r="28815" b="7382"/>
          <a:stretch/>
        </p:blipFill>
        <p:spPr>
          <a:xfrm>
            <a:off x="1510748" y="0"/>
            <a:ext cx="89265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4851" y="1098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же нужно сделать, чтобы написать слово с безударным гласным звуком правильно?</a:t>
            </a: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851" y="1442435"/>
            <a:ext cx="1732586" cy="2067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40059" y="1592872"/>
            <a:ext cx="2511380" cy="193899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/>
              <a:t>с</a:t>
            </a:r>
            <a:r>
              <a:rPr lang="ru-RU" sz="4000" dirty="0" err="1" smtClean="0"/>
              <a:t>н</a:t>
            </a:r>
            <a:r>
              <a:rPr lang="ru-RU" sz="4000" dirty="0" smtClean="0"/>
              <a:t>…</a:t>
            </a:r>
            <a:r>
              <a:rPr lang="ru-RU" sz="4000" dirty="0" err="1" smtClean="0"/>
              <a:t>говой</a:t>
            </a:r>
            <a:endParaRPr lang="ru-RU" sz="4000" dirty="0" smtClean="0"/>
          </a:p>
          <a:p>
            <a:pPr algn="ctr"/>
            <a:r>
              <a:rPr lang="ru-RU" sz="4000" dirty="0" smtClean="0"/>
              <a:t>л…сник</a:t>
            </a:r>
          </a:p>
          <a:p>
            <a:pPr algn="ctr"/>
            <a:r>
              <a:rPr lang="ru-RU" sz="4000" dirty="0" smtClean="0"/>
              <a:t>м…</a:t>
            </a:r>
            <a:r>
              <a:rPr lang="ru-RU" sz="4000" dirty="0" err="1" smtClean="0"/>
              <a:t>ря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6308140" y="1777538"/>
            <a:ext cx="1815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452" t="28477" r="13112" b="29445"/>
          <a:stretch/>
        </p:blipFill>
        <p:spPr>
          <a:xfrm>
            <a:off x="1408982" y="3662558"/>
            <a:ext cx="9684914" cy="3078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6100" y="1565886"/>
            <a:ext cx="2511380" cy="193899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снег</a:t>
            </a:r>
          </a:p>
          <a:p>
            <a:pPr algn="ctr"/>
            <a:r>
              <a:rPr lang="ru-RU" sz="4000" dirty="0" smtClean="0"/>
              <a:t>лес</a:t>
            </a:r>
          </a:p>
          <a:p>
            <a:pPr algn="ctr"/>
            <a:r>
              <a:rPr lang="ru-RU" sz="4000" dirty="0" smtClean="0"/>
              <a:t>море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740059" y="1592872"/>
            <a:ext cx="2511380" cy="193899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 smtClean="0"/>
              <a:t>снЕговой</a:t>
            </a:r>
            <a:endParaRPr lang="ru-RU" sz="4000" dirty="0" smtClean="0"/>
          </a:p>
          <a:p>
            <a:pPr algn="ctr"/>
            <a:r>
              <a:rPr lang="ru-RU" sz="4000" dirty="0" err="1" smtClean="0"/>
              <a:t>лЕсник</a:t>
            </a:r>
            <a:endParaRPr lang="ru-RU" sz="4000" dirty="0" smtClean="0"/>
          </a:p>
          <a:p>
            <a:pPr algn="ctr"/>
            <a:r>
              <a:rPr lang="ru-RU" sz="4000" dirty="0" err="1" smtClean="0"/>
              <a:t>мОря</a:t>
            </a:r>
            <a:endParaRPr lang="ru-RU" sz="4000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34851" y="1098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Чтобы найти проверочное слово, нужно подобрать </a:t>
            </a:r>
            <a:r>
              <a:rPr lang="ru-RU" sz="3200" dirty="0">
                <a:solidFill>
                  <a:schemeClr val="tx1"/>
                </a:solidFill>
              </a:rPr>
              <a:t>однокоренные слова </a:t>
            </a:r>
            <a:r>
              <a:rPr lang="ru-RU" sz="3200" dirty="0" smtClean="0">
                <a:solidFill>
                  <a:schemeClr val="tx1"/>
                </a:solidFill>
              </a:rPr>
              <a:t>или изменить </a:t>
            </a:r>
            <a:r>
              <a:rPr lang="ru-RU" sz="3200" dirty="0">
                <a:solidFill>
                  <a:schemeClr val="tx1"/>
                </a:solidFill>
              </a:rPr>
              <a:t>форму проверяемого </a:t>
            </a:r>
            <a:r>
              <a:rPr lang="ru-RU" sz="3200" dirty="0" smtClean="0">
                <a:solidFill>
                  <a:schemeClr val="tx1"/>
                </a:solidFill>
              </a:rPr>
              <a:t>слова.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10315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Вы догадаетесь сами, что значить «изменить форму слова», когда послушаете сказку про тигра Полосатика.</a:t>
            </a:r>
          </a:p>
        </p:txBody>
      </p:sp>
    </p:spTree>
    <p:extLst>
      <p:ext uri="{BB962C8B-B14F-4D97-AF65-F5344CB8AC3E}">
        <p14:creationId xmlns:p14="http://schemas.microsoft.com/office/powerpoint/2010/main" val="371306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184" y="0"/>
            <a:ext cx="916975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	Жил-был тигр по кличке Полосатик. Как-то раз решил Полосатик пойти в школу. Для зверей, конечно. В школе для зверей, как и в любой другой школе, есть форма. Надел Полосатик форму, собрал букет цветов и отправился в школу.</a:t>
            </a:r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Когда тигр входил в школу, то услышал приветливое: «Приглашаем </a:t>
            </a:r>
            <a:r>
              <a:rPr lang="ru-RU" sz="2000" dirty="0" err="1" smtClean="0"/>
              <a:t>тигрА</a:t>
            </a:r>
            <a:r>
              <a:rPr lang="ru-RU" sz="2000" dirty="0" smtClean="0"/>
              <a:t> в школу!». Тут же на форме появилась буква А. Полосатик удивился, но спросить, почему появилась буква на форме, было не у кого. В коридоре школы дежурная тётя Киса увидела, что у Полосатика нет сменной обуви, и крикнула кому-то: «Дайте </a:t>
            </a:r>
            <a:r>
              <a:rPr lang="ru-RU" sz="2000" dirty="0" err="1" smtClean="0"/>
              <a:t>тигрУ</a:t>
            </a:r>
            <a:r>
              <a:rPr lang="ru-RU" sz="2000" dirty="0" smtClean="0"/>
              <a:t> бахилы! Нечего полы пачкать!». Тут буква А на форме у Полосатика сменилась на букву У. Полосатик ещё больше удивился, но промолчал. </a:t>
            </a:r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Когда Полосатик вошёл в класс, то немного испугался. В классе уже сидели за партами другие тигры, а у доски стояла учительница тигрица. Полосатик подарил ей цветы. Учительница улыбнулась Полосатику и сказала: «Не бойся! Посмотри, тут учатся такие же </a:t>
            </a:r>
            <a:r>
              <a:rPr lang="ru-RU" sz="2000" dirty="0" err="1" smtClean="0"/>
              <a:t>тигрЫ</a:t>
            </a:r>
            <a:r>
              <a:rPr lang="ru-RU" sz="2000" dirty="0" smtClean="0"/>
              <a:t>, как и ты. Занимай свободное место». Тут на форме Полосатика исчезла буква У и появилась буква Ы. Полосатик стал о чём-то догадываться.</a:t>
            </a:r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На уроке тигры считали. Полосатик уже умел считать, поэтому поднял лапу и попросился к доске. Учительница вызвала Полосатика к доске, тот верно решил пример, и учительница сказала: «Я довольна этим </a:t>
            </a:r>
            <a:r>
              <a:rPr lang="ru-RU" sz="2000" dirty="0" err="1" smtClean="0"/>
              <a:t>тигрОМ</a:t>
            </a:r>
            <a:r>
              <a:rPr lang="ru-RU" sz="2000" dirty="0" smtClean="0"/>
              <a:t>!». На форме Полосатика тут же возникли буквы ОМ. «Я догадался!» - закричал Полосатик.</a:t>
            </a:r>
            <a:endParaRPr lang="ru-RU" sz="2000" dirty="0"/>
          </a:p>
          <a:p>
            <a:pPr algn="just"/>
            <a:r>
              <a:rPr lang="ru-RU" sz="2000" dirty="0" smtClean="0"/>
              <a:t>	А вы, ребята, догадались, почему на форме Полосатика менялись буквы?</a:t>
            </a:r>
          </a:p>
        </p:txBody>
      </p:sp>
      <p:pic>
        <p:nvPicPr>
          <p:cNvPr id="2054" name="Picture 6" descr="http://png.clipart.me/istock/previews/6772/6772781-happy-school-ti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941" y="3812146"/>
            <a:ext cx="2586679" cy="304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6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русском языке есть встречаются разные формы слов. Важно научиться не путать их с однокоренными словами.</a:t>
            </a: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851" y="1442435"/>
            <a:ext cx="1732586" cy="20673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7009" y="1928451"/>
            <a:ext cx="2699841" cy="304698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тигр</a:t>
            </a:r>
          </a:p>
          <a:p>
            <a:pPr algn="ctr"/>
            <a:r>
              <a:rPr lang="ru-RU" sz="4800" dirty="0" smtClean="0"/>
              <a:t>тигры</a:t>
            </a:r>
          </a:p>
          <a:p>
            <a:pPr algn="ctr"/>
            <a:r>
              <a:rPr lang="ru-RU" sz="4800" dirty="0" smtClean="0"/>
              <a:t>тигру</a:t>
            </a:r>
          </a:p>
          <a:p>
            <a:pPr algn="ctr"/>
            <a:r>
              <a:rPr lang="ru-RU" sz="4800" dirty="0" smtClean="0"/>
              <a:t>тигром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5980519" y="1958403"/>
            <a:ext cx="2699841" cy="30469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тигр</a:t>
            </a:r>
          </a:p>
          <a:p>
            <a:pPr algn="ctr"/>
            <a:r>
              <a:rPr lang="ru-RU" sz="4800" dirty="0" smtClean="0"/>
              <a:t>тигрята</a:t>
            </a:r>
          </a:p>
          <a:p>
            <a:pPr algn="ctr"/>
            <a:r>
              <a:rPr lang="ru-RU" sz="4800" dirty="0" smtClean="0"/>
              <a:t>тигрицы</a:t>
            </a:r>
          </a:p>
          <a:p>
            <a:pPr algn="ctr"/>
            <a:r>
              <a:rPr lang="ru-RU" sz="4800" dirty="0" smtClean="0"/>
              <a:t>тигриный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7009" y="5440234"/>
            <a:ext cx="3245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формы слова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644487" y="5440234"/>
            <a:ext cx="37067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однокоренные слова</a:t>
            </a:r>
            <a:endParaRPr lang="ru-RU" sz="40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829747" y="5005391"/>
            <a:ext cx="0" cy="65226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7497864" y="5018270"/>
            <a:ext cx="0" cy="65226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9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Где записаны формы слова, а где однокоренные слова? </a:t>
            </a: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851" y="1442435"/>
            <a:ext cx="1732586" cy="20673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1534" y="1778098"/>
            <a:ext cx="2699841" cy="304698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берёза</a:t>
            </a:r>
          </a:p>
          <a:p>
            <a:pPr algn="ctr"/>
            <a:r>
              <a:rPr lang="ru-RU" sz="4800" dirty="0" smtClean="0"/>
              <a:t>берёзы</a:t>
            </a:r>
          </a:p>
          <a:p>
            <a:pPr algn="ctr"/>
            <a:r>
              <a:rPr lang="ru-RU" sz="4800" dirty="0" smtClean="0"/>
              <a:t>берёзу</a:t>
            </a:r>
          </a:p>
          <a:p>
            <a:pPr algn="ctr"/>
            <a:r>
              <a:rPr lang="ru-RU" sz="4800" dirty="0" smtClean="0"/>
              <a:t>берёзе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310254" y="1778098"/>
            <a:ext cx="3369543" cy="304698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берёза</a:t>
            </a:r>
          </a:p>
          <a:p>
            <a:pPr algn="ctr"/>
            <a:r>
              <a:rPr lang="ru-RU" sz="4800" dirty="0" smtClean="0"/>
              <a:t>берёзка</a:t>
            </a:r>
          </a:p>
          <a:p>
            <a:pPr algn="ctr"/>
            <a:r>
              <a:rPr lang="ru-RU" sz="4800" dirty="0" smtClean="0"/>
              <a:t>берёзовый</a:t>
            </a:r>
          </a:p>
          <a:p>
            <a:pPr algn="ctr"/>
            <a:r>
              <a:rPr lang="ru-RU" sz="4800" dirty="0" smtClean="0"/>
              <a:t>березняк</a:t>
            </a:r>
          </a:p>
        </p:txBody>
      </p:sp>
    </p:spTree>
    <p:extLst>
      <p:ext uri="{BB962C8B-B14F-4D97-AF65-F5344CB8AC3E}">
        <p14:creationId xmlns:p14="http://schemas.microsoft.com/office/powerpoint/2010/main" val="255062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245</Words>
  <Application>Microsoft Office PowerPoint</Application>
  <PresentationFormat>Широкоэкранный</PresentationFormat>
  <Paragraphs>58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95-96 упр.145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694</cp:revision>
  <dcterms:created xsi:type="dcterms:W3CDTF">2017-06-28T13:54:10Z</dcterms:created>
  <dcterms:modified xsi:type="dcterms:W3CDTF">2017-11-12T16:40:29Z</dcterms:modified>
</cp:coreProperties>
</file>