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371" r:id="rId4"/>
    <p:sldId id="271" r:id="rId5"/>
    <p:sldId id="350" r:id="rId6"/>
    <p:sldId id="357" r:id="rId7"/>
    <p:sldId id="358" r:id="rId8"/>
    <p:sldId id="359" r:id="rId9"/>
    <p:sldId id="361" r:id="rId10"/>
    <p:sldId id="259" r:id="rId11"/>
    <p:sldId id="362" r:id="rId12"/>
    <p:sldId id="360" r:id="rId13"/>
    <p:sldId id="368" r:id="rId14"/>
    <p:sldId id="369" r:id="rId15"/>
    <p:sldId id="363" r:id="rId16"/>
    <p:sldId id="367" r:id="rId17"/>
    <p:sldId id="273" r:id="rId18"/>
    <p:sldId id="370" r:id="rId19"/>
    <p:sldId id="258" r:id="rId20"/>
    <p:sldId id="314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Татьяна Пеньковская" initials="ТП" lastIdx="0" clrIdx="0">
    <p:extLst>
      <p:ext uri="{19B8F6BF-5375-455C-9EA6-DF929625EA0E}">
        <p15:presenceInfo xmlns:p15="http://schemas.microsoft.com/office/powerpoint/2012/main" userId="712bf1a5e5d26ef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6"/>
    <a:srgbClr val="FFFFFF"/>
    <a:srgbClr val="CCECFF"/>
    <a:srgbClr val="99FF99"/>
    <a:srgbClr val="FFCCFF"/>
    <a:srgbClr val="66FFFF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03" autoAdjust="0"/>
    <p:restoredTop sz="94660"/>
  </p:normalViewPr>
  <p:slideViewPr>
    <p:cSldViewPr snapToGrid="0">
      <p:cViewPr varScale="1">
        <p:scale>
          <a:sx n="74" d="100"/>
          <a:sy n="74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82D04-7DD4-4511-B03E-2B2B4AEDB11A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65B9-61E1-4DB9-A45B-34BCC6C50B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52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55A3CE-4BAF-46EF-8C19-92C93514972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445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7.png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58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358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380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ctrTitle"/>
          </p:nvPr>
        </p:nvSpPr>
        <p:spPr>
          <a:xfrm>
            <a:off x="1332121" y="1068404"/>
            <a:ext cx="9144000" cy="1434163"/>
          </a:xfrm>
          <a:prstGeom prst="rect">
            <a:avLst/>
          </a:prstGeom>
          <a:ln>
            <a:solidFill>
              <a:srgbClr val="9966FF"/>
            </a:solidFill>
          </a:ln>
          <a:effectLst>
            <a:outerShdw blurRad="50800" dist="38100" dir="2700000" algn="tl" rotWithShape="0">
              <a:srgbClr val="9966FF">
                <a:alpha val="32000"/>
              </a:srgbClr>
            </a:outerShdw>
          </a:effectLst>
        </p:spPr>
        <p:txBody>
          <a:bodyPr lIns="0" tIns="0" rIns="0" bIns="0" anchor="ctr"/>
          <a:lstStyle>
            <a:lvl1pPr algn="ctr">
              <a:defRPr sz="4400" b="1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4367" y="3012847"/>
            <a:ext cx="2822590" cy="344759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263" y="6024436"/>
            <a:ext cx="5551716" cy="63896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961" y="4560037"/>
            <a:ext cx="1948772" cy="18692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02632">
            <a:off x="224356" y="1858403"/>
            <a:ext cx="999250" cy="1118042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165" y="2725474"/>
            <a:ext cx="953184" cy="106488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79" y="4564920"/>
            <a:ext cx="1575977" cy="186434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092553">
            <a:off x="8906609" y="3057735"/>
            <a:ext cx="1025779" cy="106405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3213" y="133475"/>
            <a:ext cx="1694227" cy="142077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67359">
            <a:off x="2831308" y="204024"/>
            <a:ext cx="1325102" cy="58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547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"/>
          <p:cNvSpPr>
            <a:spLocks noGrp="1"/>
          </p:cNvSpPr>
          <p:nvPr>
            <p:ph type="title"/>
          </p:nvPr>
        </p:nvSpPr>
        <p:spPr>
          <a:xfrm>
            <a:off x="1868607" y="728650"/>
            <a:ext cx="8192138" cy="2012351"/>
          </a:xfrm>
          <a:prstGeom prst="rect">
            <a:avLst/>
          </a:prstGeom>
          <a:solidFill>
            <a:schemeClr val="bg1"/>
          </a:solidFill>
          <a:ln w="38100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5728788" y="2944866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8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5728788" y="3765234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9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5728788" y="4585602"/>
            <a:ext cx="4331957" cy="616503"/>
          </a:xfrm>
          <a:prstGeom prst="rect">
            <a:avLst/>
          </a:prstGeom>
          <a:solidFill>
            <a:schemeClr val="bg1"/>
          </a:solidFill>
          <a:ln w="28575">
            <a:solidFill>
              <a:srgbClr val="9966FF">
                <a:alpha val="47000"/>
              </a:srgbClr>
            </a:solidFill>
            <a:prstDash val="solid"/>
          </a:ln>
          <a:effectLst>
            <a:outerShdw blurRad="254000" dist="38100" dir="2700000" algn="tl" rotWithShape="0">
              <a:srgbClr val="9966FF">
                <a:alpha val="34000"/>
              </a:srgbClr>
            </a:outerShdw>
          </a:effectLst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rgbClr val="9966FF"/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440" y="93727"/>
            <a:ext cx="1210188" cy="53288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9302" y="3059864"/>
            <a:ext cx="2730600" cy="348686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22" y="5918230"/>
            <a:ext cx="4631398" cy="62850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0745" y="4450329"/>
            <a:ext cx="2390218" cy="229265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5065">
            <a:off x="446928" y="2480896"/>
            <a:ext cx="1105332" cy="1236735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2125" y="1862002"/>
            <a:ext cx="946493" cy="105741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50" y="4355341"/>
            <a:ext cx="516931" cy="72098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6070" y="95817"/>
            <a:ext cx="1460862" cy="1225074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88" y="885524"/>
            <a:ext cx="839414" cy="870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8467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7109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657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8228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199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599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577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0945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5F3D4-C9ED-4E40-A844-0276CB027E0E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582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C5F3D4-C9ED-4E40-A844-0276CB027E0E}" type="datetimeFigureOut">
              <a:rPr lang="ru-RU" smtClean="0"/>
              <a:t>01.11.2017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1BBFF-3D00-429B-86C0-E4A52BE031B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456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3.png"/><Relationship Id="rId7" Type="http://schemas.openxmlformats.org/officeDocument/2006/relationships/image" Target="../media/image4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11" Type="http://schemas.openxmlformats.org/officeDocument/2006/relationships/image" Target="../media/image42.png"/><Relationship Id="rId5" Type="http://schemas.openxmlformats.org/officeDocument/2006/relationships/image" Target="../media/image30.png"/><Relationship Id="rId10" Type="http://schemas.openxmlformats.org/officeDocument/2006/relationships/image" Target="../media/image17.png"/><Relationship Id="rId4" Type="http://schemas.openxmlformats.org/officeDocument/2006/relationships/image" Target="../media/image28.png"/><Relationship Id="rId9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4825" t="20026" r="10242" b="14305"/>
          <a:stretch/>
        </p:blipFill>
        <p:spPr>
          <a:xfrm>
            <a:off x="0" y="-74343"/>
            <a:ext cx="12192000" cy="6932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20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1079" y="3395441"/>
            <a:ext cx="2881618" cy="329090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99245" y="193183"/>
            <a:ext cx="1040613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400" dirty="0" smtClean="0"/>
              <a:t>	Поиграем! Если вы слышите слово, которое начинается с </a:t>
            </a:r>
            <a:r>
              <a:rPr lang="ru-RU" sz="4400" b="1" dirty="0" smtClean="0">
                <a:solidFill>
                  <a:srgbClr val="FF0000"/>
                </a:solidFill>
              </a:rPr>
              <a:t>гласного звука</a:t>
            </a:r>
            <a:r>
              <a:rPr lang="ru-RU" sz="4400" dirty="0" smtClean="0"/>
              <a:t>, то нужно </a:t>
            </a:r>
            <a:r>
              <a:rPr lang="ru-RU" sz="4400" dirty="0" smtClean="0">
                <a:solidFill>
                  <a:srgbClr val="FF0000"/>
                </a:solidFill>
              </a:rPr>
              <a:t>хлопнуть в ладоши</a:t>
            </a:r>
            <a:r>
              <a:rPr lang="ru-RU" sz="4400" dirty="0" smtClean="0"/>
              <a:t>. Если слово начинается с </a:t>
            </a:r>
            <a:r>
              <a:rPr lang="ru-RU" sz="4400" b="1" dirty="0" smtClean="0">
                <a:solidFill>
                  <a:srgbClr val="00B050"/>
                </a:solidFill>
              </a:rPr>
              <a:t>согласного звука </a:t>
            </a:r>
            <a:r>
              <a:rPr lang="ru-RU" sz="4400" dirty="0" smtClean="0"/>
              <a:t>- то нужно </a:t>
            </a:r>
            <a:r>
              <a:rPr lang="ru-RU" sz="4400" dirty="0" smtClean="0">
                <a:solidFill>
                  <a:srgbClr val="00B050"/>
                </a:solidFill>
              </a:rPr>
              <a:t>подпрыгнуть</a:t>
            </a:r>
            <a:r>
              <a:rPr lang="ru-RU" sz="4400" dirty="0" smtClean="0"/>
              <a:t>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713069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8886" t="38137" r="25287" b="24098"/>
          <a:stretch/>
        </p:blipFill>
        <p:spPr>
          <a:xfrm>
            <a:off x="0" y="0"/>
            <a:ext cx="12089192" cy="459775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268530" y="4250027"/>
            <a:ext cx="1923470" cy="2481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773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9381" t="24428" r="14399" b="9727"/>
          <a:stretch/>
        </p:blipFill>
        <p:spPr>
          <a:xfrm>
            <a:off x="1184856" y="-90152"/>
            <a:ext cx="10109916" cy="5651881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0" y="2944939"/>
            <a:ext cx="13535696" cy="4331624"/>
            <a:chOff x="-315532" y="3144562"/>
            <a:chExt cx="12531143" cy="3732756"/>
          </a:xfrm>
        </p:grpSpPr>
        <p:pic>
          <p:nvPicPr>
            <p:cNvPr id="4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78425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3538" t="24957" r="19546" b="11839"/>
          <a:stretch/>
        </p:blipFill>
        <p:spPr>
          <a:xfrm>
            <a:off x="605308" y="0"/>
            <a:ext cx="10998558" cy="6866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730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50627"/>
            <a:ext cx="2081208" cy="1911016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171884" y="0"/>
            <a:ext cx="6555441" cy="650627"/>
          </a:xfrm>
          <a:prstGeom prst="wedgeRoundRectCallout">
            <a:avLst>
              <a:gd name="adj1" fmla="val -39717"/>
              <a:gd name="adj2" fmla="val 12895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Поработаем самостоятельно!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68698" y="1912665"/>
            <a:ext cx="10307392" cy="76944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Сквозь берёзки тихо веет тёплый ветерок.</a:t>
            </a:r>
            <a:endParaRPr lang="ru-RU" sz="4400" dirty="0"/>
          </a:p>
        </p:txBody>
      </p:sp>
      <p:sp>
        <p:nvSpPr>
          <p:cNvPr id="5" name="TextBox 4"/>
          <p:cNvSpPr txBox="1"/>
          <p:nvPr/>
        </p:nvSpPr>
        <p:spPr>
          <a:xfrm>
            <a:off x="283335" y="3212270"/>
            <a:ext cx="57310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F0"/>
                </a:solidFill>
              </a:rPr>
              <a:t>Вариант 1</a:t>
            </a:r>
          </a:p>
          <a:p>
            <a:pPr marL="342900" indent="-342900">
              <a:buAutoNum type="arabicPeriod"/>
            </a:pPr>
            <a:r>
              <a:rPr lang="ru-RU" sz="3200" dirty="0" smtClean="0"/>
              <a:t>Спишите предложение.</a:t>
            </a:r>
          </a:p>
          <a:p>
            <a:pPr marL="342900" indent="-342900">
              <a:buAutoNum type="arabicPeriod"/>
            </a:pPr>
            <a:r>
              <a:rPr lang="ru-RU" sz="3200" dirty="0" smtClean="0"/>
              <a:t>Разделите слова на слоги.</a:t>
            </a:r>
          </a:p>
          <a:p>
            <a:pPr marL="342900" indent="-342900">
              <a:buAutoNum type="arabicPeriod"/>
            </a:pPr>
            <a:r>
              <a:rPr lang="ru-RU" sz="3200" dirty="0" smtClean="0"/>
              <a:t>Подчеркните слово, в котором звуков больше, чем букв.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44991" y="3212270"/>
            <a:ext cx="57310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B050"/>
                </a:solidFill>
              </a:rPr>
              <a:t>Вариант 2</a:t>
            </a:r>
          </a:p>
          <a:p>
            <a:pPr marL="342900" indent="-342900">
              <a:buAutoNum type="arabicPeriod"/>
            </a:pPr>
            <a:r>
              <a:rPr lang="ru-RU" sz="3200" dirty="0" smtClean="0"/>
              <a:t>Спишите предложение.</a:t>
            </a:r>
          </a:p>
          <a:p>
            <a:pPr marL="342900" indent="-342900">
              <a:buAutoNum type="arabicPeriod"/>
            </a:pPr>
            <a:r>
              <a:rPr lang="ru-RU" sz="3200" dirty="0"/>
              <a:t>П</a:t>
            </a:r>
            <a:r>
              <a:rPr lang="ru-RU" sz="3200" dirty="0" smtClean="0"/>
              <a:t>оставьте </a:t>
            </a:r>
            <a:r>
              <a:rPr lang="ru-RU" sz="3200" dirty="0"/>
              <a:t>ударение.</a:t>
            </a:r>
          </a:p>
          <a:p>
            <a:pPr marL="342900" indent="-342900">
              <a:buAutoNum type="arabicPeriod"/>
            </a:pPr>
            <a:r>
              <a:rPr lang="ru-RU" sz="3200" dirty="0"/>
              <a:t>Подчеркните слово, в котором звуков </a:t>
            </a:r>
            <a:r>
              <a:rPr lang="ru-RU" sz="3200" dirty="0" smtClean="0"/>
              <a:t>меньше, </a:t>
            </a:r>
            <a:r>
              <a:rPr lang="ru-RU" sz="3200" dirty="0"/>
              <a:t>чем букв.</a:t>
            </a:r>
          </a:p>
        </p:txBody>
      </p:sp>
    </p:spTree>
    <p:extLst>
      <p:ext uri="{BB962C8B-B14F-4D97-AF65-F5344CB8AC3E}">
        <p14:creationId xmlns:p14="http://schemas.microsoft.com/office/powerpoint/2010/main" val="794635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429" t="25308" r="19843" b="43530"/>
          <a:stretch/>
        </p:blipFill>
        <p:spPr>
          <a:xfrm>
            <a:off x="0" y="0"/>
            <a:ext cx="12192000" cy="3833009"/>
          </a:xfrm>
          <a:prstGeom prst="rect">
            <a:avLst/>
          </a:prstGeom>
        </p:spPr>
      </p:pic>
      <p:pic>
        <p:nvPicPr>
          <p:cNvPr id="2050" name="Picture 2" descr="http://www.my-collection.ru/images/3577487558932904744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3093" y="3610075"/>
            <a:ext cx="4107333" cy="308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4660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4531" t="24076" r="9944" b="7262"/>
          <a:stretch/>
        </p:blipFill>
        <p:spPr>
          <a:xfrm>
            <a:off x="0" y="0"/>
            <a:ext cx="12192000" cy="6231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31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ая прямоугольная выноска 8"/>
          <p:cNvSpPr/>
          <p:nvPr/>
        </p:nvSpPr>
        <p:spPr>
          <a:xfrm>
            <a:off x="2549924" y="766053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 какой вопрос мы отвечали сегодня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0" name="Скругленная прямоугольная выноска 9"/>
          <p:cNvSpPr/>
          <p:nvPr/>
        </p:nvSpPr>
        <p:spPr>
          <a:xfrm>
            <a:off x="2549924" y="766052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Чем отличаются звуки и буквы?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58" y="3558960"/>
            <a:ext cx="2641600" cy="3194125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>
            <a:off x="2549923" y="766051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вам особенно понравилось на уроке?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549923" y="766049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2549922" y="766049"/>
            <a:ext cx="5952063" cy="2312393"/>
          </a:xfrm>
          <a:prstGeom prst="wedgeRoundRectCallout">
            <a:avLst>
              <a:gd name="adj1" fmla="val -26294"/>
              <a:gd name="adj2" fmla="val 715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Спасибо, ребята, за урок! До новых встреч!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93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6" grpId="0" animBg="1"/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16949" y="278708"/>
            <a:ext cx="8192138" cy="1949338"/>
          </a:xfrm>
        </p:spPr>
        <p:txBody>
          <a:bodyPr>
            <a:normAutofit/>
          </a:bodyPr>
          <a:lstStyle/>
          <a:p>
            <a:r>
              <a:rPr lang="ru-RU" sz="6000" dirty="0" smtClean="0"/>
              <a:t>Домашнее задание:</a:t>
            </a:r>
            <a:br>
              <a:rPr lang="ru-RU" sz="6000" dirty="0" smtClean="0"/>
            </a:br>
            <a:r>
              <a:rPr lang="ru-RU" sz="6000" dirty="0" smtClean="0"/>
              <a:t>ТПО </a:t>
            </a:r>
            <a:r>
              <a:rPr lang="ru-RU" sz="6000" dirty="0" smtClean="0"/>
              <a:t>с. </a:t>
            </a:r>
            <a:r>
              <a:rPr lang="ru-RU" sz="6000" dirty="0" smtClean="0"/>
              <a:t>31-32 </a:t>
            </a:r>
            <a:r>
              <a:rPr lang="ru-RU" sz="6000" dirty="0" smtClean="0"/>
              <a:t>№</a:t>
            </a:r>
            <a:r>
              <a:rPr lang="ru-RU" sz="6000" dirty="0" smtClean="0"/>
              <a:t>65-68</a:t>
            </a:r>
            <a:endParaRPr lang="ru-RU" sz="60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4889902" y="2512020"/>
            <a:ext cx="2846232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5720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2" y="3113922"/>
            <a:ext cx="2641600" cy="319412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3430" y="3823384"/>
            <a:ext cx="3234947" cy="297040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7113" y="3150741"/>
            <a:ext cx="2881618" cy="32909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843581" y="67688"/>
            <a:ext cx="2389913" cy="308305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50825" y="459639"/>
            <a:ext cx="2760409" cy="3144614"/>
          </a:xfrm>
          <a:prstGeom prst="rect">
            <a:avLst/>
          </a:prstGeom>
        </p:spPr>
      </p:pic>
      <p:pic>
        <p:nvPicPr>
          <p:cNvPr id="14" name="Рисунок 13"/>
          <p:cNvPicPr>
            <a:picLocks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3576" y="4046190"/>
            <a:ext cx="2541837" cy="292960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43" y="138629"/>
            <a:ext cx="2411030" cy="3083053"/>
          </a:xfrm>
          <a:prstGeom prst="rect">
            <a:avLst/>
          </a:prstGeom>
        </p:spPr>
      </p:pic>
      <p:pic>
        <p:nvPicPr>
          <p:cNvPr id="16" name="Рисунок 15"/>
          <p:cNvPicPr>
            <a:picLocks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092438" y="352297"/>
            <a:ext cx="2663318" cy="314461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10"/>
          <a:srcRect l="41187" t="50347" r="43084" b="15724"/>
          <a:stretch/>
        </p:blipFill>
        <p:spPr>
          <a:xfrm>
            <a:off x="9339935" y="-182468"/>
            <a:ext cx="2819108" cy="3418917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 rotWithShape="1">
          <a:blip r:embed="rId11"/>
          <a:srcRect l="33490" t="46180" r="50558" b="20486"/>
          <a:stretch/>
        </p:blipFill>
        <p:spPr>
          <a:xfrm>
            <a:off x="9643857" y="3221682"/>
            <a:ext cx="2627086" cy="308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08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ая прямоугольная выноска 1"/>
          <p:cNvSpPr/>
          <p:nvPr/>
        </p:nvSpPr>
        <p:spPr>
          <a:xfrm>
            <a:off x="2234609" y="1712890"/>
            <a:ext cx="5998274" cy="1532585"/>
          </a:xfrm>
          <a:prstGeom prst="wedgeRoundRectCallout">
            <a:avLst>
              <a:gd name="adj1" fmla="val -3142"/>
              <a:gd name="adj2" fmla="val 79606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853" y="3525773"/>
            <a:ext cx="2411030" cy="3083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5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34921" t="21082" r="36274" b="5326"/>
          <a:stretch/>
        </p:blipFill>
        <p:spPr>
          <a:xfrm>
            <a:off x="1725769" y="2132094"/>
            <a:ext cx="2846232" cy="408840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6406" t="22491" r="38056" b="15009"/>
          <a:stretch/>
        </p:blipFill>
        <p:spPr>
          <a:xfrm>
            <a:off x="5662635" y="2132094"/>
            <a:ext cx="2971290" cy="4088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529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5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herbalpedia.ru/wp-content/uploads/2016/04/zhenshen-polya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62" y="1303871"/>
            <a:ext cx="6489924" cy="47830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159876" y="141667"/>
            <a:ext cx="70318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chemeClr val="accent1">
                    <a:lumMod val="50000"/>
                  </a:schemeClr>
                </a:solidFill>
              </a:rPr>
              <a:t>Женьшень</a:t>
            </a:r>
            <a:endParaRPr lang="ru-RU" sz="5400" dirty="0">
              <a:solidFill>
                <a:schemeClr val="accent1">
                  <a:lumMod val="50000"/>
                </a:schemeClr>
              </a:solidFill>
            </a:endParaRP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V="1">
            <a:off x="6555346" y="231819"/>
            <a:ext cx="231820" cy="23182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 descr="http://cdn01.ru/files/users/images/44/1d/441db681d38d87b3cf2fbd1fcbc6b55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7927" y="1064997"/>
            <a:ext cx="4700788" cy="35255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/>
          <a:srcRect l="41187" t="50347" r="43084" b="15724"/>
          <a:stretch/>
        </p:blipFill>
        <p:spPr>
          <a:xfrm>
            <a:off x="9815066" y="4093412"/>
            <a:ext cx="2342590" cy="2841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750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://www.bg2001.ru/upload/iblock/c1e/2530t3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57" r="15136" b="43738"/>
          <a:stretch/>
        </p:blipFill>
        <p:spPr bwMode="auto">
          <a:xfrm>
            <a:off x="0" y="-1"/>
            <a:ext cx="12192000" cy="6826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7795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134851" y="189992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Отгадайте загадки, запишите отгадки.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53878" y="1300132"/>
            <a:ext cx="6018168" cy="2062103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Она не корова,</a:t>
            </a:r>
          </a:p>
          <a:p>
            <a:pPr algn="ctr"/>
            <a:r>
              <a:rPr lang="ru-RU" sz="3200" dirty="0" smtClean="0"/>
              <a:t>Но всё же пока</a:t>
            </a:r>
          </a:p>
          <a:p>
            <a:pPr algn="ctr"/>
            <a:r>
              <a:rPr lang="ru-RU" sz="3200" dirty="0" smtClean="0"/>
              <a:t>Даёт ежедневно</a:t>
            </a:r>
          </a:p>
          <a:p>
            <a:pPr algn="ctr"/>
            <a:r>
              <a:rPr lang="ru-RU" sz="3200" dirty="0" smtClean="0"/>
              <a:t>Кувшин молока.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851" y="1362913"/>
            <a:ext cx="1614424" cy="208265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5353878" y="1300132"/>
            <a:ext cx="6018168" cy="2062103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В лесу обитает,</a:t>
            </a:r>
          </a:p>
          <a:p>
            <a:pPr algn="ctr"/>
            <a:r>
              <a:rPr lang="ru-RU" sz="3200" dirty="0" smtClean="0"/>
              <a:t>Дичью питается,</a:t>
            </a:r>
          </a:p>
          <a:p>
            <a:pPr algn="ctr"/>
            <a:r>
              <a:rPr lang="ru-RU" sz="3200" dirty="0" smtClean="0"/>
              <a:t>Да в курятник забирается,</a:t>
            </a:r>
          </a:p>
          <a:p>
            <a:pPr algn="ctr"/>
            <a:r>
              <a:rPr lang="ru-RU" sz="3200" dirty="0" smtClean="0"/>
              <a:t>Хитрым зверем называется.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353878" y="1300131"/>
            <a:ext cx="6018168" cy="2062103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Лоскуток на лоскутке - </a:t>
            </a:r>
          </a:p>
          <a:p>
            <a:pPr algn="ctr"/>
            <a:r>
              <a:rPr lang="ru-RU" sz="3200" dirty="0" smtClean="0"/>
              <a:t>Зелёные заплатки,</a:t>
            </a:r>
          </a:p>
          <a:p>
            <a:pPr algn="ctr"/>
            <a:r>
              <a:rPr lang="ru-RU" sz="3200" dirty="0" smtClean="0"/>
              <a:t>Целый день на животе</a:t>
            </a:r>
          </a:p>
          <a:p>
            <a:pPr algn="ctr"/>
            <a:r>
              <a:rPr lang="ru-RU" sz="3200" dirty="0" smtClean="0"/>
              <a:t>Нежится на грядке.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53878" y="1300130"/>
            <a:ext cx="6018168" cy="2062103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 algn="ctr"/>
            <a:endParaRPr lang="ru-RU" sz="3200" dirty="0" smtClean="0"/>
          </a:p>
          <a:p>
            <a:pPr algn="ctr"/>
            <a:r>
              <a:rPr lang="ru-RU" sz="3200" dirty="0" smtClean="0"/>
              <a:t>Её никто не пугает,</a:t>
            </a:r>
          </a:p>
          <a:p>
            <a:pPr algn="ctr"/>
            <a:r>
              <a:rPr lang="ru-RU" sz="3200" dirty="0" smtClean="0"/>
              <a:t>А она вся дрожит.</a:t>
            </a:r>
          </a:p>
          <a:p>
            <a:pPr algn="ctr"/>
            <a:endParaRPr lang="ru-RU" sz="3200" dirty="0" smtClean="0"/>
          </a:p>
        </p:txBody>
      </p:sp>
      <p:sp>
        <p:nvSpPr>
          <p:cNvPr id="18" name="TextBox 17"/>
          <p:cNvSpPr txBox="1"/>
          <p:nvPr/>
        </p:nvSpPr>
        <p:spPr>
          <a:xfrm>
            <a:off x="5353878" y="1300130"/>
            <a:ext cx="6018168" cy="2062103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Два огромных страшных глаза,</a:t>
            </a:r>
          </a:p>
          <a:p>
            <a:pPr algn="ctr"/>
            <a:r>
              <a:rPr lang="ru-RU" sz="3200" dirty="0" smtClean="0"/>
              <a:t>Кругом вертит голова,</a:t>
            </a:r>
          </a:p>
          <a:p>
            <a:pPr algn="ctr"/>
            <a:r>
              <a:rPr lang="ru-RU" sz="3200" dirty="0" smtClean="0"/>
              <a:t>Ты её узнаешь сразу,</a:t>
            </a:r>
          </a:p>
          <a:p>
            <a:pPr algn="ctr"/>
            <a:r>
              <a:rPr lang="ru-RU" sz="3200" dirty="0" smtClean="0"/>
              <a:t>Коль заухает …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353878" y="1300130"/>
            <a:ext cx="6018168" cy="2062103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В поле родился, </a:t>
            </a:r>
          </a:p>
          <a:p>
            <a:pPr algn="ctr"/>
            <a:r>
              <a:rPr lang="ru-RU" sz="3200" dirty="0" smtClean="0"/>
              <a:t>На заводе варился,</a:t>
            </a:r>
          </a:p>
          <a:p>
            <a:pPr algn="ctr"/>
            <a:r>
              <a:rPr lang="ru-RU" sz="3200" dirty="0" smtClean="0"/>
              <a:t>На столе растворился.</a:t>
            </a:r>
          </a:p>
          <a:p>
            <a:pPr algn="ctr"/>
            <a:endParaRPr lang="ru-RU" sz="3200" dirty="0" smtClean="0"/>
          </a:p>
        </p:txBody>
      </p:sp>
      <p:sp>
        <p:nvSpPr>
          <p:cNvPr id="25" name="Скругленная прямоугольная выноска 24"/>
          <p:cNvSpPr/>
          <p:nvPr/>
        </p:nvSpPr>
        <p:spPr>
          <a:xfrm>
            <a:off x="134851" y="187868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На какие две группы можно разделить слова?</a:t>
            </a:r>
          </a:p>
        </p:txBody>
      </p:sp>
      <p:sp>
        <p:nvSpPr>
          <p:cNvPr id="28" name="Скругленная прямоугольная выноска 27"/>
          <p:cNvSpPr/>
          <p:nvPr/>
        </p:nvSpPr>
        <p:spPr>
          <a:xfrm>
            <a:off x="134851" y="18191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В каких словах нужно запомнить безударную гласную?</a:t>
            </a:r>
          </a:p>
        </p:txBody>
      </p:sp>
      <p:grpSp>
        <p:nvGrpSpPr>
          <p:cNvPr id="21" name="Группа 20"/>
          <p:cNvGrpSpPr/>
          <p:nvPr/>
        </p:nvGrpSpPr>
        <p:grpSpPr>
          <a:xfrm>
            <a:off x="0" y="3445565"/>
            <a:ext cx="12531143" cy="3732756"/>
            <a:chOff x="-315532" y="3144562"/>
            <a:chExt cx="12531143" cy="3732756"/>
          </a:xfrm>
        </p:grpSpPr>
        <p:pic>
          <p:nvPicPr>
            <p:cNvPr id="22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-315532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2" descr="http://www.alfa-azc.ru/hxiwicibsb/2310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196" b="25984"/>
            <a:stretch/>
          </p:blipFill>
          <p:spPr bwMode="auto">
            <a:xfrm>
              <a:off x="2775397" y="3144562"/>
              <a:ext cx="9440214" cy="373275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949072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5" grpId="0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75412" y="1597626"/>
            <a:ext cx="4021942" cy="1569660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Его не видно, </a:t>
            </a:r>
            <a:endParaRPr lang="ru-RU" sz="3200" dirty="0" smtClean="0"/>
          </a:p>
          <a:p>
            <a:pPr algn="ctr"/>
            <a:r>
              <a:rPr lang="ru-RU" sz="3200" dirty="0"/>
              <a:t>В</a:t>
            </a:r>
            <a:r>
              <a:rPr lang="ru-RU" sz="3200" dirty="0" smtClean="0"/>
              <a:t> </a:t>
            </a:r>
            <a:r>
              <a:rPr lang="ru-RU" sz="3200" dirty="0"/>
              <a:t>руки не взять, </a:t>
            </a:r>
            <a:endParaRPr lang="ru-RU" sz="3200" dirty="0" smtClean="0"/>
          </a:p>
          <a:p>
            <a:pPr algn="ctr"/>
            <a:r>
              <a:rPr lang="ru-RU" sz="3200" dirty="0"/>
              <a:t>Н</a:t>
            </a:r>
            <a:r>
              <a:rPr lang="ru-RU" sz="3200" dirty="0" smtClean="0"/>
              <a:t>о </a:t>
            </a:r>
            <a:r>
              <a:rPr lang="ru-RU" sz="3200" dirty="0"/>
              <a:t>зато </a:t>
            </a:r>
            <a:r>
              <a:rPr lang="ru-RU" sz="3200" dirty="0" smtClean="0"/>
              <a:t>слышно.</a:t>
            </a: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134851" y="146200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Отгадайте вот такую загадку!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1667" y="1402680"/>
            <a:ext cx="1532423" cy="1959553"/>
          </a:xfrm>
          <a:prstGeom prst="rect">
            <a:avLst/>
          </a:prstGeom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134851" y="141669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Подберите однокоренные слова к слову </a:t>
            </a:r>
            <a:r>
              <a:rPr lang="ru-RU" sz="3600" i="1" dirty="0" smtClean="0">
                <a:solidFill>
                  <a:srgbClr val="00B050"/>
                </a:solidFill>
              </a:rPr>
              <a:t>звук</a:t>
            </a:r>
            <a:r>
              <a:rPr lang="ru-RU" sz="3600" dirty="0" smtClean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134851" y="137138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Какие звуки издаёт дождь?</a:t>
            </a:r>
          </a:p>
        </p:txBody>
      </p:sp>
      <p:pic>
        <p:nvPicPr>
          <p:cNvPr id="1027" name="Picture 3" descr="https://www.clipartkings.com/?d=https%3A%2F%2Fclipartkings.com%2Fimages%2F-s2GclbONDoxBqiNwgLQlyewNQFKwgkTILLswkWM_UG9eYy0qyTJWr1PSP491n5GDTIm8JW-ms8XrIEsKchG8uJVWEluSpg6JqMKnAroO6QN0NZbklUZCFfAoX0igofW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9309" y="2987897"/>
            <a:ext cx="2860883" cy="3191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Скругленная прямоугольная выноска 9"/>
          <p:cNvSpPr/>
          <p:nvPr/>
        </p:nvSpPr>
        <p:spPr>
          <a:xfrm>
            <a:off x="134850" y="148854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Какие звуки издаёт петух?</a:t>
            </a:r>
          </a:p>
        </p:txBody>
      </p:sp>
      <p:pic>
        <p:nvPicPr>
          <p:cNvPr id="1031" name="Picture 7" descr="http://bor-obyav.ru/upload/000/u62/034/e9acc911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411" y="3479053"/>
            <a:ext cx="3321721" cy="281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Скругленная прямоугольная выноска 12"/>
          <p:cNvSpPr/>
          <p:nvPr/>
        </p:nvSpPr>
        <p:spPr>
          <a:xfrm>
            <a:off x="134850" y="157202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Мир полон звуков! Однажды человеку захотелось записать звуки. И тогда появились …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702083" y="1416950"/>
            <a:ext cx="4768600" cy="2062103"/>
          </a:xfrm>
          <a:prstGeom prst="rect">
            <a:avLst/>
          </a:prstGeom>
          <a:solidFill>
            <a:srgbClr val="CCEC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/>
              <a:t>На странице букваря</a:t>
            </a:r>
          </a:p>
          <a:p>
            <a:pPr algn="ctr"/>
            <a:r>
              <a:rPr lang="ru-RU" sz="3200" dirty="0" smtClean="0"/>
              <a:t>Тридцать три богатыря.</a:t>
            </a:r>
          </a:p>
          <a:p>
            <a:pPr algn="ctr"/>
            <a:r>
              <a:rPr lang="ru-RU" sz="3200" dirty="0" smtClean="0"/>
              <a:t>Мудрецов-богатырей</a:t>
            </a:r>
          </a:p>
          <a:p>
            <a:pPr algn="ctr"/>
            <a:r>
              <a:rPr lang="ru-RU" sz="3200" dirty="0" smtClean="0"/>
              <a:t>Знает каждый грамотей.</a:t>
            </a: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134850" y="147816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Чем отличаются звуки и буквы?</a:t>
            </a:r>
          </a:p>
        </p:txBody>
      </p:sp>
      <p:sp>
        <p:nvSpPr>
          <p:cNvPr id="16" name="Скругленная прямоугольная выноска 15"/>
          <p:cNvSpPr/>
          <p:nvPr/>
        </p:nvSpPr>
        <p:spPr>
          <a:xfrm>
            <a:off x="134850" y="149790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Что же такое буква?</a:t>
            </a:r>
          </a:p>
        </p:txBody>
      </p:sp>
      <p:sp>
        <p:nvSpPr>
          <p:cNvPr id="17" name="Скругленная прямоугольная выноска 16"/>
          <p:cNvSpPr/>
          <p:nvPr/>
        </p:nvSpPr>
        <p:spPr>
          <a:xfrm>
            <a:off x="134849" y="136582"/>
            <a:ext cx="11881122" cy="1070596"/>
          </a:xfrm>
          <a:prstGeom prst="wedgeRoundRectCallout">
            <a:avLst>
              <a:gd name="adj1" fmla="val -34664"/>
              <a:gd name="adj2" fmla="val 89442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Как вы думаете, ребята, о чём мы сегодня будем говорить?</a:t>
            </a:r>
          </a:p>
        </p:txBody>
      </p:sp>
    </p:spTree>
    <p:extLst>
      <p:ext uri="{BB962C8B-B14F-4D97-AF65-F5344CB8AC3E}">
        <p14:creationId xmlns:p14="http://schemas.microsoft.com/office/powerpoint/2010/main" val="2243803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0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32348" t="16683" r="33206" b="5325"/>
          <a:stretch/>
        </p:blipFill>
        <p:spPr>
          <a:xfrm>
            <a:off x="1571222" y="-1"/>
            <a:ext cx="5387323" cy="6858001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41187" t="50347" r="43084" b="15724"/>
          <a:stretch/>
        </p:blipFill>
        <p:spPr>
          <a:xfrm>
            <a:off x="8103563" y="3439083"/>
            <a:ext cx="2819108" cy="3418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964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twintip.by/files/twintipby/image/0_3b329_fafe10e3_xl_1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23142" t="34895" r="20536" b="37689"/>
          <a:stretch/>
        </p:blipFill>
        <p:spPr>
          <a:xfrm>
            <a:off x="1584102" y="189822"/>
            <a:ext cx="9587720" cy="2623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140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71" b="1"/>
          <a:stretch/>
        </p:blipFill>
        <p:spPr>
          <a:xfrm>
            <a:off x="927278" y="218942"/>
            <a:ext cx="10534919" cy="6742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74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1649</TotalTime>
  <Words>287</Words>
  <Application>Microsoft Office PowerPoint</Application>
  <PresentationFormat>Широкоэкранный</PresentationFormat>
  <Paragraphs>60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Segoe UI</vt:lpstr>
      <vt:lpstr>Segoe UI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Домашнее задание: ТПО с. 31-32 №65-68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566</cp:revision>
  <dcterms:created xsi:type="dcterms:W3CDTF">2017-06-28T13:54:10Z</dcterms:created>
  <dcterms:modified xsi:type="dcterms:W3CDTF">2017-11-01T15:42:07Z</dcterms:modified>
</cp:coreProperties>
</file>