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2"/>
  </p:notesMasterIdLst>
  <p:handoutMasterIdLst>
    <p:handoutMasterId r:id="rId23"/>
  </p:handoutMasterIdLst>
  <p:sldIdLst>
    <p:sldId id="263" r:id="rId5"/>
    <p:sldId id="269" r:id="rId6"/>
    <p:sldId id="313" r:id="rId7"/>
    <p:sldId id="358" r:id="rId8"/>
    <p:sldId id="359" r:id="rId9"/>
    <p:sldId id="360" r:id="rId10"/>
    <p:sldId id="278" r:id="rId11"/>
    <p:sldId id="346" r:id="rId12"/>
    <p:sldId id="361" r:id="rId13"/>
    <p:sldId id="352" r:id="rId14"/>
    <p:sldId id="362" r:id="rId15"/>
    <p:sldId id="356" r:id="rId16"/>
    <p:sldId id="363" r:id="rId17"/>
    <p:sldId id="364" r:id="rId18"/>
    <p:sldId id="287" r:id="rId19"/>
    <p:sldId id="295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FFFF99"/>
    <a:srgbClr val="663300"/>
    <a:srgbClr val="FF6965"/>
    <a:srgbClr val="5B9BD5"/>
    <a:srgbClr val="FFCC99"/>
    <a:srgbClr val="99CCFF"/>
    <a:srgbClr val="FFCCFF"/>
    <a:srgbClr val="FF0000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7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450762" y="91527"/>
            <a:ext cx="11178862" cy="66832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сравнивать двузначные числа?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7" y="939380"/>
            <a:ext cx="1648497" cy="18945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8586" y="965138"/>
            <a:ext cx="141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FF0000"/>
                </a:solidFill>
              </a:rPr>
              <a:t>4</a:t>
            </a:r>
            <a:r>
              <a:rPr lang="ru-RU" sz="8800" dirty="0" smtClean="0">
                <a:solidFill>
                  <a:srgbClr val="00B050"/>
                </a:solidFill>
              </a:rPr>
              <a:t>8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5803" y="965138"/>
            <a:ext cx="141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FF0000"/>
                </a:solidFill>
              </a:rPr>
              <a:t>7</a:t>
            </a:r>
            <a:r>
              <a:rPr lang="ru-RU" sz="8800" dirty="0" smtClean="0">
                <a:solidFill>
                  <a:srgbClr val="00B050"/>
                </a:solidFill>
              </a:rPr>
              <a:t>2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92462" y="965138"/>
            <a:ext cx="141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8586" y="2411687"/>
            <a:ext cx="2453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4 дес.</a:t>
            </a:r>
            <a:endParaRPr lang="ru-RU" sz="900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5803" y="2411687"/>
            <a:ext cx="2453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7 дес.</a:t>
            </a:r>
            <a:endParaRPr lang="ru-RU" sz="9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53637" y="2233806"/>
            <a:ext cx="78883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7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89053" y="1122418"/>
            <a:ext cx="110275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7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84589" y="3523076"/>
            <a:ext cx="141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FF0000"/>
                </a:solidFill>
              </a:rPr>
              <a:t>4</a:t>
            </a:r>
            <a:r>
              <a:rPr lang="ru-RU" sz="8800" dirty="0" smtClean="0">
                <a:solidFill>
                  <a:srgbClr val="00B050"/>
                </a:solidFill>
              </a:rPr>
              <a:t>8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91806" y="3523076"/>
            <a:ext cx="141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FF0000"/>
                </a:solidFill>
              </a:rPr>
              <a:t>4</a:t>
            </a:r>
            <a:r>
              <a:rPr lang="ru-RU" sz="8800" dirty="0" smtClean="0">
                <a:solidFill>
                  <a:srgbClr val="00B050"/>
                </a:solidFill>
              </a:rPr>
              <a:t>2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58465" y="3523076"/>
            <a:ext cx="1416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84589" y="4969625"/>
            <a:ext cx="2453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4 дес.</a:t>
            </a:r>
            <a:endParaRPr lang="ru-RU" sz="900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91806" y="4969625"/>
            <a:ext cx="2453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4 дес.</a:t>
            </a:r>
            <a:endParaRPr lang="ru-RU" sz="9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84222" y="4832961"/>
            <a:ext cx="78883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73759" y="3707074"/>
            <a:ext cx="110275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7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84589" y="5795682"/>
            <a:ext cx="2453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</a:rPr>
              <a:t>8 ед.</a:t>
            </a:r>
            <a:endParaRPr lang="ru-RU" sz="900" dirty="0">
              <a:solidFill>
                <a:srgbClr val="00B05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91806" y="5852018"/>
            <a:ext cx="2453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</a:rPr>
              <a:t>2 ед.</a:t>
            </a:r>
            <a:endParaRPr lang="ru-RU" sz="900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84222" y="5610836"/>
            <a:ext cx="78883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7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96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20" grpId="0"/>
      <p:bldP spid="21" grpId="0"/>
      <p:bldP spid="22" grpId="0" animBg="1"/>
      <p:bldP spid="23" grpId="0" animBg="1"/>
      <p:bldP spid="24" grpId="0"/>
      <p:bldP spid="25" grpId="0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848" t="36752" r="40333" b="43882"/>
          <a:stretch/>
        </p:blipFill>
        <p:spPr>
          <a:xfrm>
            <a:off x="0" y="2760547"/>
            <a:ext cx="12192000" cy="2835350"/>
          </a:xfrm>
          <a:prstGeom prst="rect">
            <a:avLst/>
          </a:prstGeom>
        </p:spPr>
      </p:pic>
      <p:pic>
        <p:nvPicPr>
          <p:cNvPr id="3" name="Picture 2" descr="https://pp.userapi.com/c836321/v836321568/5828b/lBbYLIUuDy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42210" r="8781" b="17296"/>
          <a:stretch/>
        </p:blipFill>
        <p:spPr bwMode="auto">
          <a:xfrm>
            <a:off x="3907102" y="130448"/>
            <a:ext cx="4377795" cy="284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62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>
            <a:off x="0" y="2436603"/>
            <a:ext cx="12192000" cy="3468077"/>
            <a:chOff x="0" y="3389923"/>
            <a:chExt cx="12192000" cy="3468077"/>
          </a:xfrm>
        </p:grpSpPr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Скругленная прямоугольная выноска 14"/>
          <p:cNvSpPr/>
          <p:nvPr/>
        </p:nvSpPr>
        <p:spPr>
          <a:xfrm>
            <a:off x="1236374" y="98706"/>
            <a:ext cx="4984123" cy="66832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Решим уравнения.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83" y="607528"/>
            <a:ext cx="1524001" cy="17515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3791" y="2867860"/>
            <a:ext cx="345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b   -   9  =  8</a:t>
            </a:r>
            <a:endParaRPr lang="ru-RU" sz="3600" dirty="0"/>
          </a:p>
        </p:txBody>
      </p:sp>
      <p:sp>
        <p:nvSpPr>
          <p:cNvPr id="17" name="TextBox 16"/>
          <p:cNvSpPr txBox="1"/>
          <p:nvPr/>
        </p:nvSpPr>
        <p:spPr>
          <a:xfrm>
            <a:off x="4490433" y="2877082"/>
            <a:ext cx="2824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x  +   3  =   1 2</a:t>
            </a:r>
            <a:endParaRPr lang="ru-RU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8796270" y="2912042"/>
            <a:ext cx="2824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 1 6   -   a  =  7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507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2353" t="26364" r="14498" b="51981"/>
          <a:stretch/>
        </p:blipFill>
        <p:spPr>
          <a:xfrm>
            <a:off x="0" y="0"/>
            <a:ext cx="12192000" cy="2029252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0" y="2569565"/>
            <a:ext cx="12531144" cy="4288435"/>
            <a:chOff x="0" y="2782067"/>
            <a:chExt cx="12531144" cy="4288435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Группа 10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Группа 11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100" name="Picture 4" descr="https://ds02.infourok.ru/uploads/ex/02be/00071b25-9e5ef659/1/hello_html_m7fafe73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122" y="1546543"/>
            <a:ext cx="2377785" cy="251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70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2.fedpress.ru/thumbs/605x362/2011/11/noname/deti_256419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9"/>
          <a:stretch/>
        </p:blipFill>
        <p:spPr bwMode="auto">
          <a:xfrm>
            <a:off x="837126" y="1735696"/>
            <a:ext cx="4965164" cy="3448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2848" t="48372" r="15092" b="38424"/>
          <a:stretch/>
        </p:blipFill>
        <p:spPr>
          <a:xfrm>
            <a:off x="0" y="-1"/>
            <a:ext cx="12192000" cy="12560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0" y="1405000"/>
            <a:ext cx="618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7708611" y="3349710"/>
            <a:ext cx="618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10338814" y="3249919"/>
            <a:ext cx="618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3</a:t>
            </a:r>
            <a:endParaRPr lang="ru-RU" sz="5400" dirty="0"/>
          </a:p>
        </p:txBody>
      </p:sp>
      <p:cxnSp>
        <p:nvCxnSpPr>
          <p:cNvPr id="7" name="Прямая со стрелкой 6"/>
          <p:cNvCxnSpPr>
            <a:endCxn id="6" idx="0"/>
          </p:cNvCxnSpPr>
          <p:nvPr/>
        </p:nvCxnSpPr>
        <p:spPr>
          <a:xfrm>
            <a:off x="9875173" y="2038102"/>
            <a:ext cx="772734" cy="1211817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8107855" y="2099049"/>
            <a:ext cx="772734" cy="1211817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9620518" y="2247904"/>
            <a:ext cx="772734" cy="121181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8628242" y="3777244"/>
            <a:ext cx="1649701" cy="13653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8477820" y="2188799"/>
            <a:ext cx="772734" cy="121181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8570587" y="4092823"/>
            <a:ext cx="1822665" cy="2901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49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746976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73 №7, №9.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72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1" y="91527"/>
            <a:ext cx="11462197" cy="102893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Игорь собирается в школу. Назови числа в порядке возрастания и предметы, которые Игорь кладёт в портфель.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1" y="1480293"/>
            <a:ext cx="1648497" cy="18945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717" y="1120462"/>
            <a:ext cx="8374141" cy="556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7"/>
            <a:ext cx="11178862" cy="66832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Числовой марафон! Пробежим по дорожкам!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7" y="939380"/>
            <a:ext cx="1648497" cy="1894591"/>
          </a:xfrm>
          <a:prstGeom prst="rect">
            <a:avLst/>
          </a:prstGeom>
        </p:spPr>
      </p:pic>
      <p:sp>
        <p:nvSpPr>
          <p:cNvPr id="4" name="Волна 3"/>
          <p:cNvSpPr/>
          <p:nvPr/>
        </p:nvSpPr>
        <p:spPr>
          <a:xfrm>
            <a:off x="2820473" y="1706371"/>
            <a:ext cx="7856112" cy="837127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83346" y="1740213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47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676585" y="1706371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55</a:t>
            </a:r>
            <a:endParaRPr lang="ru-RU" dirty="0"/>
          </a:p>
        </p:txBody>
      </p:sp>
      <p:sp>
        <p:nvSpPr>
          <p:cNvPr id="8" name="Волна 7"/>
          <p:cNvSpPr/>
          <p:nvPr/>
        </p:nvSpPr>
        <p:spPr>
          <a:xfrm>
            <a:off x="2730321" y="2686730"/>
            <a:ext cx="7856112" cy="837127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893194" y="2720572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26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586433" y="2686730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34</a:t>
            </a:r>
            <a:endParaRPr lang="ru-RU" dirty="0"/>
          </a:p>
        </p:txBody>
      </p:sp>
      <p:sp>
        <p:nvSpPr>
          <p:cNvPr id="11" name="Волна 10"/>
          <p:cNvSpPr/>
          <p:nvPr/>
        </p:nvSpPr>
        <p:spPr>
          <a:xfrm>
            <a:off x="2730321" y="3667089"/>
            <a:ext cx="7856112" cy="837127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893194" y="3700931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62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586433" y="3667089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49</a:t>
            </a:r>
            <a:endParaRPr lang="ru-RU" dirty="0"/>
          </a:p>
        </p:txBody>
      </p:sp>
      <p:sp>
        <p:nvSpPr>
          <p:cNvPr id="14" name="Волна 13"/>
          <p:cNvSpPr/>
          <p:nvPr/>
        </p:nvSpPr>
        <p:spPr>
          <a:xfrm>
            <a:off x="2730321" y="4715134"/>
            <a:ext cx="7856112" cy="837127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893194" y="4748976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81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586433" y="4715134"/>
            <a:ext cx="8371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68</a:t>
            </a:r>
            <a:endParaRPr lang="ru-RU" dirty="0"/>
          </a:p>
        </p:txBody>
      </p:sp>
      <p:pic>
        <p:nvPicPr>
          <p:cNvPr id="1026" name="Picture 2" descr="http://images.clipartpanda.com/run-clipart-17100312-Illustration-of-a-boy-running-on-a-white-background-Stock-Vector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2212" y="3638850"/>
            <a:ext cx="2578109" cy="292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15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 animBg="1"/>
      <p:bldP spid="9" grpId="0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7"/>
            <a:ext cx="11178862" cy="668327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Помоги «расселиться» десяткам и единицам по домикам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7" y="939380"/>
            <a:ext cx="1648497" cy="189459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2838862" y="1394998"/>
            <a:ext cx="3411871" cy="2877945"/>
            <a:chOff x="2679836" y="1061357"/>
            <a:chExt cx="3411871" cy="2877945"/>
          </a:xfrm>
        </p:grpSpPr>
        <p:pic>
          <p:nvPicPr>
            <p:cNvPr id="2050" name="Picture 2" descr="http://clipartix.com/wp-content/uploads/2016/10/Home-clipart-free-images-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836" y="1061357"/>
              <a:ext cx="2935354" cy="2877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451538" y="2137893"/>
              <a:ext cx="26401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/>
                <a:t>десятки</a:t>
              </a:r>
              <a:endParaRPr lang="ru-RU" b="1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8883161" y="1061357"/>
            <a:ext cx="3308839" cy="2877945"/>
            <a:chOff x="9003362" y="1061356"/>
            <a:chExt cx="3308839" cy="2877945"/>
          </a:xfrm>
        </p:grpSpPr>
        <p:pic>
          <p:nvPicPr>
            <p:cNvPr id="5" name="Picture 2" descr="http://clipartix.com/wp-content/uploads/2016/10/Home-clipart-free-images-2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3362" y="1061356"/>
              <a:ext cx="2935354" cy="2877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9672032" y="2137893"/>
              <a:ext cx="26401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/>
                <a:t>единицы</a:t>
              </a:r>
              <a:endParaRPr lang="ru-RU" b="1" dirty="0"/>
            </a:p>
          </p:txBody>
        </p:sp>
      </p:grpSp>
      <p:pic>
        <p:nvPicPr>
          <p:cNvPr id="2052" name="Picture 4" descr="https://img-fotki.yandex.ru/get/15524/200418627.8b/0_121f20_48a82198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661" y="3775668"/>
            <a:ext cx="8163339" cy="30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065055" y="4549676"/>
            <a:ext cx="27534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49, 81, 1, 7, 37, 99, 50, 26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Скругленная прямоугольная выноска 8"/>
          <p:cNvSpPr/>
          <p:nvPr/>
        </p:nvSpPr>
        <p:spPr>
          <a:xfrm>
            <a:off x="450761" y="91527"/>
            <a:ext cx="11397801" cy="1028935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Запиши все возможные двузначные числа с помощью цифр 4 и 7 (цифры могут повторяться)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7" y="939380"/>
            <a:ext cx="1648497" cy="1894591"/>
          </a:xfrm>
          <a:prstGeom prst="rect">
            <a:avLst/>
          </a:prstGeom>
        </p:spPr>
      </p:pic>
      <p:pic>
        <p:nvPicPr>
          <p:cNvPr id="3074" name="Picture 2" descr="https://proxy.bigfooty.com/forum/proxy.php?image=http%3A%2F%2Fwww.clipartbest.com%2Fcliparts%2Fpi5%2Fexx%2Fpi5exx9XT.gif&amp;hash=76cd161416ebf31538290375db9dcd9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238" y="1227747"/>
            <a:ext cx="2257425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englishexercises.org/makeagame/my_documents/my_pictures/2011/sep/9Z3_green-doll-number-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207" y="1313473"/>
            <a:ext cx="17145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23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453" t="30942" r="28553" b="45114"/>
          <a:stretch/>
        </p:blipFill>
        <p:spPr>
          <a:xfrm>
            <a:off x="0" y="0"/>
            <a:ext cx="12192000" cy="2782067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0" y="2782067"/>
            <a:ext cx="12531144" cy="4288435"/>
            <a:chOff x="0" y="2782067"/>
            <a:chExt cx="12531144" cy="4288435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2782067"/>
              <a:ext cx="9259910" cy="2330846"/>
              <a:chOff x="0" y="3389923"/>
              <a:chExt cx="12192000" cy="3468077"/>
            </a:xfrm>
          </p:grpSpPr>
          <p:pic>
            <p:nvPicPr>
              <p:cNvPr id="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Группа 7"/>
            <p:cNvGrpSpPr/>
            <p:nvPr/>
          </p:nvGrpSpPr>
          <p:grpSpPr>
            <a:xfrm>
              <a:off x="0" y="4739656"/>
              <a:ext cx="9259910" cy="2330846"/>
              <a:chOff x="0" y="3389923"/>
              <a:chExt cx="12192000" cy="3468077"/>
            </a:xfrm>
          </p:grpSpPr>
          <p:pic>
            <p:nvPicPr>
              <p:cNvPr id="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Группа 12"/>
            <p:cNvGrpSpPr/>
            <p:nvPr/>
          </p:nvGrpSpPr>
          <p:grpSpPr>
            <a:xfrm>
              <a:off x="3271234" y="2782067"/>
              <a:ext cx="9259910" cy="2330846"/>
              <a:chOff x="0" y="3389923"/>
              <a:chExt cx="12192000" cy="3468077"/>
            </a:xfrm>
          </p:grpSpPr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3271234" y="4739656"/>
              <a:ext cx="9259910" cy="2330846"/>
              <a:chOff x="0" y="3389923"/>
              <a:chExt cx="12192000" cy="3468077"/>
            </a:xfrm>
          </p:grpSpPr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32406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6ee78bd2-4339-4042-adc0-bcc646419980"/>
    <ds:schemaRef ds:uri="http://schemas.microsoft.com/office/2006/documentManagement/types"/>
    <ds:schemaRef ds:uri="2547570a-e5f4-4946-a4c3-82580e42479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202</Words>
  <Application>Microsoft Office PowerPoint</Application>
  <PresentationFormat>Широкоэкранный</PresentationFormat>
  <Paragraphs>50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2017-11-26T14:46:09Z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