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1"/>
  </p:notesMasterIdLst>
  <p:handoutMasterIdLst>
    <p:handoutMasterId r:id="rId22"/>
  </p:handoutMasterIdLst>
  <p:sldIdLst>
    <p:sldId id="263" r:id="rId5"/>
    <p:sldId id="269" r:id="rId6"/>
    <p:sldId id="313" r:id="rId7"/>
    <p:sldId id="350" r:id="rId8"/>
    <p:sldId id="288" r:id="rId9"/>
    <p:sldId id="278" r:id="rId10"/>
    <p:sldId id="346" r:id="rId11"/>
    <p:sldId id="349" r:id="rId12"/>
    <p:sldId id="352" r:id="rId13"/>
    <p:sldId id="353" r:id="rId14"/>
    <p:sldId id="354" r:id="rId15"/>
    <p:sldId id="355" r:id="rId16"/>
    <p:sldId id="356" r:id="rId17"/>
    <p:sldId id="357" r:id="rId18"/>
    <p:sldId id="287" r:id="rId19"/>
    <p:sldId id="26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FFFF99"/>
    <a:srgbClr val="663300"/>
    <a:srgbClr val="FF6965"/>
    <a:srgbClr val="5B9BD5"/>
    <a:srgbClr val="FFCC99"/>
    <a:srgbClr val="99CCFF"/>
    <a:srgbClr val="FFCCFF"/>
    <a:srgbClr val="FF0000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>
        <p:scale>
          <a:sx n="62" d="100"/>
          <a:sy n="62" d="100"/>
        </p:scale>
        <p:origin x="-102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41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917" t="36821" r="49185" b="42527"/>
          <a:stretch/>
        </p:blipFill>
        <p:spPr>
          <a:xfrm>
            <a:off x="3501001" y="512236"/>
            <a:ext cx="7938052" cy="28016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48" y="3313902"/>
            <a:ext cx="2227716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09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6" y="885530"/>
            <a:ext cx="1945775" cy="2236248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700010" y="212068"/>
            <a:ext cx="9388700" cy="673462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Время посчитать!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7897" t="44498" r="52309" b="36136"/>
          <a:stretch/>
        </p:blipFill>
        <p:spPr>
          <a:xfrm>
            <a:off x="2448051" y="2003654"/>
            <a:ext cx="8189496" cy="299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3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389923"/>
            <a:ext cx="12192000" cy="3468077"/>
            <a:chOff x="0" y="3389923"/>
            <a:chExt cx="12192000" cy="3468077"/>
          </a:xfrm>
        </p:grpSpPr>
        <p:pic>
          <p:nvPicPr>
            <p:cNvPr id="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8293" t="38160" r="21724" b="49340"/>
          <a:stretch/>
        </p:blipFill>
        <p:spPr>
          <a:xfrm>
            <a:off x="0" y="0"/>
            <a:ext cx="11951594" cy="1400269"/>
          </a:xfrm>
          <a:prstGeom prst="rect">
            <a:avLst/>
          </a:prstGeom>
        </p:spPr>
      </p:pic>
      <p:pic>
        <p:nvPicPr>
          <p:cNvPr id="8194" name="Picture 2" descr="https://amorebazi.ru/wp-content/uploads/2016/10/0_ac5e2_516af967_XL-480x55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528" y="1072814"/>
            <a:ext cx="2020955" cy="231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thumbs.dreamstime.com/x/maple-tree-6897974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375" y="807178"/>
            <a:ext cx="2362759" cy="258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weblistingz.net/wp-content/uploads/2015/06/20744554_l-1024x98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8978" y="848066"/>
            <a:ext cx="2840829" cy="271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76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389923"/>
            <a:ext cx="12192000" cy="3468077"/>
            <a:chOff x="0" y="3389923"/>
            <a:chExt cx="12192000" cy="3468077"/>
          </a:xfrm>
        </p:grpSpPr>
        <p:pic>
          <p:nvPicPr>
            <p:cNvPr id="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7995" t="39041" r="21426" b="47579"/>
          <a:stretch/>
        </p:blipFill>
        <p:spPr>
          <a:xfrm>
            <a:off x="0" y="656822"/>
            <a:ext cx="12192000" cy="151404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298546" y="1790163"/>
            <a:ext cx="1249251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70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897" t="40625" r="44490" b="45642"/>
          <a:stretch/>
        </p:blipFill>
        <p:spPr>
          <a:xfrm>
            <a:off x="1043189" y="0"/>
            <a:ext cx="10071279" cy="20672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7094" t="36752" r="23604" b="38424"/>
          <a:stretch/>
        </p:blipFill>
        <p:spPr>
          <a:xfrm>
            <a:off x="3135666" y="2350596"/>
            <a:ext cx="5886323" cy="425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4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70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ая прямоугольная выноска 7"/>
          <p:cNvSpPr/>
          <p:nvPr/>
        </p:nvSpPr>
        <p:spPr>
          <a:xfrm>
            <a:off x="901522" y="194194"/>
            <a:ext cx="10972800" cy="128586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познакомимся с новой единицей измерения длины - 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метром</a:t>
            </a:r>
            <a:r>
              <a:rPr lang="ru-RU" sz="3600" dirty="0" smtClean="0">
                <a:solidFill>
                  <a:schemeClr val="tx1"/>
                </a:solidFill>
              </a:rPr>
              <a:t>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7" y="1651489"/>
            <a:ext cx="1566742" cy="18888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9171" y="1651489"/>
            <a:ext cx="3560373" cy="509060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/>
          <a:srcRect l="62540" t="8796" r="13224" b="14041"/>
          <a:stretch/>
        </p:blipFill>
        <p:spPr>
          <a:xfrm>
            <a:off x="10225826" y="1790163"/>
            <a:ext cx="862885" cy="4610637"/>
          </a:xfrm>
          <a:prstGeom prst="rect">
            <a:avLst/>
          </a:prstGeom>
        </p:spPr>
      </p:pic>
      <p:sp>
        <p:nvSpPr>
          <p:cNvPr id="20" name="Скругленная прямоугольная выноска 19"/>
          <p:cNvSpPr/>
          <p:nvPr/>
        </p:nvSpPr>
        <p:spPr>
          <a:xfrm>
            <a:off x="901522" y="194194"/>
            <a:ext cx="10972800" cy="128586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Кто догадался, сколько в метре сантиметров?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90931" y="2331076"/>
            <a:ext cx="3425780" cy="830997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1 м = 100 см</a:t>
            </a:r>
            <a:endParaRPr lang="ru-RU" sz="4800" dirty="0"/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>
            <a:off x="901522" y="194194"/>
            <a:ext cx="10972800" cy="128586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Интересно, а сколько в метре дециметров?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90931" y="3365792"/>
            <a:ext cx="3425780" cy="830997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1 м = 10 </a:t>
            </a:r>
            <a:r>
              <a:rPr lang="ru-RU" sz="4800" dirty="0" err="1" smtClean="0"/>
              <a:t>дм</a:t>
            </a:r>
            <a:endParaRPr lang="ru-RU" sz="4800" dirty="0"/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901522" y="194194"/>
            <a:ext cx="10972800" cy="128586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Для чего придумали 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метр</a:t>
            </a:r>
            <a:r>
              <a:rPr lang="ru-RU" sz="3600" dirty="0" smtClean="0">
                <a:solidFill>
                  <a:schemeClr val="tx1"/>
                </a:solidFill>
              </a:rPr>
              <a:t>? Ведь длину можно измерять и сантиметрами, и дециметрами…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22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0" grpId="0" animBg="1"/>
      <p:bldP spid="6" grpId="0" animBg="1"/>
      <p:bldP spid="22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1769" y="0"/>
            <a:ext cx="6096000" cy="674030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 fontAlgn="base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В царстве Математика жили-были два неразлучных друга -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сантиметр 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метр. Все завидовали их дружбе, потому что лучше друзей было не найти.</a:t>
            </a:r>
            <a:endParaRPr lang="ru-R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indent="449580" algn="just" fontAlgn="base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Они всегда помогали друг другу. Надо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сантиметру вкрутить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лампочку - большой метр тут как тут, а если метру нужна была помощь -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сантиметр никогда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не откажет.</a:t>
            </a:r>
            <a:endParaRPr lang="ru-R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indent="449580" algn="just" fontAlgn="base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Но однажды друзья начали спорить, кто их них важнее. Пошли к царю и попросили разрешить их спор. Тогда царь приказал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сантиметру измерить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дороги царства вдоль и поперек, а метру приказал измерить зернышко пшеницы. Сколько не старались друзья, ничего у них не получалось. Тогда царь посмотрел на друзей и ничего не сказал. А друзья и так все сами поняли. И после этого никогда уже больше не спорили.</a:t>
            </a:r>
            <a:endParaRPr lang="ru-RU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6146" name="Picture 2" descr="http://nattik.ru/wp-content/uploads/2012/01/igra_podberi_figuri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681" y="5494072"/>
            <a:ext cx="1711861" cy="1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89454" y="414451"/>
            <a:ext cx="1661375" cy="56432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50" name="Picture 6" descr="http://img-fotki.yandex.ru/get/6706/206363740.2c7/0_c6ba8_a4a959f_XXX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958" y="333659"/>
            <a:ext cx="2298366" cy="172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://cdn.xl.thumbs.canstockphoto.com/canstock1774624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99" b="12051"/>
          <a:stretch/>
        </p:blipFill>
        <p:spPr bwMode="auto">
          <a:xfrm>
            <a:off x="8989454" y="6057727"/>
            <a:ext cx="1714500" cy="68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://worldartsme.com/?module=images&amp;act=download&amp;url=stick-arms-clipart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435" y="2138225"/>
            <a:ext cx="1669046" cy="1669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http://worldartsme.com/?module=images&amp;act=download&amp;url=stick-arms-clipart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34802" y="2138225"/>
            <a:ext cx="1669046" cy="1669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2108" y="4250383"/>
            <a:ext cx="12192000" cy="3468077"/>
            <a:chOff x="0" y="3389923"/>
            <a:chExt cx="12192000" cy="3468077"/>
          </a:xfrm>
        </p:grpSpPr>
        <p:pic>
          <p:nvPicPr>
            <p:cNvPr id="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0371" t="31998" r="19150" b="16946"/>
          <a:stretch/>
        </p:blipFill>
        <p:spPr>
          <a:xfrm>
            <a:off x="1454542" y="0"/>
            <a:ext cx="8955116" cy="425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3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777283" y="91527"/>
            <a:ext cx="9388700" cy="673462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перевести дециметры в метры?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1" y="191458"/>
            <a:ext cx="1341536" cy="15418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77283" y="1733264"/>
            <a:ext cx="22988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00B050"/>
                </a:solidFill>
              </a:rPr>
              <a:t>7</a:t>
            </a:r>
            <a:r>
              <a:rPr lang="ru-RU" sz="6000" dirty="0" smtClean="0">
                <a:solidFill>
                  <a:srgbClr val="C00000"/>
                </a:solidFill>
              </a:rPr>
              <a:t>5</a:t>
            </a:r>
            <a:r>
              <a:rPr lang="ru-RU" sz="6000" dirty="0" smtClean="0"/>
              <a:t> </a:t>
            </a:r>
            <a:r>
              <a:rPr lang="ru-RU" sz="6000" dirty="0" err="1" smtClean="0"/>
              <a:t>дм</a:t>
            </a:r>
            <a:r>
              <a:rPr lang="ru-RU" sz="6000" dirty="0" smtClean="0"/>
              <a:t> </a:t>
            </a:r>
            <a:endParaRPr lang="ru-RU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492618" y="2989879"/>
            <a:ext cx="26272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B050"/>
                </a:solidFill>
              </a:rPr>
              <a:t>7</a:t>
            </a:r>
            <a:r>
              <a:rPr lang="ru-RU" sz="4800" dirty="0">
                <a:solidFill>
                  <a:srgbClr val="00B050"/>
                </a:solidFill>
              </a:rPr>
              <a:t> </a:t>
            </a:r>
            <a:r>
              <a:rPr lang="ru-RU" sz="4800" dirty="0" smtClean="0">
                <a:solidFill>
                  <a:srgbClr val="00B050"/>
                </a:solidFill>
              </a:rPr>
              <a:t>дес.</a:t>
            </a:r>
            <a:r>
              <a:rPr lang="ru-RU" sz="4800" dirty="0" smtClean="0"/>
              <a:t> </a:t>
            </a:r>
            <a:r>
              <a:rPr lang="ru-RU" sz="4800" dirty="0" err="1" smtClean="0"/>
              <a:t>дм</a:t>
            </a:r>
            <a:r>
              <a:rPr lang="ru-RU" sz="4800" dirty="0" smtClean="0"/>
              <a:t> </a:t>
            </a:r>
            <a:endParaRPr lang="ru-RU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3441882" y="2986108"/>
            <a:ext cx="14037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5</a:t>
            </a:r>
            <a:r>
              <a:rPr lang="ru-RU" sz="4800" dirty="0" smtClean="0">
                <a:solidFill>
                  <a:srgbClr val="00B050"/>
                </a:solidFill>
              </a:rPr>
              <a:t> </a:t>
            </a:r>
            <a:r>
              <a:rPr lang="ru-RU" sz="4800" dirty="0" err="1"/>
              <a:t>д</a:t>
            </a:r>
            <a:r>
              <a:rPr lang="ru-RU" sz="4800" dirty="0" err="1" smtClean="0"/>
              <a:t>м</a:t>
            </a:r>
            <a:r>
              <a:rPr lang="ru-RU" sz="4800" dirty="0" smtClean="0"/>
              <a:t> </a:t>
            </a:r>
            <a:endParaRPr lang="ru-RU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2968582" y="3024171"/>
            <a:ext cx="14037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+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1693568" y="4247512"/>
            <a:ext cx="1429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B050"/>
                </a:solidFill>
              </a:rPr>
              <a:t>7</a:t>
            </a:r>
            <a:r>
              <a:rPr lang="ru-RU" sz="4800" dirty="0">
                <a:solidFill>
                  <a:srgbClr val="00B050"/>
                </a:solidFill>
              </a:rPr>
              <a:t> </a:t>
            </a:r>
            <a:r>
              <a:rPr lang="ru-RU" sz="4800" dirty="0" smtClean="0"/>
              <a:t>м </a:t>
            </a:r>
            <a:endParaRPr lang="ru-RU" sz="4800" dirty="0"/>
          </a:p>
        </p:txBody>
      </p:sp>
      <p:sp>
        <p:nvSpPr>
          <p:cNvPr id="9" name="TextBox 8"/>
          <p:cNvSpPr txBox="1"/>
          <p:nvPr/>
        </p:nvSpPr>
        <p:spPr>
          <a:xfrm>
            <a:off x="2910627" y="4231418"/>
            <a:ext cx="14037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5</a:t>
            </a:r>
            <a:r>
              <a:rPr lang="ru-RU" sz="4800" dirty="0" smtClean="0">
                <a:solidFill>
                  <a:srgbClr val="00B050"/>
                </a:solidFill>
              </a:rPr>
              <a:t> </a:t>
            </a:r>
            <a:r>
              <a:rPr lang="ru-RU" sz="4800" dirty="0" err="1"/>
              <a:t>д</a:t>
            </a:r>
            <a:r>
              <a:rPr lang="ru-RU" sz="4800" dirty="0" err="1" smtClean="0"/>
              <a:t>м</a:t>
            </a:r>
            <a:r>
              <a:rPr lang="ru-RU" sz="4800" dirty="0" smtClean="0"/>
              <a:t> </a:t>
            </a:r>
            <a:endParaRPr lang="ru-RU" sz="4800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2767347" y="2619014"/>
            <a:ext cx="318750" cy="521750"/>
          </a:xfrm>
          <a:prstGeom prst="downArrow">
            <a:avLst/>
          </a:prstGeom>
          <a:solidFill>
            <a:srgbClr val="FFFF00"/>
          </a:solidFill>
          <a:ln>
            <a:solidFill>
              <a:srgbClr val="FF69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2805986" y="3783426"/>
            <a:ext cx="318750" cy="521750"/>
          </a:xfrm>
          <a:prstGeom prst="downArrow">
            <a:avLst/>
          </a:prstGeom>
          <a:solidFill>
            <a:srgbClr val="FFFF00"/>
          </a:solidFill>
          <a:ln>
            <a:solidFill>
              <a:srgbClr val="FF69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1777283" y="96158"/>
            <a:ext cx="9388700" cy="673462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перевести метры в дециметры?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10185" y="1603351"/>
            <a:ext cx="33871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00B050"/>
                </a:solidFill>
              </a:rPr>
              <a:t>3 </a:t>
            </a:r>
            <a:r>
              <a:rPr lang="ru-RU" sz="6000" dirty="0" smtClean="0"/>
              <a:t>м</a:t>
            </a:r>
            <a:r>
              <a:rPr lang="ru-RU" sz="6000" dirty="0" smtClean="0">
                <a:solidFill>
                  <a:srgbClr val="00B050"/>
                </a:solidFill>
              </a:rPr>
              <a:t> </a:t>
            </a:r>
            <a:r>
              <a:rPr lang="ru-RU" sz="6000" dirty="0" smtClean="0">
                <a:solidFill>
                  <a:srgbClr val="C00000"/>
                </a:solidFill>
              </a:rPr>
              <a:t>1</a:t>
            </a:r>
            <a:r>
              <a:rPr lang="ru-RU" sz="6000" dirty="0" smtClean="0"/>
              <a:t> </a:t>
            </a:r>
            <a:r>
              <a:rPr lang="ru-RU" sz="6000" dirty="0" err="1" smtClean="0"/>
              <a:t>дм</a:t>
            </a:r>
            <a:r>
              <a:rPr lang="ru-RU" sz="6000" dirty="0" smtClean="0"/>
              <a:t> </a:t>
            </a:r>
            <a:endParaRPr lang="ru-RU" sz="6000" dirty="0"/>
          </a:p>
        </p:txBody>
      </p:sp>
      <p:sp>
        <p:nvSpPr>
          <p:cNvPr id="18" name="TextBox 17"/>
          <p:cNvSpPr txBox="1"/>
          <p:nvPr/>
        </p:nvSpPr>
        <p:spPr>
          <a:xfrm>
            <a:off x="6790389" y="2989879"/>
            <a:ext cx="26272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B050"/>
                </a:solidFill>
              </a:rPr>
              <a:t>3 дес.</a:t>
            </a:r>
            <a:r>
              <a:rPr lang="ru-RU" sz="4800" dirty="0" smtClean="0"/>
              <a:t> </a:t>
            </a:r>
            <a:r>
              <a:rPr lang="ru-RU" sz="4800" dirty="0" err="1" smtClean="0"/>
              <a:t>дм</a:t>
            </a:r>
            <a:r>
              <a:rPr lang="ru-RU" sz="4800" dirty="0" smtClean="0"/>
              <a:t> </a:t>
            </a:r>
            <a:endParaRPr lang="ru-RU" sz="4800" dirty="0"/>
          </a:p>
        </p:txBody>
      </p:sp>
      <p:sp>
        <p:nvSpPr>
          <p:cNvPr id="19" name="TextBox 18"/>
          <p:cNvSpPr txBox="1"/>
          <p:nvPr/>
        </p:nvSpPr>
        <p:spPr>
          <a:xfrm>
            <a:off x="9739653" y="2986108"/>
            <a:ext cx="14037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1</a:t>
            </a:r>
            <a:r>
              <a:rPr lang="ru-RU" sz="4800" dirty="0" smtClean="0">
                <a:solidFill>
                  <a:srgbClr val="00B050"/>
                </a:solidFill>
              </a:rPr>
              <a:t> </a:t>
            </a:r>
            <a:r>
              <a:rPr lang="ru-RU" sz="4800" dirty="0" err="1"/>
              <a:t>д</a:t>
            </a:r>
            <a:r>
              <a:rPr lang="ru-RU" sz="4800" dirty="0" err="1" smtClean="0"/>
              <a:t>м</a:t>
            </a:r>
            <a:r>
              <a:rPr lang="ru-RU" sz="4800" dirty="0" smtClean="0"/>
              <a:t> </a:t>
            </a:r>
            <a:endParaRPr lang="ru-RU" sz="4800" dirty="0"/>
          </a:p>
        </p:txBody>
      </p:sp>
      <p:sp>
        <p:nvSpPr>
          <p:cNvPr id="20" name="TextBox 19"/>
          <p:cNvSpPr txBox="1"/>
          <p:nvPr/>
        </p:nvSpPr>
        <p:spPr>
          <a:xfrm>
            <a:off x="9266353" y="3024171"/>
            <a:ext cx="14037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+</a:t>
            </a:r>
            <a:endParaRPr lang="ru-RU" sz="4800" dirty="0"/>
          </a:p>
        </p:txBody>
      </p:sp>
      <p:sp>
        <p:nvSpPr>
          <p:cNvPr id="22" name="TextBox 21"/>
          <p:cNvSpPr txBox="1"/>
          <p:nvPr/>
        </p:nvSpPr>
        <p:spPr>
          <a:xfrm>
            <a:off x="8430836" y="4305176"/>
            <a:ext cx="20219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B050"/>
                </a:solidFill>
              </a:rPr>
              <a:t>3</a:t>
            </a:r>
            <a:r>
              <a:rPr lang="ru-RU" sz="4800" dirty="0" smtClean="0">
                <a:solidFill>
                  <a:srgbClr val="C00000"/>
                </a:solidFill>
              </a:rPr>
              <a:t>1</a:t>
            </a:r>
            <a:r>
              <a:rPr lang="ru-RU" sz="4800" dirty="0" smtClean="0">
                <a:solidFill>
                  <a:srgbClr val="00B050"/>
                </a:solidFill>
              </a:rPr>
              <a:t> </a:t>
            </a:r>
            <a:r>
              <a:rPr lang="ru-RU" sz="4800" dirty="0" err="1"/>
              <a:t>д</a:t>
            </a:r>
            <a:r>
              <a:rPr lang="ru-RU" sz="4800" dirty="0" err="1" smtClean="0"/>
              <a:t>м</a:t>
            </a:r>
            <a:r>
              <a:rPr lang="ru-RU" sz="4800" dirty="0" smtClean="0"/>
              <a:t> </a:t>
            </a:r>
            <a:endParaRPr lang="ru-RU" sz="4800" dirty="0"/>
          </a:p>
        </p:txBody>
      </p:sp>
      <p:sp>
        <p:nvSpPr>
          <p:cNvPr id="23" name="Стрелка вниз 22"/>
          <p:cNvSpPr/>
          <p:nvPr/>
        </p:nvSpPr>
        <p:spPr>
          <a:xfrm>
            <a:off x="9065118" y="2619014"/>
            <a:ext cx="318750" cy="521750"/>
          </a:xfrm>
          <a:prstGeom prst="downArrow">
            <a:avLst/>
          </a:prstGeom>
          <a:solidFill>
            <a:srgbClr val="FFFF00"/>
          </a:solidFill>
          <a:ln>
            <a:solidFill>
              <a:srgbClr val="FF69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9103757" y="3783426"/>
            <a:ext cx="318750" cy="521750"/>
          </a:xfrm>
          <a:prstGeom prst="downArrow">
            <a:avLst/>
          </a:prstGeom>
          <a:solidFill>
            <a:srgbClr val="FFFF00"/>
          </a:solidFill>
          <a:ln>
            <a:solidFill>
              <a:srgbClr val="FF69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21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5" grpId="0" animBg="1"/>
      <p:bldP spid="16" grpId="0" animBg="1"/>
      <p:bldP spid="17" grpId="0"/>
      <p:bldP spid="18" grpId="0"/>
      <p:bldP spid="19" grpId="0"/>
      <p:bldP spid="20" grpId="0"/>
      <p:bldP spid="22" grpId="0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389923"/>
            <a:ext cx="12192000" cy="3468077"/>
            <a:chOff x="0" y="3389923"/>
            <a:chExt cx="12192000" cy="3468077"/>
          </a:xfrm>
        </p:grpSpPr>
        <p:pic>
          <p:nvPicPr>
            <p:cNvPr id="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8051" t="29890" r="40628" b="49868"/>
          <a:stretch/>
        </p:blipFill>
        <p:spPr>
          <a:xfrm>
            <a:off x="0" y="-1"/>
            <a:ext cx="12192000" cy="335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96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2547570a-e5f4-4946-a4c3-82580e42479e"/>
    <ds:schemaRef ds:uri="http://schemas.microsoft.com/office/2006/documentManagement/types"/>
    <ds:schemaRef ds:uri="http://schemas.openxmlformats.org/package/2006/metadata/core-properties"/>
    <ds:schemaRef ds:uri="6ee78bd2-4339-4042-adc0-bcc646419980"/>
    <ds:schemaRef ds:uri="http://schemas.microsoft.com/sharepoint/v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279</Words>
  <Application>Microsoft Office PowerPoint</Application>
  <PresentationFormat>Произвольный</PresentationFormat>
  <Paragraphs>31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2017-11-17T04:58:37Z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