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1"/>
  </p:notesMasterIdLst>
  <p:handoutMasterIdLst>
    <p:handoutMasterId r:id="rId22"/>
  </p:handoutMasterIdLst>
  <p:sldIdLst>
    <p:sldId id="263" r:id="rId5"/>
    <p:sldId id="269" r:id="rId6"/>
    <p:sldId id="313" r:id="rId7"/>
    <p:sldId id="288" r:id="rId8"/>
    <p:sldId id="347" r:id="rId9"/>
    <p:sldId id="350" r:id="rId10"/>
    <p:sldId id="351" r:id="rId11"/>
    <p:sldId id="278" r:id="rId12"/>
    <p:sldId id="333" r:id="rId13"/>
    <p:sldId id="346" r:id="rId14"/>
    <p:sldId id="348" r:id="rId15"/>
    <p:sldId id="349" r:id="rId16"/>
    <p:sldId id="352" r:id="rId17"/>
    <p:sldId id="287" r:id="rId18"/>
    <p:sldId id="295" r:id="rId19"/>
    <p:sldId id="26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FFCC99"/>
    <a:srgbClr val="FFFF99"/>
    <a:srgbClr val="99CCFF"/>
    <a:srgbClr val="CCFF99"/>
    <a:srgbClr val="FFCCFF"/>
    <a:srgbClr val="FF0000"/>
    <a:srgbClr val="99FF66"/>
    <a:srgbClr val="FFC000"/>
    <a:srgbClr val="FF69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4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2108" y="3439014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/>
          <a:srcRect l="17897" t="40625" r="25980" b="45466"/>
          <a:stretch/>
        </p:blipFill>
        <p:spPr>
          <a:xfrm>
            <a:off x="175525" y="1633612"/>
            <a:ext cx="12016475" cy="1674253"/>
          </a:xfrm>
          <a:prstGeom prst="rect">
            <a:avLst/>
          </a:prstGeom>
        </p:spPr>
      </p:pic>
      <p:sp>
        <p:nvSpPr>
          <p:cNvPr id="32" name="Скругленная прямоугольная выноска 31"/>
          <p:cNvSpPr/>
          <p:nvPr/>
        </p:nvSpPr>
        <p:spPr>
          <a:xfrm>
            <a:off x="1777283" y="91527"/>
            <a:ext cx="8474300" cy="67346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числа и знаки «потерялись»?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1" y="191458"/>
            <a:ext cx="1341536" cy="154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3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236094" y="170630"/>
            <a:ext cx="7907905" cy="457565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Поработаем самостоятельно.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0" y="333707"/>
            <a:ext cx="1174547" cy="13498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3442" t="29181" r="13805" b="29270"/>
          <a:stretch/>
        </p:blipFill>
        <p:spPr>
          <a:xfrm>
            <a:off x="111617" y="2490617"/>
            <a:ext cx="12080383" cy="387887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306097" y="3116688"/>
            <a:ext cx="3116687" cy="1687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6" name="Picture 4" descr="http://its-my-life.ru/upload/iblock/318/3185e7febc8c87b055b5fe8fa0d27e7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589" y="785611"/>
            <a:ext cx="4904118" cy="415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66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-1056" y="2471353"/>
            <a:ext cx="7367772" cy="2873380"/>
            <a:chOff x="0" y="1043188"/>
            <a:chExt cx="12193057" cy="5396249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1554" t="24443" r="15235" b="49322"/>
          <a:stretch/>
        </p:blipFill>
        <p:spPr>
          <a:xfrm>
            <a:off x="0" y="0"/>
            <a:ext cx="12192000" cy="2471352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0" y="3984620"/>
            <a:ext cx="7367772" cy="2873380"/>
            <a:chOff x="0" y="1043188"/>
            <a:chExt cx="12193057" cy="5396249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grpSp>
        <p:nvGrpSpPr>
          <p:cNvPr id="18" name="Группа 17"/>
          <p:cNvGrpSpPr/>
          <p:nvPr/>
        </p:nvGrpSpPr>
        <p:grpSpPr>
          <a:xfrm>
            <a:off x="5253524" y="2471353"/>
            <a:ext cx="7367772" cy="2873380"/>
            <a:chOff x="0" y="1043188"/>
            <a:chExt cx="12193057" cy="5396249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grpSp>
        <p:nvGrpSpPr>
          <p:cNvPr id="25" name="Группа 24"/>
          <p:cNvGrpSpPr/>
          <p:nvPr/>
        </p:nvGrpSpPr>
        <p:grpSpPr>
          <a:xfrm>
            <a:off x="5254580" y="3984620"/>
            <a:ext cx="7367772" cy="2873380"/>
            <a:chOff x="0" y="1043188"/>
            <a:chExt cx="12193057" cy="5396249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679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255" t="38512" r="15291" b="44058"/>
          <a:stretch/>
        </p:blipFill>
        <p:spPr>
          <a:xfrm>
            <a:off x="0" y="0"/>
            <a:ext cx="12192000" cy="1648917"/>
          </a:xfrm>
          <a:prstGeom prst="rect">
            <a:avLst/>
          </a:prstGeom>
        </p:spPr>
      </p:pic>
      <p:pic>
        <p:nvPicPr>
          <p:cNvPr id="14338" name="Picture 2" descr="http://img-fotki.yandex.ru/get/9167/41039971.193/0_a7d64_5595a29c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019" y="1365435"/>
            <a:ext cx="2381563" cy="291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images.vfl.ru/ii/1468224899/60febc23/13339348_m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161" y="2665896"/>
            <a:ext cx="2424493" cy="322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900igr.net/up/datai/252094/0004-010-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019" y="4277748"/>
            <a:ext cx="1971622" cy="262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73741"/>
              </p:ext>
            </p:extLst>
          </p:nvPr>
        </p:nvGraphicFramePr>
        <p:xfrm>
          <a:off x="524978" y="1988610"/>
          <a:ext cx="6935100" cy="4296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6739"/>
                <a:gridCol w="1455313"/>
                <a:gridCol w="1378039"/>
                <a:gridCol w="1275009"/>
              </a:tblGrid>
              <a:tr h="107407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 smtClean="0">
                          <a:latin typeface="Book Antiqua" panose="02040602050305030304" pitchFamily="18" charset="0"/>
                        </a:rPr>
                        <a:t>I</a:t>
                      </a:r>
                      <a:endParaRPr lang="ru-RU" sz="60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 smtClean="0">
                          <a:latin typeface="Book Antiqua" panose="02040602050305030304" pitchFamily="18" charset="0"/>
                        </a:rPr>
                        <a:t>II</a:t>
                      </a:r>
                      <a:endParaRPr lang="ru-RU" sz="60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 smtClean="0">
                          <a:latin typeface="Book Antiqua" panose="02040602050305030304" pitchFamily="18" charset="0"/>
                        </a:rPr>
                        <a:t>III</a:t>
                      </a:r>
                      <a:endParaRPr lang="ru-RU" sz="60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</a:tr>
              <a:tr h="1074070">
                <a:tc>
                  <a:txBody>
                    <a:bodyPr/>
                    <a:lstStyle/>
                    <a:p>
                      <a:r>
                        <a:rPr lang="ru-RU" sz="3600" dirty="0" err="1" smtClean="0"/>
                        <a:t>Карлсон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407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Винни-Пух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74070">
                <a:tc>
                  <a:txBody>
                    <a:bodyPr/>
                    <a:lstStyle/>
                    <a:p>
                      <a:r>
                        <a:rPr lang="ru-RU" sz="3600" dirty="0" err="1" smtClean="0"/>
                        <a:t>Сиропчик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7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0316" y="283336"/>
            <a:ext cx="8242478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62 №4 (3 </a:t>
            </a:r>
            <a:r>
              <a:rPr lang="ru-RU" sz="6600" dirty="0" err="1" smtClean="0"/>
              <a:t>ур</a:t>
            </a:r>
            <a:r>
              <a:rPr lang="ru-RU" sz="6600" dirty="0" smtClean="0"/>
              <a:t>.), </a:t>
            </a:r>
          </a:p>
          <a:p>
            <a:pPr algn="ctr"/>
            <a:r>
              <a:rPr lang="ru-RU" sz="6600" dirty="0" smtClean="0"/>
              <a:t>№6 (2 ст.), №8.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59" y="3548663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61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1"/>
            <a:ext cx="11372045" cy="105404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выражения - «друзей» - с одинаковыми значениями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5" y="953453"/>
            <a:ext cx="1566742" cy="18888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6114" t="43618" r="14795" b="38600"/>
          <a:stretch/>
        </p:blipFill>
        <p:spPr>
          <a:xfrm>
            <a:off x="4414" y="3804341"/>
            <a:ext cx="12187586" cy="1763534"/>
          </a:xfrm>
          <a:prstGeom prst="rect">
            <a:avLst/>
          </a:prstGeom>
        </p:spPr>
      </p:pic>
      <p:pic>
        <p:nvPicPr>
          <p:cNvPr id="1028" name="Picture 4" descr="https://st.depositphotos.com/1007168/1272/i/950/depositphotos_12728355-stock-photo-funny-numbers-cartoon-mascot-character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13"/>
          <a:stretch/>
        </p:blipFill>
        <p:spPr bwMode="auto">
          <a:xfrm>
            <a:off x="6342845" y="1705711"/>
            <a:ext cx="5428445" cy="159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2"/>
            <a:ext cx="11333407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нужно сделать в №2?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7" y="579966"/>
            <a:ext cx="1566742" cy="18888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3640" t="39392" r="17765" b="47228"/>
          <a:stretch/>
        </p:blipFill>
        <p:spPr>
          <a:xfrm>
            <a:off x="193182" y="2562226"/>
            <a:ext cx="11977352" cy="1313533"/>
          </a:xfrm>
          <a:prstGeom prst="rect">
            <a:avLst/>
          </a:prstGeom>
        </p:spPr>
      </p:pic>
      <p:pic>
        <p:nvPicPr>
          <p:cNvPr id="11" name="Picture 4" descr="https://st.depositphotos.com/1007168/1272/i/950/depositphotos_12728355-stock-photo-funny-numbers-cartoon-mascot-character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" t="50030" r="-1424" b="-1117"/>
          <a:stretch/>
        </p:blipFill>
        <p:spPr bwMode="auto">
          <a:xfrm>
            <a:off x="6201177" y="4900587"/>
            <a:ext cx="5389809" cy="1579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13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2"/>
            <a:ext cx="11346287" cy="104117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Давайте вспомним, как называются компоненты при вычитании.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22" y="1106397"/>
            <a:ext cx="1678835" cy="19294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01348" y="1517128"/>
            <a:ext cx="2970675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9</a:t>
            </a:r>
            <a:r>
              <a:rPr lang="ru-RU" sz="6600" dirty="0" smtClean="0"/>
              <a:t> - </a:t>
            </a:r>
            <a:r>
              <a:rPr lang="ru-RU" sz="6600" dirty="0" smtClean="0">
                <a:solidFill>
                  <a:srgbClr val="00B050"/>
                </a:solidFill>
              </a:rPr>
              <a:t>3</a:t>
            </a:r>
            <a:r>
              <a:rPr lang="ru-RU" sz="6600" dirty="0" smtClean="0"/>
              <a:t> = </a:t>
            </a:r>
            <a:r>
              <a:rPr lang="ru-RU" sz="6600" dirty="0" smtClean="0">
                <a:solidFill>
                  <a:srgbClr val="0070C0"/>
                </a:solidFill>
              </a:rPr>
              <a:t>6</a:t>
            </a:r>
            <a:endParaRPr lang="ru-RU" sz="6600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52982" y="2519924"/>
            <a:ext cx="29706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уменьшаемое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68903" y="3211269"/>
            <a:ext cx="29706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вычитаемое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5328" y="2542431"/>
            <a:ext cx="29706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разность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515154" y="195202"/>
            <a:ext cx="11346287" cy="104117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Какой компонент неизвестен в уравнении?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515153" y="182886"/>
            <a:ext cx="11346287" cy="104117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«спряталось» под квадратом с х?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515153" y="187946"/>
            <a:ext cx="11346287" cy="104117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догадались, что уменьшаемое -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это два красных круга и четыре синих?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7797" t="28830" r="34493" b="57086"/>
          <a:stretch/>
        </p:blipFill>
        <p:spPr>
          <a:xfrm>
            <a:off x="268322" y="4311466"/>
            <a:ext cx="11773424" cy="195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5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7" y="875763"/>
            <a:ext cx="1678835" cy="1929459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92427" y="202301"/>
            <a:ext cx="11307652" cy="67346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уже понял, как найти неизвестное уменьшаемое?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4385" y="2956597"/>
            <a:ext cx="5350657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Чтобы найти неизвестное уменьшаемое, нужно …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024385" y="4156926"/>
            <a:ext cx="5350657" cy="1200329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… к вычитаемому прибавить разность.</a:t>
            </a:r>
            <a:endParaRPr lang="ru-RU" sz="3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7797" t="28830" r="34493" b="57086"/>
          <a:stretch/>
        </p:blipFill>
        <p:spPr>
          <a:xfrm>
            <a:off x="3024402" y="1162704"/>
            <a:ext cx="8167340" cy="13555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8293" t="30590" r="65771" b="31206"/>
          <a:stretch/>
        </p:blipFill>
        <p:spPr>
          <a:xfrm>
            <a:off x="7503802" y="2518280"/>
            <a:ext cx="3043019" cy="410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0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-1057" y="1461751"/>
            <a:ext cx="12193057" cy="5396249"/>
            <a:chOff x="0" y="1043188"/>
            <a:chExt cx="12193057" cy="5396249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sp>
        <p:nvSpPr>
          <p:cNvPr id="13" name="Скругленная прямоугольная выноска 12"/>
          <p:cNvSpPr/>
          <p:nvPr/>
        </p:nvSpPr>
        <p:spPr>
          <a:xfrm>
            <a:off x="1236095" y="170630"/>
            <a:ext cx="5306374" cy="457565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Решим уравнения.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0" y="333707"/>
            <a:ext cx="1174547" cy="13498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5004" y="1816684"/>
            <a:ext cx="3090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х -  5  = 1 2 </a:t>
            </a:r>
            <a:endParaRPr lang="ru-RU" sz="4800" dirty="0"/>
          </a:p>
        </p:txBody>
      </p:sp>
      <p:sp>
        <p:nvSpPr>
          <p:cNvPr id="18" name="TextBox 17"/>
          <p:cNvSpPr txBox="1"/>
          <p:nvPr/>
        </p:nvSpPr>
        <p:spPr>
          <a:xfrm>
            <a:off x="5242518" y="1816684"/>
            <a:ext cx="3667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а -  3  = 1 4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43263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2006/documentManagement/types"/>
    <ds:schemaRef ds:uri="http://schemas.microsoft.com/sharepoint/v3"/>
    <ds:schemaRef ds:uri="http://purl.org/dc/elements/1.1/"/>
    <ds:schemaRef ds:uri="6ee78bd2-4339-4042-adc0-bcc646419980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2547570a-e5f4-4946-a4c3-82580e42479e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196</Words>
  <Application>Microsoft Office PowerPoint</Application>
  <PresentationFormat>Широкоэкранный</PresentationFormat>
  <Paragraphs>36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Book Antiqua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2017-11-12T16:48:05Z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