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3"/>
  </p:notesMasterIdLst>
  <p:handoutMasterIdLst>
    <p:handoutMasterId r:id="rId24"/>
  </p:handoutMasterIdLst>
  <p:sldIdLst>
    <p:sldId id="263" r:id="rId5"/>
    <p:sldId id="269" r:id="rId6"/>
    <p:sldId id="313" r:id="rId7"/>
    <p:sldId id="288" r:id="rId8"/>
    <p:sldId id="347" r:id="rId9"/>
    <p:sldId id="278" r:id="rId10"/>
    <p:sldId id="348" r:id="rId11"/>
    <p:sldId id="349" r:id="rId12"/>
    <p:sldId id="341" r:id="rId13"/>
    <p:sldId id="333" r:id="rId14"/>
    <p:sldId id="335" r:id="rId15"/>
    <p:sldId id="350" r:id="rId16"/>
    <p:sldId id="346" r:id="rId17"/>
    <p:sldId id="345" r:id="rId18"/>
    <p:sldId id="351" r:id="rId19"/>
    <p:sldId id="287" r:id="rId20"/>
    <p:sldId id="295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FF99"/>
    <a:srgbClr val="99CCFF"/>
    <a:srgbClr val="CCFF99"/>
    <a:srgbClr val="FFCCFF"/>
    <a:srgbClr val="FF0000"/>
    <a:srgbClr val="99FF66"/>
    <a:srgbClr val="FFC000"/>
    <a:srgbClr val="FF696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4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0" y="1461751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13" name="Скругленная прямоугольная выноска 12"/>
          <p:cNvSpPr/>
          <p:nvPr/>
        </p:nvSpPr>
        <p:spPr>
          <a:xfrm>
            <a:off x="1236095" y="170630"/>
            <a:ext cx="5306374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уравнения.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057" y="1805937"/>
            <a:ext cx="3090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1 6 -  х  = 7</a:t>
            </a:r>
            <a:endParaRPr lang="ru-RU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4226950" y="1828329"/>
            <a:ext cx="3472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8 0 -  а  = 2 0</a:t>
            </a:r>
            <a:endParaRPr lang="ru-RU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9032781" y="1828330"/>
            <a:ext cx="3768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90 - </a:t>
            </a:r>
            <a:r>
              <a:rPr lang="en-GB" sz="4800" dirty="0" smtClean="0"/>
              <a:t>b</a:t>
            </a:r>
            <a:r>
              <a:rPr lang="ru-RU" sz="4800" dirty="0" smtClean="0"/>
              <a:t>  = 40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3263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8706118" y="4893972"/>
            <a:ext cx="2009105" cy="772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551" t="34463" r="14894" b="52685"/>
          <a:stretch/>
        </p:blipFill>
        <p:spPr>
          <a:xfrm>
            <a:off x="0" y="103031"/>
            <a:ext cx="12003110" cy="1195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0349" y="1500413"/>
            <a:ext cx="4056845" cy="1532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615189" y="1803042"/>
            <a:ext cx="1236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 см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8680360" y="754073"/>
            <a:ext cx="1236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? см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3116687" y="1803042"/>
            <a:ext cx="1906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Р = ? см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4225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650" t="23019" r="35285" b="51277"/>
          <a:stretch/>
        </p:blipFill>
        <p:spPr>
          <a:xfrm>
            <a:off x="0" y="0"/>
            <a:ext cx="12192000" cy="33840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6270" y="4250028"/>
            <a:ext cx="9839460" cy="1323439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Разность чисел двенадцати и шести меньше разности чисел восемнадцати и девяти.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8155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108" y="3439014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2453" t="37280" r="15091" b="45643"/>
          <a:stretch/>
        </p:blipFill>
        <p:spPr>
          <a:xfrm>
            <a:off x="0" y="45076"/>
            <a:ext cx="12192000" cy="1615608"/>
          </a:xfrm>
          <a:prstGeom prst="rect">
            <a:avLst/>
          </a:prstGeom>
        </p:spPr>
      </p:pic>
      <p:pic>
        <p:nvPicPr>
          <p:cNvPr id="9218" name="Picture 2" descr="http://edu21.cap.ru/home/3685/1%20detskiy%20sad/gruppy/vinni-puh/kartinki/v-p%20(7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747" y="3084418"/>
            <a:ext cx="2600504" cy="313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91673" y="1985333"/>
            <a:ext cx="4172755" cy="3348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91673" y="2766104"/>
            <a:ext cx="1931832" cy="334851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2936385" y="1882302"/>
            <a:ext cx="0" cy="1386369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90174" y="1860370"/>
            <a:ext cx="139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10 м.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1382" y="1417408"/>
            <a:ext cx="139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18 м.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687126" y="2641141"/>
            <a:ext cx="139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? м.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-150340" y="1684183"/>
            <a:ext cx="139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До обеда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55803" y="2469472"/>
            <a:ext cx="139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После обеда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554659" y="1968796"/>
            <a:ext cx="4172755" cy="3348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554658" y="2749567"/>
            <a:ext cx="5538603" cy="334851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10713850" y="1809411"/>
            <a:ext cx="0" cy="1386369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919313" y="2601663"/>
            <a:ext cx="139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10 м.</a:t>
            </a:r>
            <a:endParaRPr lang="ru-RU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7945574" y="1798453"/>
            <a:ext cx="139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18 м.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9117464" y="2884970"/>
            <a:ext cx="139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? м.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5412646" y="1667646"/>
            <a:ext cx="139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До обеда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5618789" y="2452935"/>
            <a:ext cx="139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После обеда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640" t="36400" r="43797" b="35431"/>
          <a:stretch/>
        </p:blipFill>
        <p:spPr>
          <a:xfrm>
            <a:off x="1738647" y="-51515"/>
            <a:ext cx="7718465" cy="2871989"/>
          </a:xfrm>
          <a:prstGeom prst="rect">
            <a:avLst/>
          </a:prstGeom>
        </p:spPr>
      </p:pic>
      <p:pic>
        <p:nvPicPr>
          <p:cNvPr id="10242" name="Picture 2" descr="http://mbdou82.ucoz.ru/_si/1/0951563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89"/>
          <a:stretch/>
        </p:blipFill>
        <p:spPr bwMode="auto">
          <a:xfrm>
            <a:off x="88943" y="2855663"/>
            <a:ext cx="2858081" cy="36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clipartion.com/wp-content/uploads/2015/11/table-clipart-free-clipart-image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19" y="2855663"/>
            <a:ext cx="4438164" cy="400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932" y="4369157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87" y="4369156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042" y="4369156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6597" y="4369156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932" y="3612410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87" y="3612409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609" y="3612409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164" y="3612409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77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640" t="36400" r="43797" b="35431"/>
          <a:stretch/>
        </p:blipFill>
        <p:spPr>
          <a:xfrm>
            <a:off x="1738647" y="-51515"/>
            <a:ext cx="7718465" cy="2871989"/>
          </a:xfrm>
          <a:prstGeom prst="rect">
            <a:avLst/>
          </a:prstGeom>
        </p:spPr>
      </p:pic>
      <p:pic>
        <p:nvPicPr>
          <p:cNvPr id="10242" name="Picture 2" descr="http://mbdou82.ucoz.ru/_si/1/0951563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89"/>
          <a:stretch/>
        </p:blipFill>
        <p:spPr bwMode="auto">
          <a:xfrm>
            <a:off x="88943" y="2855663"/>
            <a:ext cx="2858081" cy="36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clipartion.com/wp-content/uploads/2015/11/table-clipart-free-clipart-image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19" y="2855663"/>
            <a:ext cx="4438164" cy="400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91" y="2720604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888" y="3750970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90" y="3750970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003" y="3757258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471" y="2720604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995" y="2720604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63" y="3251630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clipartster.com/images/338/cup-clip-art-image-large-blue-coffee-or-tea-cup-with-a-handle-OAmtCU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220" y="3216441"/>
            <a:ext cx="797165" cy="4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9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7437" y="566671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59 </a:t>
            </a:r>
            <a:r>
              <a:rPr lang="ru-RU" sz="6600" dirty="0" smtClean="0"/>
              <a:t>№4 (3 </a:t>
            </a:r>
            <a:r>
              <a:rPr lang="ru-RU" sz="6600" dirty="0" err="1" smtClean="0"/>
              <a:t>ур</a:t>
            </a:r>
            <a:r>
              <a:rPr lang="ru-RU" sz="6600" dirty="0" smtClean="0"/>
              <a:t>.), №8.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44" y="3510027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58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3340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«потерявшиеся» слагаемые.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7" y="579966"/>
            <a:ext cx="1566742" cy="18888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095" t="43267" r="13311" b="36135"/>
          <a:stretch/>
        </p:blipFill>
        <p:spPr>
          <a:xfrm>
            <a:off x="343438" y="2468779"/>
            <a:ext cx="11848562" cy="205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3340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числа меньше 11? На сколько?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7" y="579966"/>
            <a:ext cx="1566742" cy="18888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293" t="46435" r="56922" b="47579"/>
          <a:stretch/>
        </p:blipFill>
        <p:spPr>
          <a:xfrm>
            <a:off x="3710607" y="1416675"/>
            <a:ext cx="6440557" cy="8745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3996" t="46616" r="35758" b="47398"/>
          <a:stretch/>
        </p:blipFill>
        <p:spPr>
          <a:xfrm>
            <a:off x="4187686" y="2455283"/>
            <a:ext cx="5261113" cy="874534"/>
          </a:xfrm>
          <a:prstGeom prst="rect">
            <a:avLst/>
          </a:prstGeom>
        </p:spPr>
      </p:pic>
      <p:pic>
        <p:nvPicPr>
          <p:cNvPr id="4098" name="Picture 2" descr="http://ic.pics.livejournal.com/uchvatovsb/44447047/897701/897701_origina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61" y="3217432"/>
            <a:ext cx="2623401" cy="347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13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489398" y="201556"/>
            <a:ext cx="11243256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Математические загадки! Как записать такое выражение?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630679"/>
            <a:ext cx="1566742" cy="1888813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3149400" y="1312088"/>
            <a:ext cx="7475671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 разности чисел 12 и 5 прибавить 8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6536544" y="2258672"/>
            <a:ext cx="4603681" cy="830997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   8   -   ()   12   </a:t>
            </a:r>
            <a:r>
              <a:rPr lang="ru-RU" sz="4800" dirty="0" smtClean="0"/>
              <a:t>+</a:t>
            </a:r>
            <a:endParaRPr lang="ru-RU"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3488244" y="2258672"/>
            <a:ext cx="30483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Подсказка: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156" t="34111" r="17665" b="36840"/>
          <a:stretch/>
        </p:blipFill>
        <p:spPr>
          <a:xfrm>
            <a:off x="-1" y="68438"/>
            <a:ext cx="12192001" cy="2837348"/>
          </a:xfrm>
          <a:prstGeom prst="rect">
            <a:avLst/>
          </a:prstGeom>
        </p:spPr>
      </p:pic>
      <p:pic>
        <p:nvPicPr>
          <p:cNvPr id="7170" name="Picture 2" descr="https://writerdmayall.files.wordpress.com/2016/07/punctuation-rules-2-638_cro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8" t="53487" r="29546" b="3861"/>
          <a:stretch/>
        </p:blipFill>
        <p:spPr bwMode="auto">
          <a:xfrm>
            <a:off x="8650311" y="1145984"/>
            <a:ext cx="3541689" cy="242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thecliparts.com/wp-content/uploads/2016/04/smile-clip-art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317" y="1022298"/>
            <a:ext cx="900493" cy="80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-1" y="3212219"/>
            <a:ext cx="12440990" cy="4889652"/>
            <a:chOff x="0" y="2277914"/>
            <a:chExt cx="12440990" cy="488965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277914"/>
              <a:ext cx="12440990" cy="3511613"/>
              <a:chOff x="0" y="3389923"/>
              <a:chExt cx="12440990" cy="3511613"/>
            </a:xfrm>
          </p:grpSpPr>
          <p:grpSp>
            <p:nvGrpSpPr>
              <p:cNvPr id="33" name="Группа 32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4" name="Группа 33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5" name="Группа 34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6" name="Группа 35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3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2" name="Группа 11"/>
            <p:cNvGrpSpPr/>
            <p:nvPr/>
          </p:nvGrpSpPr>
          <p:grpSpPr>
            <a:xfrm>
              <a:off x="0" y="3655953"/>
              <a:ext cx="12440990" cy="3511613"/>
              <a:chOff x="0" y="3389923"/>
              <a:chExt cx="12440990" cy="3511613"/>
            </a:xfrm>
          </p:grpSpPr>
          <p:grpSp>
            <p:nvGrpSpPr>
              <p:cNvPr id="13" name="Группа 12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4" name="Группа 13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5" name="Группа 14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6" name="Группа 15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1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45780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 прошлом уроке мы узнали, как в уравнении найти неизвестное вычитаемое. Вспомните это правило.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2" y="1106397"/>
            <a:ext cx="1678835" cy="19294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12969" y="1584066"/>
            <a:ext cx="5350657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найти неизвестное вычитаемое, нужно …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3512969" y="2784395"/>
            <a:ext cx="5350657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… из уменьшаемого вычесть разность.</a:t>
            </a:r>
            <a:endParaRPr lang="ru-RU" sz="36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15818" t="31998" r="26673" b="53742"/>
          <a:stretch/>
        </p:blipFill>
        <p:spPr>
          <a:xfrm>
            <a:off x="772733" y="4709964"/>
            <a:ext cx="11088709" cy="15459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30353" t="35927" r="61832" b="57896"/>
          <a:stretch/>
        </p:blipFill>
        <p:spPr>
          <a:xfrm>
            <a:off x="6577449" y="5250305"/>
            <a:ext cx="1046812" cy="46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4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metadata/properties"/>
    <ds:schemaRef ds:uri="http://purl.org/dc/terms/"/>
    <ds:schemaRef ds:uri="6ee78bd2-4339-4042-adc0-bcc646419980"/>
    <ds:schemaRef ds:uri="http://purl.org/dc/dcmitype/"/>
    <ds:schemaRef ds:uri="http://schemas.microsoft.com/office/2006/documentManagement/types"/>
    <ds:schemaRef ds:uri="2547570a-e5f4-4946-a4c3-82580e42479e"/>
    <ds:schemaRef ds:uri="http://schemas.microsoft.com/sharepoint/v3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209</Words>
  <Application>Microsoft Office PowerPoint</Application>
  <PresentationFormat>Широкоэкранный</PresentationFormat>
  <Paragraphs>37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2017-11-04T16:23:48Z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