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3"/>
  </p:notesMasterIdLst>
  <p:handoutMasterIdLst>
    <p:handoutMasterId r:id="rId24"/>
  </p:handoutMasterIdLst>
  <p:sldIdLst>
    <p:sldId id="263" r:id="rId5"/>
    <p:sldId id="269" r:id="rId6"/>
    <p:sldId id="313" r:id="rId7"/>
    <p:sldId id="288" r:id="rId8"/>
    <p:sldId id="340" r:id="rId9"/>
    <p:sldId id="341" r:id="rId10"/>
    <p:sldId id="342" r:id="rId11"/>
    <p:sldId id="343" r:id="rId12"/>
    <p:sldId id="278" r:id="rId13"/>
    <p:sldId id="333" r:id="rId14"/>
    <p:sldId id="335" r:id="rId15"/>
    <p:sldId id="344" r:id="rId16"/>
    <p:sldId id="336" r:id="rId17"/>
    <p:sldId id="346" r:id="rId18"/>
    <p:sldId id="345" r:id="rId19"/>
    <p:sldId id="287" r:id="rId20"/>
    <p:sldId id="295" r:id="rId21"/>
    <p:sldId id="26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CCFF99"/>
    <a:srgbClr val="FFFF99"/>
    <a:srgbClr val="FFCCFF"/>
    <a:srgbClr val="FF0000"/>
    <a:srgbClr val="99FF66"/>
    <a:srgbClr val="FFC000"/>
    <a:srgbClr val="FF6965"/>
    <a:srgbClr val="92D05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41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-1057" y="1456622"/>
            <a:ext cx="12193057" cy="5396249"/>
            <a:chOff x="0" y="1043188"/>
            <a:chExt cx="12193057" cy="5396249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1043188"/>
              <a:ext cx="12192000" cy="3468077"/>
              <a:chOff x="0" y="3389923"/>
              <a:chExt cx="12192000" cy="3468077"/>
            </a:xfrm>
          </p:grpSpPr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3"/>
            <a:srcRect b="12915"/>
            <a:stretch/>
          </p:blipFill>
          <p:spPr>
            <a:xfrm>
              <a:off x="0" y="3418506"/>
              <a:ext cx="12193057" cy="3020931"/>
            </a:xfrm>
            <a:prstGeom prst="rect">
              <a:avLst/>
            </a:prstGeom>
          </p:spPr>
        </p:pic>
      </p:grpSp>
      <p:sp>
        <p:nvSpPr>
          <p:cNvPr id="13" name="Скругленная прямоугольная выноска 12"/>
          <p:cNvSpPr/>
          <p:nvPr/>
        </p:nvSpPr>
        <p:spPr>
          <a:xfrm>
            <a:off x="1236095" y="170630"/>
            <a:ext cx="5306374" cy="457565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Решим уравнения.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40" y="333707"/>
            <a:ext cx="1174547" cy="134988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638" y="1195772"/>
            <a:ext cx="3639627" cy="2139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2588" y="1195771"/>
            <a:ext cx="3639627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63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0" y="1968348"/>
            <a:ext cx="12440990" cy="4889652"/>
            <a:chOff x="0" y="2277914"/>
            <a:chExt cx="12440990" cy="4889652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0" y="2277914"/>
              <a:ext cx="12440990" cy="3511613"/>
              <a:chOff x="0" y="3389923"/>
              <a:chExt cx="12440990" cy="3511613"/>
            </a:xfrm>
          </p:grpSpPr>
          <p:grpSp>
            <p:nvGrpSpPr>
              <p:cNvPr id="38" name="Группа 37"/>
              <p:cNvGrpSpPr/>
              <p:nvPr/>
            </p:nvGrpSpPr>
            <p:grpSpPr>
              <a:xfrm>
                <a:off x="0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5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9" name="Группа 38"/>
              <p:cNvGrpSpPr/>
              <p:nvPr/>
            </p:nvGrpSpPr>
            <p:grpSpPr>
              <a:xfrm>
                <a:off x="0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5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40" name="Группа 39"/>
              <p:cNvGrpSpPr/>
              <p:nvPr/>
            </p:nvGrpSpPr>
            <p:grpSpPr>
              <a:xfrm>
                <a:off x="2382591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4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41" name="Группа 40"/>
              <p:cNvGrpSpPr/>
              <p:nvPr/>
            </p:nvGrpSpPr>
            <p:grpSpPr>
              <a:xfrm>
                <a:off x="2382591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4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7" name="Группа 16"/>
            <p:cNvGrpSpPr/>
            <p:nvPr/>
          </p:nvGrpSpPr>
          <p:grpSpPr>
            <a:xfrm>
              <a:off x="0" y="3655953"/>
              <a:ext cx="12440990" cy="3511613"/>
              <a:chOff x="0" y="3389923"/>
              <a:chExt cx="12440990" cy="3511613"/>
            </a:xfrm>
          </p:grpSpPr>
          <p:grpSp>
            <p:nvGrpSpPr>
              <p:cNvPr id="18" name="Группа 17"/>
              <p:cNvGrpSpPr/>
              <p:nvPr/>
            </p:nvGrpSpPr>
            <p:grpSpPr>
              <a:xfrm>
                <a:off x="0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3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9" name="Группа 18"/>
              <p:cNvGrpSpPr/>
              <p:nvPr/>
            </p:nvGrpSpPr>
            <p:grpSpPr>
              <a:xfrm>
                <a:off x="0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3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0" name="Группа 19"/>
              <p:cNvGrpSpPr/>
              <p:nvPr/>
            </p:nvGrpSpPr>
            <p:grpSpPr>
              <a:xfrm>
                <a:off x="2382591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2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1" name="Группа 20"/>
              <p:cNvGrpSpPr/>
              <p:nvPr/>
            </p:nvGrpSpPr>
            <p:grpSpPr>
              <a:xfrm>
                <a:off x="2382591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2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2650" t="34287" r="15587" b="48988"/>
          <a:stretch/>
        </p:blipFill>
        <p:spPr>
          <a:xfrm>
            <a:off x="0" y="0"/>
            <a:ext cx="12192000" cy="16219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81467" y="1268001"/>
            <a:ext cx="1200615" cy="137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25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274727" y="183508"/>
            <a:ext cx="7882148" cy="62786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Посчитаем устно!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09" y="497438"/>
            <a:ext cx="1678835" cy="192945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706118" y="4893972"/>
            <a:ext cx="2009105" cy="772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1958" t="30590" r="28850" b="39304"/>
          <a:stretch/>
        </p:blipFill>
        <p:spPr>
          <a:xfrm>
            <a:off x="101886" y="2524257"/>
            <a:ext cx="11785313" cy="337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75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3541" t="28125" r="13607" b="15361"/>
          <a:stretch/>
        </p:blipFill>
        <p:spPr>
          <a:xfrm>
            <a:off x="669701" y="2112967"/>
            <a:ext cx="10879578" cy="4745033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1274727" y="183508"/>
            <a:ext cx="7882148" cy="62786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Поработаем самостоятельно.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99" y="183508"/>
            <a:ext cx="1678835" cy="192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8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354" t="35520" r="14794" b="41241"/>
          <a:stretch/>
        </p:blipFill>
        <p:spPr>
          <a:xfrm>
            <a:off x="4507" y="4968"/>
            <a:ext cx="12192000" cy="21866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42727" y="2195848"/>
            <a:ext cx="3863662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4507" y="1968348"/>
            <a:ext cx="12440990" cy="4889652"/>
            <a:chOff x="0" y="2277914"/>
            <a:chExt cx="12440990" cy="4889652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0" y="2277914"/>
              <a:ext cx="12440990" cy="3511613"/>
              <a:chOff x="0" y="3389923"/>
              <a:chExt cx="12440990" cy="3511613"/>
            </a:xfrm>
          </p:grpSpPr>
          <p:grpSp>
            <p:nvGrpSpPr>
              <p:cNvPr id="32" name="Группа 31"/>
              <p:cNvGrpSpPr/>
              <p:nvPr/>
            </p:nvGrpSpPr>
            <p:grpSpPr>
              <a:xfrm>
                <a:off x="0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4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3" name="Группа 32"/>
              <p:cNvGrpSpPr/>
              <p:nvPr/>
            </p:nvGrpSpPr>
            <p:grpSpPr>
              <a:xfrm>
                <a:off x="0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4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4" name="Группа 33"/>
              <p:cNvGrpSpPr/>
              <p:nvPr/>
            </p:nvGrpSpPr>
            <p:grpSpPr>
              <a:xfrm>
                <a:off x="2382591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4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5" name="Группа 34"/>
              <p:cNvGrpSpPr/>
              <p:nvPr/>
            </p:nvGrpSpPr>
            <p:grpSpPr>
              <a:xfrm>
                <a:off x="2382591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3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1" name="Группа 10"/>
            <p:cNvGrpSpPr/>
            <p:nvPr/>
          </p:nvGrpSpPr>
          <p:grpSpPr>
            <a:xfrm>
              <a:off x="0" y="3655953"/>
              <a:ext cx="12440990" cy="3511613"/>
              <a:chOff x="0" y="3389923"/>
              <a:chExt cx="12440990" cy="3511613"/>
            </a:xfrm>
          </p:grpSpPr>
          <p:grpSp>
            <p:nvGrpSpPr>
              <p:cNvPr id="12" name="Группа 11"/>
              <p:cNvGrpSpPr/>
              <p:nvPr/>
            </p:nvGrpSpPr>
            <p:grpSpPr>
              <a:xfrm>
                <a:off x="0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2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3" name="Группа 12"/>
              <p:cNvGrpSpPr/>
              <p:nvPr/>
            </p:nvGrpSpPr>
            <p:grpSpPr>
              <a:xfrm>
                <a:off x="0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2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4" name="Группа 13"/>
              <p:cNvGrpSpPr/>
              <p:nvPr/>
            </p:nvGrpSpPr>
            <p:grpSpPr>
              <a:xfrm>
                <a:off x="2382591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2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5" name="Группа 14"/>
              <p:cNvGrpSpPr/>
              <p:nvPr/>
            </p:nvGrpSpPr>
            <p:grpSpPr>
              <a:xfrm>
                <a:off x="2382591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1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257723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838" t="38336" r="41421" b="45643"/>
          <a:stretch/>
        </p:blipFill>
        <p:spPr>
          <a:xfrm>
            <a:off x="888641" y="0"/>
            <a:ext cx="9865217" cy="19861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073" b="66927" l="58053" r="82723">
                        <a14:foregroundMark x1="72182" y1="39974" x2="72182" y2="39974"/>
                        <a14:foregroundMark x1="74744" y1="46745" x2="74744" y2="46745"/>
                        <a14:foregroundMark x1="79649" y1="58854" x2="79649" y2="58854"/>
                        <a14:foregroundMark x1="68814" y1="62891" x2="68814" y2="62891"/>
                      </a14:backgroundRemoval>
                    </a14:imgEffect>
                  </a14:imgLayer>
                </a14:imgProps>
              </a:ext>
            </a:extLst>
          </a:blip>
          <a:srcRect l="57985" t="32703" r="16181" b="32262"/>
          <a:stretch/>
        </p:blipFill>
        <p:spPr>
          <a:xfrm>
            <a:off x="3863662" y="2498501"/>
            <a:ext cx="4739426" cy="361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7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7437" y="566671"/>
            <a:ext cx="8242478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57 №4 (3 </a:t>
            </a:r>
            <a:r>
              <a:rPr lang="ru-RU" sz="6600" dirty="0" err="1" smtClean="0"/>
              <a:t>ур</a:t>
            </a:r>
            <a:r>
              <a:rPr lang="ru-RU" sz="6600" smtClean="0"/>
              <a:t>.), №8.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444" y="3510027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56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515155" y="195202"/>
            <a:ext cx="11333407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Отгадайте слово. Из какого мультфильма этот герой?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6" y="964730"/>
            <a:ext cx="1678835" cy="192945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3442" t="29358" r="14101" b="25572"/>
          <a:stretch/>
        </p:blipFill>
        <p:spPr>
          <a:xfrm>
            <a:off x="1895641" y="1375667"/>
            <a:ext cx="10296359" cy="3600913"/>
          </a:xfrm>
          <a:prstGeom prst="rect">
            <a:avLst/>
          </a:prstGeom>
        </p:spPr>
      </p:pic>
      <p:pic>
        <p:nvPicPr>
          <p:cNvPr id="1026" name="Picture 2" descr="http://kira-scrap.ru/KATALOG/MULTY_NASCHI/3/0_12509b_8bc2bf96_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06" y="3091500"/>
            <a:ext cx="2912760" cy="376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515155" y="195202"/>
            <a:ext cx="11333407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 интересны числа в каждой строчке и столбике?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6" y="964730"/>
            <a:ext cx="1678835" cy="19294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1759" t="42209" r="62505" b="44234"/>
          <a:stretch/>
        </p:blipFill>
        <p:spPr>
          <a:xfrm>
            <a:off x="2768957" y="1837676"/>
            <a:ext cx="7134896" cy="211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79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515155" y="195202"/>
            <a:ext cx="11346287" cy="104117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Вы уже знаете, как в уравнении найти неизвестное слагаемое. Вспомните это правило.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22" y="1106397"/>
            <a:ext cx="1678835" cy="1929459"/>
          </a:xfrm>
          <a:prstGeom prst="rect">
            <a:avLst/>
          </a:prstGeom>
        </p:spPr>
      </p:pic>
      <p:pic>
        <p:nvPicPr>
          <p:cNvPr id="2050" name="Picture 2" descr="http://ic.pics.livejournal.com/bighed96/77081564/741/741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67" y="4512723"/>
            <a:ext cx="4287637" cy="240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2581" y="1582116"/>
            <a:ext cx="3482513" cy="1107996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7 + а = 12</a:t>
            </a:r>
            <a:endParaRPr lang="ru-RU" sz="6600" dirty="0"/>
          </a:p>
        </p:txBody>
      </p:sp>
      <p:sp>
        <p:nvSpPr>
          <p:cNvPr id="7" name="TextBox 6"/>
          <p:cNvSpPr txBox="1"/>
          <p:nvPr/>
        </p:nvSpPr>
        <p:spPr>
          <a:xfrm>
            <a:off x="8272581" y="2599547"/>
            <a:ext cx="3482513" cy="1107996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а = 12 - 7 </a:t>
            </a:r>
            <a:endParaRPr lang="ru-RU" sz="6600" dirty="0"/>
          </a:p>
        </p:txBody>
      </p:sp>
      <p:sp>
        <p:nvSpPr>
          <p:cNvPr id="8" name="TextBox 7"/>
          <p:cNvSpPr txBox="1"/>
          <p:nvPr/>
        </p:nvSpPr>
        <p:spPr>
          <a:xfrm>
            <a:off x="8272580" y="3615406"/>
            <a:ext cx="3482513" cy="1107996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а = 5</a:t>
            </a:r>
            <a:endParaRPr lang="ru-RU" sz="6600" dirty="0"/>
          </a:p>
        </p:txBody>
      </p:sp>
      <p:sp>
        <p:nvSpPr>
          <p:cNvPr id="9" name="TextBox 8"/>
          <p:cNvSpPr txBox="1"/>
          <p:nvPr/>
        </p:nvSpPr>
        <p:spPr>
          <a:xfrm>
            <a:off x="2453940" y="1655831"/>
            <a:ext cx="5350657" cy="120032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Чтобы найти неизвестное слагаемое, нужно …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2453940" y="2856160"/>
            <a:ext cx="5350657" cy="1200329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… из суммы вычесть известное слагаемое.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2504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515155" y="195202"/>
            <a:ext cx="11346287" cy="104117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Давайте вспомним, как называются компоненты при вычитании.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22" y="1106397"/>
            <a:ext cx="1678835" cy="192945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01348" y="1517128"/>
            <a:ext cx="2970675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FF0000"/>
                </a:solidFill>
              </a:rPr>
              <a:t>7</a:t>
            </a:r>
            <a:r>
              <a:rPr lang="ru-RU" sz="6600" dirty="0" smtClean="0"/>
              <a:t> - </a:t>
            </a:r>
            <a:r>
              <a:rPr lang="ru-RU" sz="6600" dirty="0" smtClean="0">
                <a:solidFill>
                  <a:srgbClr val="00B050"/>
                </a:solidFill>
              </a:rPr>
              <a:t>2</a:t>
            </a:r>
            <a:r>
              <a:rPr lang="ru-RU" sz="6600" dirty="0" smtClean="0"/>
              <a:t> = </a:t>
            </a:r>
            <a:r>
              <a:rPr lang="ru-RU" sz="6600" dirty="0" smtClean="0">
                <a:solidFill>
                  <a:srgbClr val="0070C0"/>
                </a:solidFill>
              </a:rPr>
              <a:t>5</a:t>
            </a:r>
            <a:endParaRPr lang="ru-RU" sz="6600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52982" y="2519924"/>
            <a:ext cx="297067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уменьшаемое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68903" y="3211269"/>
            <a:ext cx="297067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вычитаемое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5328" y="2542431"/>
            <a:ext cx="297067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разность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5818" t="31998" r="26673" b="53742"/>
          <a:stretch/>
        </p:blipFill>
        <p:spPr>
          <a:xfrm>
            <a:off x="772733" y="4169051"/>
            <a:ext cx="11088709" cy="1545932"/>
          </a:xfrm>
          <a:prstGeom prst="rect">
            <a:avLst/>
          </a:prstGeom>
        </p:spPr>
      </p:pic>
      <p:sp>
        <p:nvSpPr>
          <p:cNvPr id="16" name="Скругленная прямоугольная выноска 15"/>
          <p:cNvSpPr/>
          <p:nvPr/>
        </p:nvSpPr>
        <p:spPr>
          <a:xfrm>
            <a:off x="515154" y="195202"/>
            <a:ext cx="11346287" cy="104117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Какой компонент неизвестен в уравнении?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515153" y="203144"/>
            <a:ext cx="11346287" cy="104117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«спряталось» под квадратом с х?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515151" y="201458"/>
            <a:ext cx="11346287" cy="104117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догадались, что вычитаемое - это два красных круга?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/>
          <a:srcRect l="30353" t="35927" r="61832" b="57896"/>
          <a:stretch/>
        </p:blipFill>
        <p:spPr>
          <a:xfrm>
            <a:off x="6564570" y="4758170"/>
            <a:ext cx="1046812" cy="465250"/>
          </a:xfrm>
          <a:prstGeom prst="rect">
            <a:avLst/>
          </a:prstGeom>
        </p:spPr>
      </p:pic>
      <p:sp>
        <p:nvSpPr>
          <p:cNvPr id="20" name="Скругленная прямоугольная выноска 19"/>
          <p:cNvSpPr/>
          <p:nvPr/>
        </p:nvSpPr>
        <p:spPr>
          <a:xfrm>
            <a:off x="515148" y="202301"/>
            <a:ext cx="11346287" cy="104117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догадались, что вычитаемое - это два красных круга?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69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7" y="875763"/>
            <a:ext cx="1678835" cy="19294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5818" t="31998" r="26673" b="53742"/>
          <a:stretch/>
        </p:blipFill>
        <p:spPr>
          <a:xfrm>
            <a:off x="2326784" y="1173162"/>
            <a:ext cx="9573295" cy="13346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0353" t="35927" r="61832" b="57896"/>
          <a:stretch/>
        </p:blipFill>
        <p:spPr>
          <a:xfrm>
            <a:off x="7307252" y="1639658"/>
            <a:ext cx="903752" cy="401668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15149" y="202301"/>
            <a:ext cx="11191748" cy="673462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Кто уже понял, как найти неизвестное вычитаемое?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4385" y="2956597"/>
            <a:ext cx="5350657" cy="120032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Чтобы найти неизвестное вычитаемое, нужно …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1024385" y="4156926"/>
            <a:ext cx="5350657" cy="1200329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… из уменьшаемого вычесть разность.</a:t>
            </a:r>
            <a:endParaRPr lang="ru-RU" sz="3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6412" t="37984" r="69632" b="21523"/>
          <a:stretch/>
        </p:blipFill>
        <p:spPr>
          <a:xfrm>
            <a:off x="7937679" y="2507822"/>
            <a:ext cx="2610118" cy="425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0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2196CA-8D48-47B0-9C8C-268F70368960}">
  <ds:schemaRefs>
    <ds:schemaRef ds:uri="http://purl.org/dc/terms/"/>
    <ds:schemaRef ds:uri="6ee78bd2-4339-4042-adc0-bcc646419980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2547570a-e5f4-4946-a4c3-82580e42479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216</Words>
  <Application>Microsoft Office PowerPoint</Application>
  <PresentationFormat>Широкоэкранный</PresentationFormat>
  <Paragraphs>33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2017-11-04T16:21:50Z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