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19"/>
  </p:notesMasterIdLst>
  <p:handoutMasterIdLst>
    <p:handoutMasterId r:id="rId20"/>
  </p:handoutMasterIdLst>
  <p:sldIdLst>
    <p:sldId id="263" r:id="rId5"/>
    <p:sldId id="269" r:id="rId6"/>
    <p:sldId id="313" r:id="rId7"/>
    <p:sldId id="288" r:id="rId8"/>
    <p:sldId id="330" r:id="rId9"/>
    <p:sldId id="278" r:id="rId10"/>
    <p:sldId id="332" r:id="rId11"/>
    <p:sldId id="333" r:id="rId12"/>
    <p:sldId id="329" r:id="rId13"/>
    <p:sldId id="335" r:id="rId14"/>
    <p:sldId id="334" r:id="rId15"/>
    <p:sldId id="336" r:id="rId16"/>
    <p:sldId id="287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0000"/>
    <a:srgbClr val="FFCCFF"/>
    <a:srgbClr val="FFCC99"/>
    <a:srgbClr val="CCFF99"/>
    <a:srgbClr val="99FF66"/>
    <a:srgbClr val="FFC000"/>
    <a:srgbClr val="FF6965"/>
    <a:srgbClr val="92D05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>
        <p:scale>
          <a:sx n="62" d="100"/>
          <a:sy n="62" d="100"/>
        </p:scale>
        <p:origin x="-90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03.11.2017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274727" y="183508"/>
            <a:ext cx="7882148" cy="627860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Поработаем самостоятельно.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09" y="497438"/>
            <a:ext cx="1678835" cy="19294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3244" t="34639" r="49835" b="45995"/>
          <a:stretch/>
        </p:blipFill>
        <p:spPr>
          <a:xfrm>
            <a:off x="2393878" y="1171981"/>
            <a:ext cx="7688688" cy="22674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19718" y="3800036"/>
            <a:ext cx="87213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/>
              <a:t>Кот </a:t>
            </a:r>
            <a:r>
              <a:rPr lang="ru-RU" sz="3200" dirty="0" err="1" smtClean="0"/>
              <a:t>Матроскин</a:t>
            </a:r>
            <a:r>
              <a:rPr lang="ru-RU" sz="3200" dirty="0" smtClean="0"/>
              <a:t> заболел ангиной и провёл дома неделю и ещё четыре дня. Сколько дней </a:t>
            </a:r>
            <a:r>
              <a:rPr lang="ru-RU" sz="3200" dirty="0" err="1" smtClean="0"/>
              <a:t>Матроскин</a:t>
            </a:r>
            <a:r>
              <a:rPr lang="ru-RU" sz="3200" dirty="0" smtClean="0"/>
              <a:t> не выходил из дома?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318457" y="3144415"/>
            <a:ext cx="212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rgbClr val="00B050"/>
                </a:solidFill>
              </a:rPr>
              <a:t>1 вариант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092221" y="3144415"/>
            <a:ext cx="21293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smtClean="0">
                <a:solidFill>
                  <a:srgbClr val="0070C0"/>
                </a:solidFill>
              </a:rPr>
              <a:t>2 вариант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3053" t="55578" r="82575" b="37662"/>
          <a:stretch/>
        </p:blipFill>
        <p:spPr>
          <a:xfrm>
            <a:off x="2309234" y="3729190"/>
            <a:ext cx="910484" cy="791481"/>
          </a:xfrm>
          <a:prstGeom prst="rect">
            <a:avLst/>
          </a:prstGeom>
        </p:spPr>
      </p:pic>
      <p:pic>
        <p:nvPicPr>
          <p:cNvPr id="16386" name="Picture 2" descr="http://pictures.ucoz.ru/_ph/3/2/89336537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047" y="3144415"/>
            <a:ext cx="2881546" cy="3732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2256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extBox 1"/>
          <p:cNvSpPr txBox="1"/>
          <p:nvPr/>
        </p:nvSpPr>
        <p:spPr>
          <a:xfrm>
            <a:off x="128789" y="0"/>
            <a:ext cx="119644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dirty="0" err="1" smtClean="0"/>
              <a:t>Матроскин</a:t>
            </a:r>
            <a:r>
              <a:rPr lang="ru-RU" sz="3200" dirty="0" smtClean="0"/>
              <a:t> и Шарик за день выпили по 14 чашек чая: по 5 чашек утром, по 3 чашки днём, а остальные пришлись на вечер. По </a:t>
            </a:r>
            <a:r>
              <a:rPr lang="ru-RU" sz="3200" dirty="0" err="1" smtClean="0"/>
              <a:t>скольку</a:t>
            </a:r>
            <a:r>
              <a:rPr lang="ru-RU" sz="3200" dirty="0"/>
              <a:t> </a:t>
            </a:r>
            <a:r>
              <a:rPr lang="ru-RU" sz="3200" dirty="0" smtClean="0"/>
              <a:t>чашек чая выпили </a:t>
            </a:r>
            <a:r>
              <a:rPr lang="ru-RU" sz="3200" dirty="0" err="1" smtClean="0"/>
              <a:t>Матроскин</a:t>
            </a:r>
            <a:r>
              <a:rPr lang="ru-RU" sz="3200" dirty="0" smtClean="0"/>
              <a:t> и Шарик вечером?</a:t>
            </a:r>
            <a:endParaRPr lang="ru-RU" sz="3200" dirty="0"/>
          </a:p>
        </p:txBody>
      </p:sp>
      <p:pic>
        <p:nvPicPr>
          <p:cNvPr id="14338" name="Picture 2" descr="http://2.bp.blogspot.com/-0eR09F00rpQ/VNI0k1vvS6I/AAAAAAAABjI/7JrCr9MKnxI/s1600/%D1%88%D0%B0%D1%80%D0%B8%D0%BA%2B%D0%BC%D0%B0%D1%82%D1%80%D0%BE%D1%81%D0%BA%D0%B8%D0%BD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8966" y="1445505"/>
            <a:ext cx="3154296" cy="2529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://img30.dreamies.de/img/994/b/dzsh1wr8nud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024" y="1841631"/>
            <a:ext cx="2046712" cy="1199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1103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739" t="29886" r="37561" b="55678"/>
          <a:stretch/>
        </p:blipFill>
        <p:spPr>
          <a:xfrm>
            <a:off x="467951" y="888642"/>
            <a:ext cx="11281894" cy="18803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98" y="3107839"/>
            <a:ext cx="2227716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3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52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1236094" y="170630"/>
            <a:ext cx="1027761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Посчитаем цепочки примеров.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06" y="964730"/>
            <a:ext cx="1678835" cy="192945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/>
          <a:srcRect l="24331" t="37984" r="25980" b="38953"/>
          <a:stretch/>
        </p:blipFill>
        <p:spPr>
          <a:xfrm>
            <a:off x="1455313" y="2446984"/>
            <a:ext cx="10314698" cy="269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ая прямоугольная выноска 9"/>
          <p:cNvSpPr/>
          <p:nvPr/>
        </p:nvSpPr>
        <p:spPr>
          <a:xfrm>
            <a:off x="1236094" y="170630"/>
            <a:ext cx="10277619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«потерявшееся» число.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6" y="421868"/>
            <a:ext cx="1678835" cy="19294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7006" t="34111" r="28257" b="51276"/>
          <a:stretch/>
        </p:blipFill>
        <p:spPr>
          <a:xfrm>
            <a:off x="111617" y="2351327"/>
            <a:ext cx="12080383" cy="1813149"/>
          </a:xfrm>
          <a:prstGeom prst="rect">
            <a:avLst/>
          </a:prstGeom>
        </p:spPr>
      </p:pic>
      <p:pic>
        <p:nvPicPr>
          <p:cNvPr id="12290" name="Picture 2" descr="http://ukzone.localpartyshop.netdna-cdn.com/wp-content/uploads/2015/03/Gecko-Zooloon.g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BFDFA"/>
              </a:clrFrom>
              <a:clrTo>
                <a:srgbClr val="FBFD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377" y="3953815"/>
            <a:ext cx="2680186" cy="268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48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236094" y="170630"/>
            <a:ext cx="1075413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называется такая запись?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674" y="946830"/>
            <a:ext cx="1678835" cy="19294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7213" t="43488" r="68104" b="23902"/>
          <a:stretch/>
        </p:blipFill>
        <p:spPr>
          <a:xfrm>
            <a:off x="3758763" y="1383266"/>
            <a:ext cx="4187501" cy="5228718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236093" y="173966"/>
            <a:ext cx="10754137" cy="769528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Впишите пропущенные числа и знаки в уравнение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034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Группа 23"/>
          <p:cNvGrpSpPr/>
          <p:nvPr/>
        </p:nvGrpSpPr>
        <p:grpSpPr>
          <a:xfrm>
            <a:off x="0" y="1043188"/>
            <a:ext cx="12193057" cy="5396249"/>
            <a:chOff x="0" y="1043188"/>
            <a:chExt cx="12193057" cy="5396249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0" y="1043188"/>
              <a:ext cx="12192000" cy="3468077"/>
              <a:chOff x="0" y="3389923"/>
              <a:chExt cx="12192000" cy="3468077"/>
            </a:xfrm>
          </p:grpSpPr>
          <p:pic>
            <p:nvPicPr>
              <p:cNvPr id="12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4358198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0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2" descr="http://hdjpg.ru/img/picture/Apr/14/553ad069d0a38be19150ee577304de7b/5.jpg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6" t="65589" r="-106" b="807"/>
              <a:stretch/>
            </p:blipFill>
            <p:spPr bwMode="auto">
              <a:xfrm>
                <a:off x="2893454" y="3389923"/>
                <a:ext cx="9298546" cy="24998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3"/>
            <a:srcRect b="12915"/>
            <a:stretch/>
          </p:blipFill>
          <p:spPr>
            <a:xfrm>
              <a:off x="0" y="3418506"/>
              <a:ext cx="12193057" cy="3020931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463640" y="1423645"/>
            <a:ext cx="3515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Propisi" panose="02000508030000020003" pitchFamily="2" charset="0"/>
              </a:rPr>
              <a:t>6 </a:t>
            </a:r>
            <a:r>
              <a:rPr lang="ru-RU" sz="4000" b="1" dirty="0" smtClean="0">
                <a:latin typeface="Propisi" panose="02000508030000020003" pitchFamily="2" charset="0"/>
              </a:rPr>
              <a:t>  +   Х   =  </a:t>
            </a:r>
            <a:r>
              <a:rPr lang="ru-RU" sz="4000" b="1" dirty="0" smtClean="0">
                <a:latin typeface="Propisi" panose="02000508030000020003" pitchFamily="2" charset="0"/>
              </a:rPr>
              <a:t>1 2</a:t>
            </a:r>
            <a:endParaRPr lang="ru-RU" sz="4000" b="1" dirty="0">
              <a:latin typeface="Propisi" panose="02000508030000020003" pitchFamily="2" charset="0"/>
            </a:endParaRPr>
          </a:p>
        </p:txBody>
      </p:sp>
      <p:pic>
        <p:nvPicPr>
          <p:cNvPr id="6146" name="Picture 2" descr="http://www.gifmania.nl/Gif-Animaties-Geanimeerde-Letters/Beelden-Animaties-Alfabetten/Gifplaatjes-Letters-X/Letters-X-2754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261" y="-109716"/>
            <a:ext cx="1622739" cy="152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881093" y="1362089"/>
            <a:ext cx="3515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latin typeface="Propisi" panose="02000508030000020003" pitchFamily="2" charset="0"/>
              </a:rPr>
              <a:t>Х</a:t>
            </a:r>
            <a:r>
              <a:rPr lang="ru-RU" sz="4800" b="1" dirty="0" smtClean="0">
                <a:latin typeface="Propisi" panose="02000508030000020003" pitchFamily="2" charset="0"/>
              </a:rPr>
              <a:t> </a:t>
            </a:r>
            <a:r>
              <a:rPr lang="ru-RU" sz="4800" b="1" dirty="0" smtClean="0">
                <a:latin typeface="Propisi" panose="02000508030000020003" pitchFamily="2" charset="0"/>
              </a:rPr>
              <a:t> + </a:t>
            </a:r>
            <a:r>
              <a:rPr lang="ru-RU" sz="4800" b="1" dirty="0" smtClean="0">
                <a:latin typeface="Propisi" panose="02000508030000020003" pitchFamily="2" charset="0"/>
              </a:rPr>
              <a:t>3 </a:t>
            </a:r>
            <a:r>
              <a:rPr lang="ru-RU" sz="4800" b="1" dirty="0" smtClean="0">
                <a:latin typeface="Propisi" panose="02000508030000020003" pitchFamily="2" charset="0"/>
              </a:rPr>
              <a:t> =  </a:t>
            </a:r>
            <a:r>
              <a:rPr lang="ru-RU" sz="4800" b="1" dirty="0" smtClean="0">
                <a:latin typeface="Propisi" panose="02000508030000020003" pitchFamily="2" charset="0"/>
              </a:rPr>
              <a:t>1 1</a:t>
            </a:r>
            <a:endParaRPr lang="ru-RU" sz="4800" b="1" dirty="0">
              <a:latin typeface="Propisi" panose="02000508030000020003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126829" y="1399562"/>
            <a:ext cx="35159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latin typeface="Propisi" panose="02000508030000020003" pitchFamily="2" charset="0"/>
              </a:rPr>
              <a:t>Х </a:t>
            </a:r>
            <a:r>
              <a:rPr lang="ru-RU" sz="4800" b="1" dirty="0" smtClean="0">
                <a:latin typeface="Propisi" panose="02000508030000020003" pitchFamily="2" charset="0"/>
              </a:rPr>
              <a:t> +  8 </a:t>
            </a:r>
            <a:r>
              <a:rPr lang="ru-RU" sz="4800" b="1" dirty="0" smtClean="0">
                <a:latin typeface="Propisi" panose="02000508030000020003" pitchFamily="2" charset="0"/>
              </a:rPr>
              <a:t>=  1  5</a:t>
            </a:r>
            <a:endParaRPr lang="ru-RU" sz="4800" b="1" dirty="0"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63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3389923"/>
            <a:ext cx="12192000" cy="3468077"/>
            <a:chOff x="0" y="3389923"/>
            <a:chExt cx="12192000" cy="3468077"/>
          </a:xfrm>
        </p:grpSpPr>
        <p:pic>
          <p:nvPicPr>
            <p:cNvPr id="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4358198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0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589" r="-106" b="807"/>
            <a:stretch/>
          </p:blipFill>
          <p:spPr bwMode="auto">
            <a:xfrm>
              <a:off x="2893454" y="3389923"/>
              <a:ext cx="9298546" cy="24998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3145" t="36576" r="14003" b="50748"/>
          <a:stretch/>
        </p:blipFill>
        <p:spPr>
          <a:xfrm>
            <a:off x="90152" y="0"/>
            <a:ext cx="12093262" cy="1183037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095481" y="1824080"/>
            <a:ext cx="3554569" cy="108170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160135" y="1254126"/>
            <a:ext cx="238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7 см</a:t>
            </a:r>
            <a:endParaRPr lang="ru-RU" sz="3600" dirty="0"/>
          </a:p>
        </p:txBody>
      </p:sp>
      <p:sp>
        <p:nvSpPr>
          <p:cNvPr id="14" name="TextBox 13"/>
          <p:cNvSpPr txBox="1"/>
          <p:nvPr/>
        </p:nvSpPr>
        <p:spPr>
          <a:xfrm>
            <a:off x="7761667" y="2041766"/>
            <a:ext cx="238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? см</a:t>
            </a:r>
            <a:endParaRPr lang="ru-RU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1244957" y="2098482"/>
            <a:ext cx="2382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Р = ? см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8383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purl.org/dc/terms/"/>
    <ds:schemaRef ds:uri="http://schemas.microsoft.com/office/2006/documentManagement/types"/>
    <ds:schemaRef ds:uri="2547570a-e5f4-4946-a4c3-82580e42479e"/>
    <ds:schemaRef ds:uri="6ee78bd2-4339-4042-adc0-bcc646419980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169</Words>
  <Application>Microsoft Office PowerPoint</Application>
  <PresentationFormat>Произвольный</PresentationFormat>
  <Paragraphs>23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2017-11-03T05:10:10Z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