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281" r:id="rId5"/>
    <p:sldId id="317" r:id="rId6"/>
    <p:sldId id="318" r:id="rId7"/>
    <p:sldId id="319" r:id="rId8"/>
    <p:sldId id="320" r:id="rId9"/>
    <p:sldId id="324" r:id="rId10"/>
    <p:sldId id="321" r:id="rId11"/>
    <p:sldId id="322" r:id="rId12"/>
    <p:sldId id="323" r:id="rId13"/>
    <p:sldId id="325" r:id="rId14"/>
    <p:sldId id="273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FFCCFF"/>
    <a:srgbClr val="99FF99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21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429" t="25484" r="19447" b="20114"/>
          <a:stretch/>
        </p:blipFill>
        <p:spPr>
          <a:xfrm>
            <a:off x="0" y="0"/>
            <a:ext cx="12192000" cy="664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627" t="44146" r="19843" b="25396"/>
          <a:stretch/>
        </p:blipFill>
        <p:spPr>
          <a:xfrm>
            <a:off x="1043188" y="0"/>
            <a:ext cx="10122794" cy="312164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1649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197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774" t="20378" r="31127" b="27333"/>
          <a:stretch/>
        </p:blipFill>
        <p:spPr>
          <a:xfrm>
            <a:off x="1390919" y="0"/>
            <a:ext cx="9120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60 упр. </a:t>
            </a:r>
            <a:r>
              <a:rPr lang="ru-RU" sz="6000" smtClean="0"/>
              <a:t>83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51266" y="2622848"/>
            <a:ext cx="2923504" cy="402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01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400858" y="9317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какие вопросы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400858" y="93177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корень слова?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400857" y="93177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по-другому называются родственные слова?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400857" y="93177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00856" y="93177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00855" y="93177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слова. Чем они похожи?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7" y="1159099"/>
            <a:ext cx="1747096" cy="22538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404575" y="1685836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Часовщик, часто, </a:t>
            </a:r>
            <a:r>
              <a:rPr lang="ru-RU" sz="3600" dirty="0" err="1" smtClean="0"/>
              <a:t>чясы</a:t>
            </a:r>
            <a:r>
              <a:rPr lang="ru-RU" sz="3600" dirty="0" smtClean="0"/>
              <a:t>, часики, часовой, часть.</a:t>
            </a:r>
            <a:endParaRPr lang="ru-RU" sz="3600" dirty="0"/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34867" y="117709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Где спряталась ошибка?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04575" y="1685835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Часовщик, часто, часы, часики, часовой, </a:t>
            </a:r>
            <a:r>
              <a:rPr lang="ru-RU" sz="3600" dirty="0" err="1" smtClean="0"/>
              <a:t>чясть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4404575" y="1685835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Часовщик, часто, часы, часики, часовой, часть.</a:t>
            </a:r>
            <a:endParaRPr lang="ru-RU" sz="3600" dirty="0"/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134867" y="116118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Все ли слова родственные? Почему?</a:t>
            </a: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134867" y="111727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только родственные слова.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Выделите их общую часть.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3412901"/>
            <a:ext cx="12531143" cy="3732756"/>
            <a:chOff x="-315532" y="3144562"/>
            <a:chExt cx="12531143" cy="3732756"/>
          </a:xfrm>
        </p:grpSpPr>
        <p:pic>
          <p:nvPicPr>
            <p:cNvPr id="1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Общая часть родственных слов называется корень.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7" y="1159099"/>
            <a:ext cx="1747096" cy="225380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451538" y="2909328"/>
            <a:ext cx="7534141" cy="646331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Часовщик, часы, часики, часовой.</a:t>
            </a:r>
            <a:endParaRPr lang="ru-RU" sz="36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34867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Корень у родственных слов один, то есть одинаковый. Поэтому родственные слова называют однокоренными.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50145"/>
          <a:stretch/>
        </p:blipFill>
        <p:spPr>
          <a:xfrm>
            <a:off x="3902094" y="2810393"/>
            <a:ext cx="755970" cy="3009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b="50145"/>
          <a:stretch/>
        </p:blipFill>
        <p:spPr>
          <a:xfrm>
            <a:off x="6075428" y="2893855"/>
            <a:ext cx="755970" cy="3009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b="50145"/>
          <a:stretch/>
        </p:blipFill>
        <p:spPr>
          <a:xfrm>
            <a:off x="7218608" y="2866800"/>
            <a:ext cx="755970" cy="3009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b="50145"/>
          <a:stretch/>
        </p:blipFill>
        <p:spPr>
          <a:xfrm>
            <a:off x="8724158" y="2909328"/>
            <a:ext cx="755970" cy="3009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75495" y="1651796"/>
            <a:ext cx="2888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Корень слова</a:t>
            </a:r>
            <a:endParaRPr lang="ru-RU" sz="3600" dirty="0">
              <a:solidFill>
                <a:srgbClr val="C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658065" y="2341531"/>
            <a:ext cx="1436165" cy="4688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423363" y="2384935"/>
            <a:ext cx="1" cy="4375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606277" y="2384935"/>
            <a:ext cx="1" cy="4375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768222" y="2286000"/>
            <a:ext cx="1344859" cy="4809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ая прямоугольная выноска 26"/>
          <p:cNvSpPr/>
          <p:nvPr/>
        </p:nvSpPr>
        <p:spPr>
          <a:xfrm>
            <a:off x="134867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Корень слова и однокоренные слова - это тема нашего урока. На какие вопросы мы сегодня ответим?</a:t>
            </a:r>
          </a:p>
        </p:txBody>
      </p:sp>
      <p:pic>
        <p:nvPicPr>
          <p:cNvPr id="8196" name="Picture 4" descr="http://www.stihi.ru/pics/2014/10/26/75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147" y="3763430"/>
            <a:ext cx="2986870" cy="293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48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610/47407354.74f/0_f1334_374b16b4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0" y="399869"/>
            <a:ext cx="4810024" cy="627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855334" y="115910"/>
            <a:ext cx="7264283" cy="2318197"/>
          </a:xfrm>
          <a:prstGeom prst="wedgeRoundRectCallout">
            <a:avLst>
              <a:gd name="adj1" fmla="val 30563"/>
              <a:gd name="adj2" fmla="val 720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Корень - главная часть дерева, без него дерево не сможет расти. Точно так же и корень слова - самая главная часть слова.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1187" t="50347" r="43084" b="15724"/>
          <a:stretch/>
        </p:blipFill>
        <p:spPr>
          <a:xfrm>
            <a:off x="10045653" y="2819841"/>
            <a:ext cx="2073964" cy="2515232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855334" y="115910"/>
            <a:ext cx="7264283" cy="2318197"/>
          </a:xfrm>
          <a:prstGeom prst="wedgeRoundRectCallout">
            <a:avLst>
              <a:gd name="adj1" fmla="val 30563"/>
              <a:gd name="adj2" fmla="val 720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Давайте проведём эксперимент!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Уберём корень из слов. Попробуйте узнать эти слова.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0042" y="3538782"/>
            <a:ext cx="1996223" cy="2123658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…ник</a:t>
            </a:r>
          </a:p>
          <a:p>
            <a:pPr algn="ctr"/>
            <a:r>
              <a:rPr lang="ru-RU" sz="4400" dirty="0" smtClean="0"/>
              <a:t>…ной</a:t>
            </a:r>
          </a:p>
          <a:p>
            <a:pPr algn="ctr"/>
            <a:r>
              <a:rPr lang="ru-RU" sz="4400" dirty="0" smtClean="0"/>
              <a:t>…</a:t>
            </a:r>
            <a:r>
              <a:rPr lang="ru-RU" sz="4400" dirty="0" err="1" smtClean="0"/>
              <a:t>ок</a:t>
            </a:r>
            <a:endParaRPr lang="ru-RU" sz="44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855334" y="115910"/>
            <a:ext cx="7264283" cy="2318197"/>
          </a:xfrm>
          <a:prstGeom prst="wedgeRoundRectCallout">
            <a:avLst>
              <a:gd name="adj1" fmla="val 30563"/>
              <a:gd name="adj2" fmla="val 720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 получается отгадать слова, потому что вместе с корнем спряталось и лексическое значение однокоренных слов.</a:t>
            </a:r>
          </a:p>
        </p:txBody>
      </p:sp>
    </p:spTree>
    <p:extLst>
      <p:ext uri="{BB962C8B-B14F-4D97-AF65-F5344CB8AC3E}">
        <p14:creationId xmlns:p14="http://schemas.microsoft.com/office/powerpoint/2010/main" val="13876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640" t="30062" r="13211" b="18530"/>
          <a:stretch/>
        </p:blipFill>
        <p:spPr>
          <a:xfrm>
            <a:off x="154546" y="0"/>
            <a:ext cx="12037454" cy="475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21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077" t="21259" r="24100" b="6735"/>
          <a:stretch/>
        </p:blipFill>
        <p:spPr>
          <a:xfrm>
            <a:off x="2228045" y="0"/>
            <a:ext cx="7559899" cy="464962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4649622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830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144" y="2596804"/>
            <a:ext cx="3633705" cy="4149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1819" y="167425"/>
            <a:ext cx="114750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dirty="0" smtClean="0"/>
              <a:t>	Поиграем! Если вы слышите пару </a:t>
            </a:r>
            <a:r>
              <a:rPr lang="ru-RU" sz="4800" b="1" dirty="0" smtClean="0">
                <a:solidFill>
                  <a:srgbClr val="FF0000"/>
                </a:solidFill>
              </a:rPr>
              <a:t>однокоренных слов</a:t>
            </a:r>
            <a:r>
              <a:rPr lang="ru-RU" sz="4800" dirty="0" smtClean="0"/>
              <a:t>, то нужно </a:t>
            </a:r>
            <a:r>
              <a:rPr lang="ru-RU" sz="4800" b="1" dirty="0" smtClean="0">
                <a:solidFill>
                  <a:srgbClr val="FF0000"/>
                </a:solidFill>
              </a:rPr>
              <a:t>встать</a:t>
            </a:r>
            <a:r>
              <a:rPr lang="ru-RU" sz="4800" dirty="0" smtClean="0"/>
              <a:t>. Если слова </a:t>
            </a:r>
            <a:r>
              <a:rPr lang="ru-RU" sz="4800" b="1" dirty="0" smtClean="0">
                <a:solidFill>
                  <a:srgbClr val="00B050"/>
                </a:solidFill>
              </a:rPr>
              <a:t>не однокоренные</a:t>
            </a:r>
            <a:r>
              <a:rPr lang="ru-RU" sz="4800" dirty="0" smtClean="0"/>
              <a:t>, то нужно </a:t>
            </a:r>
            <a:r>
              <a:rPr lang="ru-RU" sz="4800" b="1" dirty="0" smtClean="0">
                <a:solidFill>
                  <a:srgbClr val="00B050"/>
                </a:solidFill>
              </a:rPr>
              <a:t>хлопнуть в ладоши</a:t>
            </a:r>
            <a:r>
              <a:rPr lang="ru-RU" sz="4800" dirty="0" smtClean="0"/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59259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236</Words>
  <Application>Microsoft Office PowerPoint</Application>
  <PresentationFormat>Широкоэкранный</PresentationFormat>
  <Paragraphs>30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60 упр. 83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381</cp:revision>
  <dcterms:created xsi:type="dcterms:W3CDTF">2017-06-28T13:54:10Z</dcterms:created>
  <dcterms:modified xsi:type="dcterms:W3CDTF">2017-10-22T10:33:25Z</dcterms:modified>
</cp:coreProperties>
</file>