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1" r:id="rId4"/>
    <p:sldId id="281" r:id="rId5"/>
    <p:sldId id="308" r:id="rId6"/>
    <p:sldId id="309" r:id="rId7"/>
    <p:sldId id="310" r:id="rId8"/>
    <p:sldId id="311" r:id="rId9"/>
    <p:sldId id="312" r:id="rId10"/>
    <p:sldId id="302" r:id="rId11"/>
    <p:sldId id="305" r:id="rId12"/>
    <p:sldId id="313" r:id="rId13"/>
    <p:sldId id="273" r:id="rId14"/>
    <p:sldId id="280" r:id="rId15"/>
    <p:sldId id="258" r:id="rId16"/>
    <p:sldId id="314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0" clrIdx="0">
    <p:extLst>
      <p:ext uri="{19B8F6BF-5375-455C-9EA6-DF929625EA0E}">
        <p15:presenceInfo xmlns:p15="http://schemas.microsoft.com/office/powerpoint/2012/main" userId="712bf1a5e5d26e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FF66"/>
    <a:srgbClr val="FFCCFF"/>
    <a:srgbClr val="99FF99"/>
    <a:srgbClr val="66FFFF"/>
    <a:srgbClr val="66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13.10.2017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6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11" Type="http://schemas.openxmlformats.org/officeDocument/2006/relationships/image" Target="../media/image37.png"/><Relationship Id="rId5" Type="http://schemas.openxmlformats.org/officeDocument/2006/relationships/image" Target="../media/image33.png"/><Relationship Id="rId10" Type="http://schemas.openxmlformats.org/officeDocument/2006/relationships/image" Target="../media/image36.png"/><Relationship Id="rId4" Type="http://schemas.openxmlformats.org/officeDocument/2006/relationships/image" Target="../media/image32.png"/><Relationship Id="rId9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0076" t="36400" r="9845" b="40009"/>
          <a:stretch/>
        </p:blipFill>
        <p:spPr>
          <a:xfrm>
            <a:off x="0" y="0"/>
            <a:ext cx="12192000" cy="20194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7882" y="2019441"/>
            <a:ext cx="115523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Спишите родственные слова. Выделите у них общую часть. </a:t>
            </a:r>
          </a:p>
          <a:p>
            <a:pPr algn="ctr"/>
            <a:r>
              <a:rPr lang="ru-RU" sz="2800" dirty="0" smtClean="0"/>
              <a:t>Подберите родственные слова к слову </a:t>
            </a:r>
            <a:r>
              <a:rPr lang="ru-RU" sz="2800" dirty="0" smtClean="0">
                <a:solidFill>
                  <a:srgbClr val="0070C0"/>
                </a:solidFill>
              </a:rPr>
              <a:t>дочь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-339143" y="3126611"/>
            <a:ext cx="12531143" cy="3732756"/>
            <a:chOff x="-315532" y="3144562"/>
            <a:chExt cx="12531143" cy="3732756"/>
          </a:xfrm>
        </p:grpSpPr>
        <p:pic>
          <p:nvPicPr>
            <p:cNvPr id="7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6690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78303" y="1266186"/>
            <a:ext cx="7705861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anose="020B0604020202020204" pitchFamily="34" charset="0"/>
              </a:rPr>
              <a:t>	Лошадь - </a:t>
            </a:r>
            <a:r>
              <a:rPr lang="ru-RU" sz="3200" dirty="0">
                <a:latin typeface="Arial" panose="020B0604020202020204" pitchFamily="34" charset="0"/>
              </a:rPr>
              <a:t>это обычное название хорошо знакомого всем домашнего животного. Если же хотят сказать о </a:t>
            </a:r>
            <a:r>
              <a:rPr lang="ru-RU" sz="3200" dirty="0" smtClean="0">
                <a:latin typeface="Arial" panose="020B0604020202020204" pitchFamily="34" charset="0"/>
              </a:rPr>
              <a:t>ней ласково</a:t>
            </a:r>
            <a:r>
              <a:rPr lang="ru-RU" sz="3200" dirty="0">
                <a:latin typeface="Arial" panose="020B0604020202020204" pitchFamily="34" charset="0"/>
              </a:rPr>
              <a:t>, с любовью говорят: лошадушка. Невзрачная, низкорослая, </a:t>
            </a:r>
            <a:r>
              <a:rPr lang="ru-RU" sz="3200" dirty="0" smtClean="0">
                <a:latin typeface="Arial" panose="020B0604020202020204" pitchFamily="34" charset="0"/>
              </a:rPr>
              <a:t>слабая - </a:t>
            </a:r>
            <a:r>
              <a:rPr lang="ru-RU" sz="3200" dirty="0">
                <a:latin typeface="Arial" panose="020B0604020202020204" pitchFamily="34" charset="0"/>
              </a:rPr>
              <a:t>это всего-навсего </a:t>
            </a:r>
            <a:r>
              <a:rPr lang="ru-RU" sz="3200" dirty="0" smtClean="0">
                <a:latin typeface="Arial" panose="020B0604020202020204" pitchFamily="34" charset="0"/>
              </a:rPr>
              <a:t>лошадёнка</a:t>
            </a:r>
            <a:r>
              <a:rPr lang="ru-RU" sz="3200" dirty="0">
                <a:latin typeface="Arial" panose="020B0604020202020204" pitchFamily="34" charset="0"/>
              </a:rPr>
              <a:t>. А игрушка у маленького </a:t>
            </a:r>
            <a:r>
              <a:rPr lang="ru-RU" sz="3200" dirty="0" smtClean="0">
                <a:latin typeface="Arial" panose="020B0604020202020204" pitchFamily="34" charset="0"/>
              </a:rPr>
              <a:t>мальчика -  </a:t>
            </a:r>
            <a:r>
              <a:rPr lang="ru-RU" sz="3200" dirty="0">
                <a:latin typeface="Arial" panose="020B0604020202020204" pitchFamily="34" charset="0"/>
              </a:rPr>
              <a:t>лошадка.</a:t>
            </a:r>
            <a:endParaRPr lang="ru-RU" sz="3200" dirty="0" smtClean="0">
              <a:latin typeface="Arial" panose="020B0604020202020204" pitchFamily="34" charset="0"/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637141" y="85347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Выпишите из текста родственные слова.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707"/>
          <a:stretch/>
        </p:blipFill>
        <p:spPr>
          <a:xfrm>
            <a:off x="637141" y="1312162"/>
            <a:ext cx="1766294" cy="2098318"/>
          </a:xfrm>
          <a:prstGeom prst="rect">
            <a:avLst/>
          </a:prstGeom>
        </p:spPr>
      </p:pic>
      <p:pic>
        <p:nvPicPr>
          <p:cNvPr id="4098" name="Picture 2" descr="http://www.1wallz.ru/wallpapers/large/47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" r="22729"/>
          <a:stretch/>
        </p:blipFill>
        <p:spPr bwMode="auto">
          <a:xfrm>
            <a:off x="180304" y="3935218"/>
            <a:ext cx="3657600" cy="27256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514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374517" y="1543983"/>
            <a:ext cx="5774034" cy="606789"/>
          </a:xfrm>
          <a:prstGeom prst="rect">
            <a:avLst/>
          </a:prstGeom>
          <a:solidFill>
            <a:srgbClr val="FFFF66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</a:rPr>
              <a:t>Жарко, жарится, печётся.</a:t>
            </a: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637141" y="85347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 группы родственных слов спрятались лишние слова. Найдите их и объясните, почему они лишние.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5120" y="1369728"/>
            <a:ext cx="2347776" cy="28803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374517" y="2296656"/>
            <a:ext cx="5774035" cy="584775"/>
          </a:xfrm>
          <a:prstGeom prst="rect">
            <a:avLst/>
          </a:prstGeom>
          <a:solidFill>
            <a:srgbClr val="99FF99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</a:rPr>
              <a:t>Дерево, сосна, деревянный.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74516" y="3027315"/>
            <a:ext cx="5774035" cy="584775"/>
          </a:xfrm>
          <a:prstGeom prst="rect">
            <a:avLst/>
          </a:prstGeom>
          <a:solidFill>
            <a:srgbClr val="CCECFF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</a:rPr>
              <a:t>Чайка, чайник, чайный.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374516" y="3757974"/>
            <a:ext cx="5774035" cy="584775"/>
          </a:xfrm>
          <a:prstGeom prst="rect">
            <a:avLst/>
          </a:prstGeom>
          <a:solidFill>
            <a:srgbClr val="FFCCFF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Arial" panose="020B0604020202020204" pitchFamily="34" charset="0"/>
              </a:rPr>
              <a:t>Лес, лестница, лесничий.</a:t>
            </a:r>
          </a:p>
        </p:txBody>
      </p:sp>
      <p:pic>
        <p:nvPicPr>
          <p:cNvPr id="6146" name="Picture 2" descr="http://images.easyfreeclipart.com/1215/getrennte-clipart-abbildung-eines-waldw228rters-mit-seiner-double--1215903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07"/>
          <a:stretch/>
        </p:blipFill>
        <p:spPr bwMode="auto">
          <a:xfrm>
            <a:off x="8949361" y="3757974"/>
            <a:ext cx="3364719" cy="3124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684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2318098" y="477829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 какой вопрос мы отвечали сегодня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318097" y="477829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признаки родственных слов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мы узнали?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2318096" y="477829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Приведите примеры родственных слов.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318095" y="477829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318094" y="47782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318094" y="47782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7"/>
            <a:ext cx="8192138" cy="201235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Уч. с. </a:t>
            </a:r>
            <a:r>
              <a:rPr lang="ru-RU" sz="6000" smtClean="0"/>
              <a:t>59 упр. 80  </a:t>
            </a:r>
            <a:endParaRPr lang="ru-RU" sz="6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6406" t="22491" r="38056" b="15009"/>
          <a:stretch/>
        </p:blipFill>
        <p:spPr>
          <a:xfrm>
            <a:off x="4851266" y="2622848"/>
            <a:ext cx="2923504" cy="402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892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0" y="3125244"/>
            <a:ext cx="12531143" cy="3732756"/>
            <a:chOff x="-315532" y="3144562"/>
            <a:chExt cx="12531143" cy="3732756"/>
          </a:xfrm>
        </p:grpSpPr>
        <p:pic>
          <p:nvPicPr>
            <p:cNvPr id="12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Скругленная прямоугольная выноска 2"/>
          <p:cNvSpPr/>
          <p:nvPr/>
        </p:nvSpPr>
        <p:spPr>
          <a:xfrm>
            <a:off x="637143" y="122100"/>
            <a:ext cx="11147023" cy="734258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Прочитайте интересное стихотворение.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54344" y="856357"/>
            <a:ext cx="4537656" cy="600164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</a:rPr>
              <a:t>У прохожих на виду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Arial" panose="020B0604020202020204" pitchFamily="34" charset="0"/>
              </a:rPr>
              <a:t>Висело яблоко в саду.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err="1">
                <a:latin typeface="Arial" panose="020B0604020202020204" pitchFamily="34" charset="0"/>
              </a:rPr>
              <a:t>Hу</a:t>
            </a:r>
            <a:r>
              <a:rPr lang="ru-RU" sz="2400" dirty="0">
                <a:latin typeface="Arial" panose="020B0604020202020204" pitchFamily="34" charset="0"/>
              </a:rPr>
              <a:t> кому какое дело?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Arial" panose="020B0604020202020204" pitchFamily="34" charset="0"/>
              </a:rPr>
              <a:t>Просто яблоко висело.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Arial" panose="020B0604020202020204" pitchFamily="34" charset="0"/>
              </a:rPr>
              <a:t>Только </a:t>
            </a:r>
            <a:r>
              <a:rPr lang="ru-RU" sz="2400" dirty="0" smtClean="0">
                <a:latin typeface="Arial" panose="020B0604020202020204" pitchFamily="34" charset="0"/>
              </a:rPr>
              <a:t>конь </a:t>
            </a:r>
            <a:r>
              <a:rPr lang="ru-RU" sz="2400" dirty="0">
                <a:latin typeface="Arial" panose="020B0604020202020204" pitchFamily="34" charset="0"/>
              </a:rPr>
              <a:t>сказал, что низко.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Arial" panose="020B0604020202020204" pitchFamily="34" charset="0"/>
              </a:rPr>
              <a:t>А мышонок - высоко.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Arial" panose="020B0604020202020204" pitchFamily="34" charset="0"/>
              </a:rPr>
              <a:t>Воробей сказал, что близко,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Arial" panose="020B0604020202020204" pitchFamily="34" charset="0"/>
              </a:rPr>
              <a:t>А </a:t>
            </a:r>
            <a:r>
              <a:rPr lang="ru-RU" sz="2400" dirty="0" smtClean="0">
                <a:latin typeface="Arial" panose="020B0604020202020204" pitchFamily="34" charset="0"/>
              </a:rPr>
              <a:t>улитка </a:t>
            </a:r>
            <a:r>
              <a:rPr lang="ru-RU" sz="2400" dirty="0">
                <a:latin typeface="Arial" panose="020B0604020202020204" pitchFamily="34" charset="0"/>
              </a:rPr>
              <a:t>- далеко.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Arial" panose="020B0604020202020204" pitchFamily="34" charset="0"/>
              </a:rPr>
              <a:t>А </a:t>
            </a:r>
            <a:r>
              <a:rPr lang="ru-RU" sz="2400" dirty="0" smtClean="0">
                <a:latin typeface="Arial" panose="020B0604020202020204" pitchFamily="34" charset="0"/>
              </a:rPr>
              <a:t>теленок </a:t>
            </a:r>
            <a:r>
              <a:rPr lang="ru-RU" sz="2400" dirty="0">
                <a:latin typeface="Arial" panose="020B0604020202020204" pitchFamily="34" charset="0"/>
              </a:rPr>
              <a:t>озабочен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Arial" panose="020B0604020202020204" pitchFamily="34" charset="0"/>
              </a:rPr>
              <a:t>Тем, что яблоко мало.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Arial" panose="020B0604020202020204" pitchFamily="34" charset="0"/>
              </a:rPr>
              <a:t>А </a:t>
            </a:r>
            <a:r>
              <a:rPr lang="ru-RU" sz="2400" dirty="0" smtClean="0">
                <a:latin typeface="Arial" panose="020B0604020202020204" pitchFamily="34" charset="0"/>
              </a:rPr>
              <a:t>цыпленок </a:t>
            </a:r>
            <a:r>
              <a:rPr lang="ru-RU" sz="2400" dirty="0">
                <a:latin typeface="Arial" panose="020B0604020202020204" pitchFamily="34" charset="0"/>
              </a:rPr>
              <a:t>- тем,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Arial" panose="020B0604020202020204" pitchFamily="34" charset="0"/>
              </a:rPr>
              <a:t>Что очень велико и тяжело.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Arial" panose="020B0604020202020204" pitchFamily="34" charset="0"/>
              </a:rPr>
              <a:t>А </a:t>
            </a:r>
            <a:r>
              <a:rPr lang="ru-RU" sz="2400" dirty="0" smtClean="0">
                <a:latin typeface="Arial" panose="020B0604020202020204" pitchFamily="34" charset="0"/>
              </a:rPr>
              <a:t>котенку </a:t>
            </a:r>
            <a:r>
              <a:rPr lang="ru-RU" sz="2400" dirty="0">
                <a:latin typeface="Arial" panose="020B0604020202020204" pitchFamily="34" charset="0"/>
              </a:rPr>
              <a:t>все равно: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Arial" panose="020B0604020202020204" pitchFamily="34" charset="0"/>
              </a:rPr>
              <a:t>- Кислое - зачем оно?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Arial" panose="020B0604020202020204" pitchFamily="34" charset="0"/>
              </a:rPr>
              <a:t>- Что вы? - шепчет </a:t>
            </a:r>
            <a:r>
              <a:rPr lang="ru-RU" sz="2400" dirty="0" smtClean="0">
                <a:latin typeface="Arial" panose="020B0604020202020204" pitchFamily="34" charset="0"/>
              </a:rPr>
              <a:t>червячок</a:t>
            </a:r>
            <a:r>
              <a:rPr lang="ru-RU" sz="2400" dirty="0">
                <a:latin typeface="Arial" panose="020B0604020202020204" pitchFamily="34" charset="0"/>
              </a:rPr>
              <a:t>,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Arial" panose="020B0604020202020204" pitchFamily="34" charset="0"/>
              </a:rPr>
              <a:t>- Сладкий у него бочок.</a:t>
            </a:r>
            <a:endParaRPr lang="ru-RU" sz="2400" dirty="0"/>
          </a:p>
        </p:txBody>
      </p:sp>
      <p:pic>
        <p:nvPicPr>
          <p:cNvPr id="1026" name="Picture 2" descr="http://direct-press.ru/images/stories/2013/Science/01-2013/10/1apple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364" y="882638"/>
            <a:ext cx="2242580" cy="1679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637143" y="122098"/>
            <a:ext cx="11147023" cy="734258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Выпишите из стихотворения антонимы.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637143" y="122096"/>
            <a:ext cx="11147023" cy="734258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словарные слова встретились в стихотворении?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637143" y="108959"/>
            <a:ext cx="11147023" cy="734258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Составьте предложение со словарным словом.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8" name="Скругленная прямоугольная выноска 17"/>
          <p:cNvSpPr/>
          <p:nvPr/>
        </p:nvSpPr>
        <p:spPr>
          <a:xfrm>
            <a:off x="637143" y="108957"/>
            <a:ext cx="11147023" cy="734258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Подчеркните основу предложения.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09" y="674906"/>
            <a:ext cx="1603777" cy="206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11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69" y="1204063"/>
            <a:ext cx="1603777" cy="2068916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37143" y="122099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Прочитайте смешную историю. Что в ней забавного? 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58615" y="1307241"/>
            <a:ext cx="775737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Идут по лугу гусь, гусыня и гусята. Навстречу им ползет 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гусеница.</a:t>
            </a:r>
            <a:r>
              <a:rPr lang="ru-RU" sz="36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     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– О! Здравствуйте! Вы 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кто?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– Я 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гусь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, это 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гусыня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, это наши гусята. А ты кто?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– А я ваша родственница – гусеница.</a:t>
            </a:r>
            <a:endParaRPr lang="ru-RU" sz="28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0" name="Picture 2" descr="http://3.bp.blogspot.com/-DEUA5s4rqPw/ThKlDkGp5gI/AAAAAAAABHY/qeo3IlgNHSQ/s720/%2525D0%2525B3%2525D1%252583%2525D1%252581%2525D1%25258C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69" y="3272979"/>
            <a:ext cx="4444402" cy="3660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637143" y="124880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Кого мы называем родственниками?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637143" y="128423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Права ли гусеница, считающая себя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родственницей гуся? Почему?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637142" y="122098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Кого из истории мы можем назвать родственниками?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637142" y="122097"/>
            <a:ext cx="11147023" cy="1009357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Оказывается, среди слов тоже есть родственники! Сегодня мы поговорим о таких словах. 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574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9478" t="15801" r="26079" b="6206"/>
          <a:stretch/>
        </p:blipFill>
        <p:spPr>
          <a:xfrm>
            <a:off x="2215167" y="-1"/>
            <a:ext cx="6950886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53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579" t="42914" r="13211" b="31206"/>
          <a:stretch/>
        </p:blipFill>
        <p:spPr>
          <a:xfrm>
            <a:off x="0" y="-1"/>
            <a:ext cx="12192000" cy="26395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00518" y="2477316"/>
            <a:ext cx="476518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B050"/>
                </a:solidFill>
              </a:rPr>
              <a:t>род</a:t>
            </a:r>
            <a:r>
              <a:rPr lang="ru-RU" sz="5400" dirty="0" smtClean="0"/>
              <a:t>ственники</a:t>
            </a:r>
          </a:p>
          <a:p>
            <a:r>
              <a:rPr lang="ru-RU" sz="5400" dirty="0" smtClean="0">
                <a:solidFill>
                  <a:srgbClr val="00B050"/>
                </a:solidFill>
              </a:rPr>
              <a:t>род</a:t>
            </a:r>
          </a:p>
          <a:p>
            <a:r>
              <a:rPr lang="ru-RU" sz="5400" dirty="0" smtClean="0">
                <a:solidFill>
                  <a:srgbClr val="00B050"/>
                </a:solidFill>
              </a:rPr>
              <a:t>род</a:t>
            </a:r>
            <a:r>
              <a:rPr lang="ru-RU" sz="5400" dirty="0" smtClean="0"/>
              <a:t>ословная</a:t>
            </a:r>
          </a:p>
          <a:p>
            <a:r>
              <a:rPr lang="ru-RU" sz="5400" dirty="0" smtClean="0">
                <a:solidFill>
                  <a:srgbClr val="00B050"/>
                </a:solidFill>
              </a:rPr>
              <a:t>род</a:t>
            </a:r>
            <a:r>
              <a:rPr lang="ru-RU" sz="5400" dirty="0" smtClean="0"/>
              <a:t>ители</a:t>
            </a:r>
          </a:p>
          <a:p>
            <a:r>
              <a:rPr lang="ru-RU" sz="5400" dirty="0" smtClean="0">
                <a:solidFill>
                  <a:srgbClr val="00B050"/>
                </a:solidFill>
              </a:rPr>
              <a:t>род</a:t>
            </a:r>
            <a:r>
              <a:rPr lang="ru-RU" sz="5400" dirty="0" smtClean="0"/>
              <a:t>ные</a:t>
            </a:r>
            <a:endParaRPr lang="ru-RU" sz="5400" dirty="0"/>
          </a:p>
        </p:txBody>
      </p:sp>
      <p:pic>
        <p:nvPicPr>
          <p:cNvPr id="3074" name="Picture 2" descr="http://new.xn--80aaaddn2b9bl7izad.xn--p1ai/uploads/photo/135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351" y="2867008"/>
            <a:ext cx="3810000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5095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92440" y="360609"/>
            <a:ext cx="7122017" cy="769441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Признаки родственных слов</a:t>
            </a:r>
            <a:endParaRPr lang="ru-RU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302654" y="1738649"/>
            <a:ext cx="4752304" cy="14465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близки по смыслу, по значению</a:t>
            </a:r>
            <a:endParaRPr lang="ru-RU" sz="4400" dirty="0"/>
          </a:p>
        </p:txBody>
      </p:sp>
      <p:sp>
        <p:nvSpPr>
          <p:cNvPr id="7" name="TextBox 6"/>
          <p:cNvSpPr txBox="1"/>
          <p:nvPr/>
        </p:nvSpPr>
        <p:spPr>
          <a:xfrm>
            <a:off x="6600423" y="1738649"/>
            <a:ext cx="4836016" cy="14465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имеют общу</a:t>
            </a:r>
            <a:r>
              <a:rPr lang="ru-RU" sz="4400" dirty="0"/>
              <a:t>ю</a:t>
            </a:r>
            <a:r>
              <a:rPr lang="ru-RU" sz="4400" dirty="0" smtClean="0"/>
              <a:t> (одинаковую) часть</a:t>
            </a:r>
            <a:endParaRPr lang="ru-RU" sz="4400" dirty="0"/>
          </a:p>
        </p:txBody>
      </p:sp>
      <p:sp>
        <p:nvSpPr>
          <p:cNvPr id="8" name="Стрелка вниз 7"/>
          <p:cNvSpPr/>
          <p:nvPr/>
        </p:nvSpPr>
        <p:spPr>
          <a:xfrm rot="1440073">
            <a:off x="3926774" y="1183950"/>
            <a:ext cx="375474" cy="519623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20159927" flipH="1">
            <a:off x="7101417" y="1165127"/>
            <a:ext cx="375474" cy="519623"/>
          </a:xfrm>
          <a:prstGeom prst="down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12650" t="30942" r="21130" b="18706"/>
          <a:stretch/>
        </p:blipFill>
        <p:spPr>
          <a:xfrm>
            <a:off x="1545464" y="3185199"/>
            <a:ext cx="8615967" cy="3683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313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749" t="31294" r="20536" b="8142"/>
          <a:stretch/>
        </p:blipFill>
        <p:spPr>
          <a:xfrm>
            <a:off x="-1" y="0"/>
            <a:ext cx="12192001" cy="6222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21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236</Words>
  <Application>Microsoft Office PowerPoint</Application>
  <PresentationFormat>Широкоэкранный</PresentationFormat>
  <Paragraphs>43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Segoe UI</vt:lpstr>
      <vt:lpstr>Segoe UI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Уч. с. 59 упр. 80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335</cp:revision>
  <dcterms:created xsi:type="dcterms:W3CDTF">2017-06-28T13:54:10Z</dcterms:created>
  <dcterms:modified xsi:type="dcterms:W3CDTF">2017-10-13T15:32:32Z</dcterms:modified>
</cp:coreProperties>
</file>