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71" r:id="rId4"/>
    <p:sldId id="281" r:id="rId5"/>
    <p:sldId id="302" r:id="rId6"/>
    <p:sldId id="308" r:id="rId7"/>
    <p:sldId id="303" r:id="rId8"/>
    <p:sldId id="309" r:id="rId9"/>
    <p:sldId id="305" r:id="rId10"/>
    <p:sldId id="306" r:id="rId11"/>
    <p:sldId id="307" r:id="rId12"/>
    <p:sldId id="273" r:id="rId13"/>
    <p:sldId id="280" r:id="rId14"/>
    <p:sldId id="258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Татьяна Пеньковская" initials="ТП" lastIdx="0" clrIdx="0">
    <p:extLst>
      <p:ext uri="{19B8F6BF-5375-455C-9EA6-DF929625EA0E}">
        <p15:presenceInfo xmlns:p15="http://schemas.microsoft.com/office/powerpoint/2012/main" userId="712bf1a5e5d26ef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82D04-7DD4-4511-B03E-2B2B4AEDB11A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8C65B9-61E1-4DB9-A45B-34BCC6C50B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529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5A3CE-4BAF-46EF-8C19-92C935149721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74450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0.png"/><Relationship Id="rId7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1.pn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4058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358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3809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1332121" y="1068404"/>
            <a:ext cx="9144000" cy="1434163"/>
          </a:xfrm>
          <a:prstGeom prst="rect">
            <a:avLst/>
          </a:prstGeom>
          <a:ln>
            <a:solidFill>
              <a:srgbClr val="9966FF"/>
            </a:solidFill>
          </a:ln>
          <a:effectLst>
            <a:outerShdw blurRad="50800" dist="38100" dir="2700000" algn="tl" rotWithShape="0">
              <a:srgbClr val="9966FF">
                <a:alpha val="32000"/>
              </a:srgbClr>
            </a:outerShdw>
          </a:effectLst>
        </p:spPr>
        <p:txBody>
          <a:bodyPr lIns="0" tIns="0" rIns="0" bIns="0" anchor="ctr"/>
          <a:lstStyle>
            <a:lvl1pPr algn="ctr">
              <a:defRPr sz="4400" b="1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367" y="3012847"/>
            <a:ext cx="2822590" cy="34475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263" y="6024436"/>
            <a:ext cx="5551716" cy="63896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9961" y="4560037"/>
            <a:ext cx="1948772" cy="186923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02632">
            <a:off x="224356" y="1858403"/>
            <a:ext cx="999250" cy="111804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1165" y="2725474"/>
            <a:ext cx="953184" cy="106488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879" y="4564920"/>
            <a:ext cx="1575977" cy="186434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92553">
            <a:off x="8906609" y="3057735"/>
            <a:ext cx="1025779" cy="106405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3213" y="133475"/>
            <a:ext cx="1694227" cy="142077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67359">
            <a:off x="2831308" y="204024"/>
            <a:ext cx="1325102" cy="583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7547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1868607" y="728650"/>
            <a:ext cx="8192138" cy="2012351"/>
          </a:xfrm>
          <a:prstGeom prst="rect">
            <a:avLst/>
          </a:prstGeom>
          <a:solidFill>
            <a:schemeClr val="bg1"/>
          </a:solidFill>
          <a:ln w="38100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5728788" y="2944866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8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728788" y="3765234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9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5728788" y="4585602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440" y="93727"/>
            <a:ext cx="1210188" cy="53288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302" y="3059864"/>
            <a:ext cx="2730600" cy="34868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622" y="5918230"/>
            <a:ext cx="4631398" cy="62850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745" y="4450329"/>
            <a:ext cx="2390218" cy="229265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65065">
            <a:off x="446928" y="2480896"/>
            <a:ext cx="1105332" cy="123673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125" y="1862002"/>
            <a:ext cx="946493" cy="105741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350" y="4355341"/>
            <a:ext cx="516931" cy="72098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6070" y="95817"/>
            <a:ext cx="1460862" cy="1225074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888" y="885524"/>
            <a:ext cx="839414" cy="870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8467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109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657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8228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199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599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157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945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82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C5F3D4-C9ED-4E40-A844-0276CB027E0E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6456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1.png"/><Relationship Id="rId7" Type="http://schemas.openxmlformats.org/officeDocument/2006/relationships/image" Target="../media/image2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png"/><Relationship Id="rId11" Type="http://schemas.openxmlformats.org/officeDocument/2006/relationships/image" Target="../media/image31.png"/><Relationship Id="rId5" Type="http://schemas.openxmlformats.org/officeDocument/2006/relationships/image" Target="../media/image26.png"/><Relationship Id="rId10" Type="http://schemas.openxmlformats.org/officeDocument/2006/relationships/image" Target="../media/image30.png"/><Relationship Id="rId4" Type="http://schemas.openxmlformats.org/officeDocument/2006/relationships/image" Target="../media/image19.png"/><Relationship Id="rId9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4825" t="20026" r="10242" b="14305"/>
          <a:stretch/>
        </p:blipFill>
        <p:spPr>
          <a:xfrm>
            <a:off x="0" y="-74343"/>
            <a:ext cx="12192000" cy="693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20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9774" t="30766" r="31424" b="43001"/>
          <a:stretch/>
        </p:blipFill>
        <p:spPr>
          <a:xfrm>
            <a:off x="0" y="875764"/>
            <a:ext cx="12192000" cy="4634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177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9577" t="43266" r="31622" b="6734"/>
          <a:stretch/>
        </p:blipFill>
        <p:spPr>
          <a:xfrm>
            <a:off x="1326523" y="0"/>
            <a:ext cx="9478851" cy="686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819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2589314" y="746127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На какой вопрос мы отвечали сегодня на уроке?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58" y="3558960"/>
            <a:ext cx="2641600" cy="3194125"/>
          </a:xfrm>
          <a:prstGeom prst="rect">
            <a:avLst/>
          </a:prstGeom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2589314" y="746121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такое синонимы? Приведите примеры синонимов.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589314" y="746115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вам особенно понравилось на уроке?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589313" y="746115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2589313" y="746115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Спасибо, ребята, за урок! До новых встреч!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31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6949" y="278707"/>
            <a:ext cx="8192138" cy="2012351"/>
          </a:xfrm>
        </p:spPr>
        <p:txBody>
          <a:bodyPr>
            <a:normAutofit/>
          </a:bodyPr>
          <a:lstStyle/>
          <a:p>
            <a:r>
              <a:rPr lang="ru-RU" sz="6000" dirty="0" smtClean="0"/>
              <a:t>Домашнее задание:</a:t>
            </a:r>
            <a:br>
              <a:rPr lang="ru-RU" sz="6000" dirty="0" smtClean="0"/>
            </a:br>
            <a:r>
              <a:rPr lang="ru-RU" sz="6000" dirty="0" smtClean="0"/>
              <a:t>РТ с. </a:t>
            </a:r>
            <a:r>
              <a:rPr lang="ru-RU" sz="6000" smtClean="0"/>
              <a:t>22 №43-45  </a:t>
            </a:r>
            <a:endParaRPr lang="ru-RU" sz="6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4921" t="21082" r="36274" b="5326"/>
          <a:stretch/>
        </p:blipFill>
        <p:spPr>
          <a:xfrm>
            <a:off x="4662152" y="2518460"/>
            <a:ext cx="2846232" cy="408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8928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2" y="3113922"/>
            <a:ext cx="2641600" cy="31941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3430" y="3823384"/>
            <a:ext cx="3234947" cy="297040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113" y="3150741"/>
            <a:ext cx="2881618" cy="329090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843581" y="67688"/>
            <a:ext cx="2389913" cy="308305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50825" y="459639"/>
            <a:ext cx="2760409" cy="3144614"/>
          </a:xfrm>
          <a:prstGeom prst="rect">
            <a:avLst/>
          </a:prstGeom>
        </p:spPr>
      </p:pic>
      <p:pic>
        <p:nvPicPr>
          <p:cNvPr id="14" name="Рисунок 13"/>
          <p:cNvPicPr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13576" y="4046190"/>
            <a:ext cx="2541837" cy="292960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43" y="138629"/>
            <a:ext cx="2411030" cy="3083053"/>
          </a:xfrm>
          <a:prstGeom prst="rect">
            <a:avLst/>
          </a:prstGeom>
        </p:spPr>
      </p:pic>
      <p:pic>
        <p:nvPicPr>
          <p:cNvPr id="16" name="Рисунок 15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92438" y="352297"/>
            <a:ext cx="2663318" cy="314461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10"/>
          <a:srcRect l="41187" t="50347" r="43084" b="15724"/>
          <a:stretch/>
        </p:blipFill>
        <p:spPr>
          <a:xfrm>
            <a:off x="9339935" y="-182468"/>
            <a:ext cx="2819108" cy="341891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11"/>
          <a:srcRect l="33490" t="46180" r="50558" b="20486"/>
          <a:stretch/>
        </p:blipFill>
        <p:spPr>
          <a:xfrm>
            <a:off x="9643857" y="3221682"/>
            <a:ext cx="2627086" cy="308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308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1020712" y="386366"/>
            <a:ext cx="7827074" cy="2768957"/>
          </a:xfrm>
          <a:prstGeom prst="wedgeRoundRectCallout">
            <a:avLst>
              <a:gd name="adj1" fmla="val -3142"/>
              <a:gd name="adj2" fmla="val 7960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Здравствуйте, ребята! Давайте повторим то, что уже знаем.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853" y="3525773"/>
            <a:ext cx="2411030" cy="3083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58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://www.bg2001.ru/upload/iblock/c1e/2530t3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57" r="15136" b="43738"/>
          <a:stretch/>
        </p:blipFill>
        <p:spPr bwMode="auto">
          <a:xfrm>
            <a:off x="0" y="-1"/>
            <a:ext cx="12192000" cy="6826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7795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569" y="1204063"/>
            <a:ext cx="1603777" cy="2068916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637143" y="122099"/>
            <a:ext cx="11147023" cy="1009357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Предложения перепутались. Помогите им найти свои места и запишите получившийся текст.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60123" y="1312162"/>
            <a:ext cx="8465713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latin typeface="Arial" panose="020B0604020202020204" pitchFamily="34" charset="0"/>
              </a:rPr>
              <a:t>Ласточка позвала других ласточек и выгнала стрижа.</a:t>
            </a:r>
          </a:p>
          <a:p>
            <a:pPr algn="just"/>
            <a:r>
              <a:rPr lang="ru-RU" sz="3200" dirty="0" smtClean="0">
                <a:latin typeface="Arial" panose="020B0604020202020204" pitchFamily="34" charset="0"/>
              </a:rPr>
              <a:t>Влетел в гнездо стриж и сел.</a:t>
            </a:r>
          </a:p>
          <a:p>
            <a:pPr algn="just"/>
            <a:r>
              <a:rPr lang="ru-RU" sz="3200" dirty="0" smtClean="0">
                <a:latin typeface="Arial" panose="020B0604020202020204" pitchFamily="34" charset="0"/>
              </a:rPr>
              <a:t>Ласточка строила гнездо.</a:t>
            </a:r>
            <a:endParaRPr lang="ru-RU" sz="4400" dirty="0"/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637145" y="90013"/>
            <a:ext cx="11147023" cy="1009357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В первом предложении подчеркните основу предложения.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637141" y="94679"/>
            <a:ext cx="11147023" cy="1009357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Во втором предложении поставьте ударение в словах и подчеркните безударные гласные.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637141" y="85347"/>
            <a:ext cx="11147023" cy="1009357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Подберите антонимы к слову </a:t>
            </a:r>
            <a:r>
              <a:rPr lang="ru-RU" sz="3600" i="1" dirty="0" smtClean="0">
                <a:solidFill>
                  <a:schemeClr val="tx1"/>
                </a:solidFill>
              </a:rPr>
              <a:t>влетел</a:t>
            </a:r>
            <a:r>
              <a:rPr lang="ru-RU" sz="3600" dirty="0" smtClean="0">
                <a:solidFill>
                  <a:schemeClr val="tx1"/>
                </a:solidFill>
              </a:rPr>
              <a:t>.</a:t>
            </a:r>
            <a:endParaRPr lang="ru-RU" sz="3600" dirty="0">
              <a:solidFill>
                <a:schemeClr val="tx1"/>
              </a:solidFill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-339143" y="3343702"/>
            <a:ext cx="12531143" cy="3732756"/>
            <a:chOff x="-315532" y="3144562"/>
            <a:chExt cx="12531143" cy="3732756"/>
          </a:xfrm>
        </p:grpSpPr>
        <p:pic>
          <p:nvPicPr>
            <p:cNvPr id="13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-315532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2775397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855112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2154" t="23019" r="28256" b="29445"/>
          <a:stretch/>
        </p:blipFill>
        <p:spPr>
          <a:xfrm>
            <a:off x="-1" y="-1"/>
            <a:ext cx="12192001" cy="6570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90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507" y="2172559"/>
            <a:ext cx="4020072" cy="459106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3031" y="176702"/>
            <a:ext cx="918263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/>
              <a:t>Поиграем! </a:t>
            </a:r>
          </a:p>
          <a:p>
            <a:pPr algn="ctr"/>
            <a:r>
              <a:rPr lang="ru-RU" sz="4800" dirty="0" smtClean="0"/>
              <a:t>Если я называю </a:t>
            </a:r>
            <a:r>
              <a:rPr lang="ru-RU" sz="4800" dirty="0" smtClean="0">
                <a:solidFill>
                  <a:srgbClr val="0070C0"/>
                </a:solidFill>
              </a:rPr>
              <a:t>слова-синонимы</a:t>
            </a:r>
            <a:r>
              <a:rPr lang="ru-RU" sz="4800" dirty="0" smtClean="0"/>
              <a:t>, то вам нужно </a:t>
            </a:r>
            <a:r>
              <a:rPr lang="ru-RU" sz="4800" dirty="0" smtClean="0">
                <a:solidFill>
                  <a:srgbClr val="0070C0"/>
                </a:solidFill>
              </a:rPr>
              <a:t>подпрыгнуть</a:t>
            </a:r>
            <a:r>
              <a:rPr lang="ru-RU" sz="4800" dirty="0" smtClean="0"/>
              <a:t>. </a:t>
            </a:r>
          </a:p>
          <a:p>
            <a:pPr algn="ctr"/>
            <a:r>
              <a:rPr lang="ru-RU" sz="4800" dirty="0" smtClean="0"/>
              <a:t>Если </a:t>
            </a:r>
            <a:r>
              <a:rPr lang="ru-RU" sz="4800" dirty="0" smtClean="0">
                <a:solidFill>
                  <a:srgbClr val="FF0000"/>
                </a:solidFill>
              </a:rPr>
              <a:t>слова-антонимы</a:t>
            </a:r>
            <a:r>
              <a:rPr lang="ru-RU" sz="4800" dirty="0" smtClean="0"/>
              <a:t>, то нужно </a:t>
            </a:r>
            <a:r>
              <a:rPr lang="ru-RU" sz="4800" dirty="0" smtClean="0">
                <a:solidFill>
                  <a:srgbClr val="FF0000"/>
                </a:solidFill>
              </a:rPr>
              <a:t>присесть</a:t>
            </a:r>
            <a:r>
              <a:rPr lang="ru-RU" sz="48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914334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1954" t="20027" r="29049" b="5854"/>
          <a:stretch/>
        </p:blipFill>
        <p:spPr>
          <a:xfrm>
            <a:off x="1970468" y="0"/>
            <a:ext cx="806344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453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0" y="-167425"/>
            <a:ext cx="12531143" cy="7018985"/>
            <a:chOff x="-315532" y="1689249"/>
            <a:chExt cx="12531143" cy="7018985"/>
          </a:xfrm>
        </p:grpSpPr>
        <p:pic>
          <p:nvPicPr>
            <p:cNvPr id="3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9419" b="10565"/>
            <a:stretch/>
          </p:blipFill>
          <p:spPr bwMode="auto">
            <a:xfrm>
              <a:off x="-315532" y="1805159"/>
              <a:ext cx="9440214" cy="68258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8401" b="9886"/>
            <a:stretch/>
          </p:blipFill>
          <p:spPr bwMode="auto">
            <a:xfrm>
              <a:off x="2775397" y="1689249"/>
              <a:ext cx="9440214" cy="70189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282866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142703" y="2342474"/>
            <a:ext cx="5941455" cy="20621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Arial" panose="020B0604020202020204" pitchFamily="34" charset="0"/>
              </a:rPr>
              <a:t>Очень толстый червячок</a:t>
            </a:r>
          </a:p>
          <a:p>
            <a:r>
              <a:rPr lang="ru-RU" sz="3200" dirty="0" smtClean="0">
                <a:latin typeface="Arial" panose="020B0604020202020204" pitchFamily="34" charset="0"/>
              </a:rPr>
              <a:t>Яблоку прогрыз бочок.</a:t>
            </a:r>
          </a:p>
          <a:p>
            <a:r>
              <a:rPr lang="ru-RU" sz="3200" dirty="0" smtClean="0">
                <a:latin typeface="Arial" panose="020B0604020202020204" pitchFamily="34" charset="0"/>
              </a:rPr>
              <a:t>С тонким он теперь соседом</a:t>
            </a:r>
          </a:p>
          <a:p>
            <a:r>
              <a:rPr lang="ru-RU" sz="3200" dirty="0" smtClean="0">
                <a:latin typeface="Arial" panose="020B0604020202020204" pitchFamily="34" charset="0"/>
              </a:rPr>
              <a:t>О скворцах ведёт беседу.</a:t>
            </a: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637141" y="85347"/>
            <a:ext cx="11147023" cy="1009357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Из каждого четверостишия выпишите </a:t>
            </a:r>
          </a:p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пару слов-антонимов.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707"/>
          <a:stretch/>
        </p:blipFill>
        <p:spPr>
          <a:xfrm>
            <a:off x="637141" y="1312162"/>
            <a:ext cx="1766294" cy="209831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142703" y="2342473"/>
            <a:ext cx="5941455" cy="20621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Arial" panose="020B0604020202020204" pitchFamily="34" charset="0"/>
              </a:rPr>
              <a:t>Нынче пасмурный день был,</a:t>
            </a:r>
          </a:p>
          <a:p>
            <a:r>
              <a:rPr lang="ru-RU" sz="3200" dirty="0" smtClean="0">
                <a:latin typeface="Arial" panose="020B0604020202020204" pitchFamily="34" charset="0"/>
              </a:rPr>
              <a:t>Глеб взял зонт, а Лев забыл.</a:t>
            </a:r>
          </a:p>
          <a:p>
            <a:r>
              <a:rPr lang="ru-RU" sz="3200" dirty="0" smtClean="0">
                <a:latin typeface="Arial" panose="020B0604020202020204" pitchFamily="34" charset="0"/>
              </a:rPr>
              <a:t>Дождь пролился неплохой.</a:t>
            </a:r>
          </a:p>
          <a:p>
            <a:r>
              <a:rPr lang="ru-RU" sz="3200" dirty="0" smtClean="0">
                <a:latin typeface="Arial" panose="020B0604020202020204" pitchFamily="34" charset="0"/>
              </a:rPr>
              <a:t>Лев весь мокрый, Глеб сухой!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194219" y="2342472"/>
            <a:ext cx="6057365" cy="20621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Arial" panose="020B0604020202020204" pitchFamily="34" charset="0"/>
              </a:rPr>
              <a:t>Любопытный карапуз</a:t>
            </a:r>
          </a:p>
          <a:p>
            <a:r>
              <a:rPr lang="ru-RU" sz="3200" dirty="0" smtClean="0">
                <a:latin typeface="Arial" panose="020B0604020202020204" pitchFamily="34" charset="0"/>
              </a:rPr>
              <a:t>Изучал продуктов вкус,</a:t>
            </a:r>
          </a:p>
          <a:p>
            <a:r>
              <a:rPr lang="ru-RU" sz="3200" dirty="0" smtClean="0">
                <a:latin typeface="Arial" panose="020B0604020202020204" pitchFamily="34" charset="0"/>
              </a:rPr>
              <a:t>Но из всех запомнил только</a:t>
            </a:r>
          </a:p>
          <a:p>
            <a:r>
              <a:rPr lang="ru-RU" sz="3200" dirty="0" smtClean="0">
                <a:latin typeface="Arial" panose="020B0604020202020204" pitchFamily="34" charset="0"/>
              </a:rPr>
              <a:t>Сладкий торт и перец горький.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194218" y="2378689"/>
            <a:ext cx="6057365" cy="20621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Arial" panose="020B0604020202020204" pitchFamily="34" charset="0"/>
              </a:rPr>
              <a:t>Длинный сарафан для Маши,</a:t>
            </a:r>
          </a:p>
          <a:p>
            <a:r>
              <a:rPr lang="ru-RU" sz="3200" dirty="0" smtClean="0">
                <a:latin typeface="Arial" panose="020B0604020202020204" pitchFamily="34" charset="0"/>
              </a:rPr>
              <a:t>Чтоб была всех в мире краше.</a:t>
            </a:r>
          </a:p>
          <a:p>
            <a:r>
              <a:rPr lang="ru-RU" sz="3200" dirty="0" smtClean="0">
                <a:latin typeface="Arial" panose="020B0604020202020204" pitchFamily="34" charset="0"/>
              </a:rPr>
              <a:t>А короткий - для Алёнки,</a:t>
            </a:r>
          </a:p>
          <a:p>
            <a:r>
              <a:rPr lang="ru-RU" sz="3200" dirty="0" smtClean="0">
                <a:latin typeface="Arial" panose="020B0604020202020204" pitchFamily="34" charset="0"/>
              </a:rPr>
              <a:t>Её маленькой сестрёнки.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194217" y="2379428"/>
            <a:ext cx="6302065" cy="20621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Arial" panose="020B0604020202020204" pitchFamily="34" charset="0"/>
              </a:rPr>
              <a:t>«Ох, - вздыхает пёс голодный, -</a:t>
            </a:r>
          </a:p>
          <a:p>
            <a:r>
              <a:rPr lang="ru-RU" sz="3200" dirty="0" smtClean="0">
                <a:latin typeface="Arial" panose="020B0604020202020204" pitchFamily="34" charset="0"/>
              </a:rPr>
              <a:t>Съесть могу кого угодно!»</a:t>
            </a:r>
          </a:p>
          <a:p>
            <a:r>
              <a:rPr lang="ru-RU" sz="3200" dirty="0" smtClean="0">
                <a:latin typeface="Arial" panose="020B0604020202020204" pitchFamily="34" charset="0"/>
              </a:rPr>
              <a:t>Сытый же ему в ответ:</a:t>
            </a:r>
          </a:p>
          <a:p>
            <a:r>
              <a:rPr lang="ru-RU" sz="3200" dirty="0" smtClean="0">
                <a:latin typeface="Arial" panose="020B0604020202020204" pitchFamily="34" charset="0"/>
              </a:rPr>
              <a:t>«Ну, тогда меня здесь нет».</a:t>
            </a:r>
          </a:p>
        </p:txBody>
      </p:sp>
    </p:spTree>
    <p:extLst>
      <p:ext uri="{BB962C8B-B14F-4D97-AF65-F5344CB8AC3E}">
        <p14:creationId xmlns:p14="http://schemas.microsoft.com/office/powerpoint/2010/main" val="1125140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8" grpId="0" animBg="1"/>
      <p:bldP spid="9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413</TotalTime>
  <Words>247</Words>
  <Application>Microsoft Office PowerPoint</Application>
  <PresentationFormat>Широкоэкранный</PresentationFormat>
  <Paragraphs>40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Segoe UI</vt:lpstr>
      <vt:lpstr>Segoe UI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Домашнее задание: РТ с. 22 №43-45  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Татьяна Пеньковская</cp:lastModifiedBy>
  <cp:revision>298</cp:revision>
  <dcterms:created xsi:type="dcterms:W3CDTF">2017-06-28T13:54:10Z</dcterms:created>
  <dcterms:modified xsi:type="dcterms:W3CDTF">2017-10-13T15:30:33Z</dcterms:modified>
</cp:coreProperties>
</file>