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59" r:id="rId3"/>
    <p:sldId id="276" r:id="rId4"/>
    <p:sldId id="306" r:id="rId5"/>
    <p:sldId id="322" r:id="rId6"/>
    <p:sldId id="324" r:id="rId7"/>
    <p:sldId id="317" r:id="rId8"/>
    <p:sldId id="323" r:id="rId9"/>
    <p:sldId id="325" r:id="rId10"/>
    <p:sldId id="326" r:id="rId11"/>
    <p:sldId id="274" r:id="rId12"/>
    <p:sldId id="275" r:id="rId13"/>
    <p:sldId id="25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043" t="31471" r="27564" b="35607"/>
          <a:stretch/>
        </p:blipFill>
        <p:spPr>
          <a:xfrm>
            <a:off x="1352281" y="0"/>
            <a:ext cx="9427335" cy="3532889"/>
          </a:xfrm>
          <a:prstGeom prst="rect">
            <a:avLst/>
          </a:prstGeom>
        </p:spPr>
      </p:pic>
      <p:pic>
        <p:nvPicPr>
          <p:cNvPr id="4098" name="Picture 2" descr="https://pda.litres.ru/static/bookimages/15/95/38/15953880.bin.dir/h/i_0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503" y="3433316"/>
            <a:ext cx="6284890" cy="31632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3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smtClean="0"/>
              <a:t>Уч</a:t>
            </a:r>
            <a:r>
              <a:rPr lang="ru-RU" sz="6600" dirty="0" smtClean="0"/>
              <a:t>. с. 101 №9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9" y="349017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628520.vk.me/v628520493/a245/3JVLFI2fdS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85" t="376" r="1123" b="1972"/>
          <a:stretch/>
        </p:blipFill>
        <p:spPr bwMode="auto">
          <a:xfrm>
            <a:off x="3773509" y="160986"/>
            <a:ext cx="4803821" cy="669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25000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с произведениями какого раздела мы начали знакомиться?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24999" y="181283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зовут великого русского поэта, чьи произведения мы читали на прошлом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24999" y="181283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зовут великого русского поэта, чьи произведения мы читали на прошлом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Picture 4" descr="http://www.pushkinmuseum.ru/sites/default/files/sudo/pictures/7/5-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15" y="1719328"/>
            <a:ext cx="6181860" cy="4893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424998" y="181282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вы запомнили из жизни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Александра Сергеевича Пушкина?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24998" y="181280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Какую сказку Александра Сергеевича Пушкина мы прочитали?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934625"/>
            <a:ext cx="1756386" cy="2685244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87440" y="422115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жили старик со старухой - богато или бедно?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pda.litres.ru/static/bookimages/15/95/38/15953880.bin.dir/h/i_0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159" y="1653464"/>
            <a:ext cx="7288414" cy="5114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387440" y="422115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Старик поймал золотую рыбку, которая готова исполнить всё, что он пожелает. Но старик ничего не просит у рыбки и ласково отпускает её.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387440" y="422115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вы считаете, любой человек способен поступить так, особенно если он живёт бедно, в ветхой землянке?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87440" y="422115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можно назвать человека, который не заботится о своей выгоде?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387440" y="424909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можно назвать человека, который не заботится о своей выгоде?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6838" y="1844473"/>
            <a:ext cx="3514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Старик:</a:t>
            </a:r>
            <a:endParaRPr lang="ru-RU" sz="4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75738" y="1844473"/>
            <a:ext cx="3514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Старуха: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387440" y="422115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можно назвать старуху, которая сколько бы ни получала, хочет ещё?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387440" y="422115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Рыбка признательна старику за оказанное добро и старается его отблагодарить. Хороши ли она поступает?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390093" y="424909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Кто из героев сказки должен был быть особенно благодарен рыбке?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387440" y="429924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За что старуха должна была благодарить рыбку?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383653" y="431658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Пошла ли она хоть раз к морю, поблагодарила рыбку?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381001" y="418702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жили старик со старухой - богато или бедно?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377214" y="428245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вам кажется, стыдно ли было старику ходить к рыбке с просьбами?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393880" y="428787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Почему он всё же обращался каждый раз к рыбке?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383653" y="438954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 каком случае старику было особенно стыдно обращаться к рыбке с очередной просьбой? Почему?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396533" y="421799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Что больше возмутило рыбку: жадность старухи или её неблагодарность?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396533" y="431581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рыбка наказала старуху за неблагодарность?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89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 animBg="1"/>
      <p:bldP spid="2" grpId="0"/>
      <p:bldP spid="17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pda.litres.ru/static/bookimages/15/95/38/15953880.bin.dir/h/i_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572" y="1796177"/>
            <a:ext cx="3153588" cy="23871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pda.litres.ru/static/bookimages/15/95/38/15953880.bin.dir/h/i_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327" y="1796177"/>
            <a:ext cx="3216245" cy="23871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934625"/>
            <a:ext cx="1756386" cy="268524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96533" y="431581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можно догадаться, что рыбке не нравилась жадность старухи?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s://pda.litres.ru/static/bookimages/15/95/38/15953880.bin.dir/h/i_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08" y="1796177"/>
            <a:ext cx="3351219" cy="23871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pda.litres.ru/static/bookimages/15/95/38/15953880.bin.dir/h/i_0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375" y="4288554"/>
            <a:ext cx="3235309" cy="22702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pda.litres.ru/static/bookimages/15/95/38/15953880.bin.dir/h/i_01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847" y="4288554"/>
            <a:ext cx="3350190" cy="22702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409412" y="436480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Когда мы говорим: «Остаться у разбитого корыта»?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09412" y="444460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Чему учит эта сказка?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0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пословицы на стр. 100, объясните их смысл. Подходят ли пословицы к сказке?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458108"/>
            <a:ext cx="1756386" cy="26852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1855" t="22491" r="22911" b="24340"/>
          <a:stretch/>
        </p:blipFill>
        <p:spPr>
          <a:xfrm>
            <a:off x="188889" y="1689927"/>
            <a:ext cx="8704193" cy="471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 сказке есть разные герои. Попробуем определить, к какому типу относится каждый из героев сказки.</a:t>
            </a:r>
            <a:endParaRPr lang="ru-RU" sz="3600" dirty="0">
              <a:solidFill>
                <a:schemeClr val="tx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684845"/>
              </p:ext>
            </p:extLst>
          </p:nvPr>
        </p:nvGraphicFramePr>
        <p:xfrm>
          <a:off x="188889" y="2228045"/>
          <a:ext cx="10714360" cy="26738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78590"/>
                <a:gridCol w="2678590"/>
                <a:gridCol w="2678590"/>
                <a:gridCol w="2678590"/>
              </a:tblGrid>
              <a:tr h="130227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Положительные герои</a:t>
                      </a:r>
                      <a:endParaRPr lang="ru-RU" sz="28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Отрицательные герои</a:t>
                      </a:r>
                      <a:endParaRPr lang="ru-RU" sz="28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Герои-помощники</a:t>
                      </a:r>
                      <a:endParaRPr lang="ru-RU" sz="2800" dirty="0">
                        <a:solidFill>
                          <a:schemeClr val="accent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Нейтральные герои</a:t>
                      </a:r>
                      <a:endParaRPr lang="ru-RU" sz="28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dirty="0" smtClean="0"/>
                    </a:p>
                    <a:p>
                      <a:endParaRPr lang="ru-RU" sz="2800" dirty="0" smtClean="0"/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458108"/>
            <a:ext cx="1756386" cy="268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24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645" y="1406591"/>
            <a:ext cx="1756386" cy="2685244"/>
          </a:xfrm>
          <a:prstGeom prst="rect">
            <a:avLst/>
          </a:prstGeom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какие признаки волшебной сказки мы знаем?</a:t>
            </a:r>
            <a:endParaRPr lang="ru-RU" sz="3600" dirty="0">
              <a:solidFill>
                <a:schemeClr val="tx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03193" y="1593182"/>
            <a:ext cx="8358424" cy="4438094"/>
            <a:chOff x="203193" y="1593182"/>
            <a:chExt cx="8358424" cy="4438094"/>
          </a:xfrm>
        </p:grpSpPr>
        <p:sp>
          <p:nvSpPr>
            <p:cNvPr id="5" name="TextBox 4"/>
            <p:cNvSpPr txBox="1"/>
            <p:nvPr/>
          </p:nvSpPr>
          <p:spPr>
            <a:xfrm>
              <a:off x="203197" y="1593182"/>
              <a:ext cx="83457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Признаки волшебной сказки</a:t>
              </a:r>
              <a:r>
                <a:rPr lang="ru-RU" sz="3600" dirty="0" smtClean="0"/>
                <a:t>:</a:t>
              </a:r>
            </a:p>
            <a:p>
              <a:r>
                <a:rPr lang="ru-RU" sz="3600" dirty="0" smtClean="0"/>
                <a:t>1. Зачин.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3196" y="2675934"/>
              <a:ext cx="8345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dirty="0" smtClean="0"/>
                <a:t>2. Волшебные предметы.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3195" y="3229932"/>
              <a:ext cx="8345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dirty="0" smtClean="0"/>
                <a:t>3. Троекратный повтор.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3195" y="3770364"/>
              <a:ext cx="8345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dirty="0" smtClean="0"/>
                <a:t>4. Сказочные слова и выражения.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15900" y="4310796"/>
              <a:ext cx="8345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dirty="0" smtClean="0"/>
                <a:t>5. Борьба добра и зла.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3193" y="4830947"/>
              <a:ext cx="8345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dirty="0" smtClean="0"/>
                <a:t>6. Победа добра над злом.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3193" y="5384945"/>
              <a:ext cx="8345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dirty="0" smtClean="0"/>
                <a:t>7. Волшебный помощник.</a:t>
              </a:r>
            </a:p>
          </p:txBody>
        </p:sp>
      </p:grpSp>
      <p:sp>
        <p:nvSpPr>
          <p:cNvPr id="13" name="Скругленная прямоугольная выноска 12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признаки волшебной сказки есть в сказке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«О рыбаке и рыбке»?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074" name="Picture 2" descr="https://pda.litres.ru/static/bookimages/15/95/38/15953880.bin.dir/h/i_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397" y="2627055"/>
            <a:ext cx="4064680" cy="27578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30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231" t="17209" r="22912" b="6382"/>
          <a:stretch/>
        </p:blipFill>
        <p:spPr>
          <a:xfrm>
            <a:off x="1635617" y="0"/>
            <a:ext cx="84381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441</Words>
  <Application>Microsoft Office PowerPoint</Application>
  <PresentationFormat>Широкоэкранный</PresentationFormat>
  <Paragraphs>52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629</cp:revision>
  <dcterms:created xsi:type="dcterms:W3CDTF">2017-07-16T12:55:52Z</dcterms:created>
  <dcterms:modified xsi:type="dcterms:W3CDTF">2017-08-14T09:38:47Z</dcterms:modified>
</cp:coreProperties>
</file>