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288" r:id="rId8"/>
    <p:sldId id="278" r:id="rId9"/>
    <p:sldId id="334" r:id="rId10"/>
    <p:sldId id="346" r:id="rId11"/>
    <p:sldId id="343" r:id="rId12"/>
    <p:sldId id="347" r:id="rId13"/>
    <p:sldId id="348" r:id="rId14"/>
    <p:sldId id="349" r:id="rId15"/>
    <p:sldId id="287" r:id="rId16"/>
    <p:sldId id="295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66FF"/>
    <a:srgbClr val="FFFF99"/>
    <a:srgbClr val="99CCFF"/>
    <a:srgbClr val="FFCC99"/>
    <a:srgbClr val="FF6965"/>
    <a:srgbClr val="99FF66"/>
    <a:srgbClr val="9900FF"/>
    <a:srgbClr val="77A9D2"/>
    <a:srgbClr val="52D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797" t="43442" r="45777" b="40009"/>
          <a:stretch/>
        </p:blipFill>
        <p:spPr>
          <a:xfrm>
            <a:off x="3210984" y="877460"/>
            <a:ext cx="8328487" cy="212738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22480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№8?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5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1030310"/>
            <a:ext cx="1926511" cy="191658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-2" y="3062800"/>
            <a:ext cx="12556904" cy="3795200"/>
            <a:chOff x="-2" y="3062800"/>
            <a:chExt cx="12556904" cy="3795200"/>
          </a:xfrm>
        </p:grpSpPr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Группа 11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81938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500" t="48372" r="40531" b="41241"/>
          <a:stretch/>
        </p:blipFill>
        <p:spPr>
          <a:xfrm>
            <a:off x="0" y="115909"/>
            <a:ext cx="12041746" cy="16756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896" b="57813" l="61274" r="75403">
                        <a14:foregroundMark x1="66179" y1="39844" x2="66179" y2="39844"/>
                        <a14:foregroundMark x1="70791" y1="39714" x2="70791" y2="39714"/>
                        <a14:foregroundMark x1="63324" y1="50781" x2="63324" y2="50781"/>
                        <a14:foregroundMark x1="66325" y1="50130" x2="66325" y2="50130"/>
                        <a14:foregroundMark x1="64934" y1="55729" x2="64934" y2="55729"/>
                        <a14:foregroundMark x1="72840" y1="55729" x2="72840" y2="55729"/>
                        <a14:foregroundMark x1="70278" y1="49609" x2="70278" y2="49609"/>
                        <a14:foregroundMark x1="73426" y1="49609" x2="73426" y2="49609"/>
                      </a14:backgroundRemoval>
                    </a14:imgEffect>
                  </a14:imgLayer>
                </a14:imgProps>
              </a:ext>
            </a:extLst>
          </a:blip>
          <a:srcRect l="60954" t="33759" r="23604" b="40537"/>
          <a:stretch/>
        </p:blipFill>
        <p:spPr>
          <a:xfrm>
            <a:off x="1300765" y="2279561"/>
            <a:ext cx="3503053" cy="3278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682" y="2279561"/>
            <a:ext cx="539115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4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33 №5, №6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32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678288" y="121934"/>
            <a:ext cx="11294771" cy="72685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этом задании?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589607"/>
            <a:ext cx="1266424" cy="1805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3736" t="48372" r="19447" b="32614"/>
          <a:stretch/>
        </p:blipFill>
        <p:spPr>
          <a:xfrm>
            <a:off x="244697" y="2653047"/>
            <a:ext cx="11822805" cy="22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ая прямоугольная выноска 10"/>
          <p:cNvSpPr/>
          <p:nvPr/>
        </p:nvSpPr>
        <p:spPr>
          <a:xfrm>
            <a:off x="274750" y="148049"/>
            <a:ext cx="11509419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Сумма каких двух однозначных чисел равна 15?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1079883"/>
            <a:ext cx="1647805" cy="2183742"/>
          </a:xfrm>
          <a:prstGeom prst="rect">
            <a:avLst/>
          </a:prstGeo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74750" y="148048"/>
            <a:ext cx="11509419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Сумма каких двух однозначных чисел равна 16?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274749" y="148047"/>
            <a:ext cx="11509419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Где можно проверить наши ответы?</a:t>
            </a:r>
            <a:endParaRPr lang="ru-RU" sz="4000" dirty="0">
              <a:solidFill>
                <a:schemeClr val="tx1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4473316" y="1209116"/>
            <a:ext cx="5917839" cy="5648884"/>
            <a:chOff x="4926169" y="1209116"/>
            <a:chExt cx="5917839" cy="5648884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3"/>
            <a:srcRect l="36802" t="23019" r="21922" b="5502"/>
            <a:stretch/>
          </p:blipFill>
          <p:spPr>
            <a:xfrm>
              <a:off x="4926169" y="1209116"/>
              <a:ext cx="5801932" cy="5648884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7547020" y="1643371"/>
              <a:ext cx="3039414" cy="636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88687" y="1744166"/>
              <a:ext cx="28977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4   5   6   7        9</a:t>
              </a:r>
              <a:endParaRPr lang="ru-RU" sz="3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147774" y="2215359"/>
              <a:ext cx="35803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4   5   6   7    8       10</a:t>
              </a:r>
              <a:endParaRPr lang="ru-RU" sz="3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684135" y="2713816"/>
              <a:ext cx="40439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4   5   6   7    8   9       11</a:t>
              </a:r>
              <a:endParaRPr lang="ru-RU" sz="32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143221" y="3212366"/>
              <a:ext cx="45848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4   5   6   7    8   9  10      12</a:t>
              </a:r>
              <a:endParaRPr lang="ru-RU" sz="32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640945" y="373284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4   5   6   7    8   9  10 11      13</a:t>
              </a:r>
              <a:endParaRPr lang="ru-RU" sz="32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640945" y="4231396"/>
              <a:ext cx="50871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5   6   7    8   9  10 11 12      14</a:t>
              </a:r>
              <a:endParaRPr lang="ru-RU" sz="32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525037" y="5252310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7    8   9  10 11 12  13 14      16</a:t>
              </a:r>
              <a:endParaRPr lang="ru-RU" sz="3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640945" y="5765823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8   9  10 11 12 13 14 15      17 </a:t>
              </a:r>
              <a:endParaRPr lang="ru-RU" sz="3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582990" y="6245061"/>
              <a:ext cx="52030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9  10 11 12 13 14 15  16      18</a:t>
              </a:r>
              <a:endParaRPr lang="ru-RU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437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622480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посчитать такие примеры: 17 + 3, 20 - 6?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1030310"/>
            <a:ext cx="1926511" cy="19165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24259" y="1751527"/>
            <a:ext cx="2228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17</a:t>
            </a:r>
            <a:r>
              <a:rPr lang="ru-RU" sz="4800" dirty="0" smtClean="0"/>
              <a:t> + </a:t>
            </a:r>
            <a:r>
              <a:rPr lang="ru-RU" sz="4800" dirty="0" smtClean="0">
                <a:solidFill>
                  <a:srgbClr val="00B050"/>
                </a:solidFill>
              </a:rPr>
              <a:t>3</a:t>
            </a:r>
            <a:r>
              <a:rPr lang="ru-RU" sz="4800" dirty="0" smtClean="0"/>
              <a:t> = 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596214" y="1751525"/>
            <a:ext cx="318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(10+7)</a:t>
            </a:r>
            <a:r>
              <a:rPr lang="ru-RU" sz="4800" dirty="0" smtClean="0"/>
              <a:t>+</a:t>
            </a:r>
            <a:r>
              <a:rPr lang="ru-RU" sz="4800" dirty="0" smtClean="0">
                <a:solidFill>
                  <a:srgbClr val="00B050"/>
                </a:solidFill>
              </a:rPr>
              <a:t>3</a:t>
            </a:r>
            <a:r>
              <a:rPr lang="ru-RU" sz="4800" dirty="0" smtClean="0"/>
              <a:t>=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7263683" y="1751525"/>
            <a:ext cx="2987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10+(7+3)=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9849250" y="1751525"/>
            <a:ext cx="2987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20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2201260" y="2582522"/>
            <a:ext cx="2228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10 + 7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4258" y="3719236"/>
            <a:ext cx="2228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20</a:t>
            </a:r>
            <a:r>
              <a:rPr lang="ru-RU" sz="4800" dirty="0" smtClean="0"/>
              <a:t> - </a:t>
            </a:r>
            <a:r>
              <a:rPr lang="ru-RU" sz="4800" dirty="0" smtClean="0">
                <a:solidFill>
                  <a:srgbClr val="00B050"/>
                </a:solidFill>
              </a:rPr>
              <a:t>6</a:t>
            </a:r>
            <a:r>
              <a:rPr lang="ru-RU" sz="4800" dirty="0" smtClean="0"/>
              <a:t> = </a:t>
            </a:r>
            <a:endParaRPr lang="ru-RU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2201259" y="4488675"/>
            <a:ext cx="22280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10 + 10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9304" y="3723227"/>
            <a:ext cx="3181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(10+10)</a:t>
            </a:r>
            <a:r>
              <a:rPr lang="ru-RU" sz="4800" dirty="0" smtClean="0"/>
              <a:t>-</a:t>
            </a:r>
            <a:r>
              <a:rPr lang="ru-RU" sz="4800" dirty="0" smtClean="0">
                <a:solidFill>
                  <a:srgbClr val="00B050"/>
                </a:solidFill>
              </a:rPr>
              <a:t>6</a:t>
            </a:r>
            <a:r>
              <a:rPr lang="ru-RU" sz="4800" dirty="0" smtClean="0"/>
              <a:t>=</a:t>
            </a:r>
            <a:endParaRPr lang="ru-RU" sz="4800" dirty="0"/>
          </a:p>
        </p:txBody>
      </p:sp>
      <p:sp>
        <p:nvSpPr>
          <p:cNvPr id="14" name="TextBox 13"/>
          <p:cNvSpPr txBox="1"/>
          <p:nvPr/>
        </p:nvSpPr>
        <p:spPr>
          <a:xfrm>
            <a:off x="7431108" y="3719235"/>
            <a:ext cx="3116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10+(10-6)=</a:t>
            </a:r>
            <a:endParaRPr lang="ru-RU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251582" y="3723227"/>
            <a:ext cx="965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14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21517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622480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Потренируемся!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5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1030310"/>
            <a:ext cx="1926511" cy="19165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54321" y="1454598"/>
            <a:ext cx="18416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12 + 8</a:t>
            </a:r>
          </a:p>
          <a:p>
            <a:r>
              <a:rPr lang="ru-RU" sz="4000" dirty="0" smtClean="0"/>
              <a:t>20 - 3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69747" y="1462937"/>
            <a:ext cx="18416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15 + 5</a:t>
            </a:r>
          </a:p>
          <a:p>
            <a:r>
              <a:rPr lang="ru-RU" sz="4000" dirty="0"/>
              <a:t>20 - 9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-2" y="3062800"/>
            <a:ext cx="12556904" cy="3795200"/>
            <a:chOff x="-2" y="3062800"/>
            <a:chExt cx="12556904" cy="3795200"/>
          </a:xfrm>
        </p:grpSpPr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-2" y="4472454"/>
              <a:ext cx="8873545" cy="2385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Группа 2"/>
            <p:cNvGrpSpPr/>
            <p:nvPr/>
          </p:nvGrpSpPr>
          <p:grpSpPr>
            <a:xfrm>
              <a:off x="-1" y="3062800"/>
              <a:ext cx="12556903" cy="3795200"/>
              <a:chOff x="-1" y="3062800"/>
              <a:chExt cx="12556903" cy="3795200"/>
            </a:xfrm>
          </p:grpSpPr>
          <p:pic>
            <p:nvPicPr>
              <p:cNvPr id="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-1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7" y="3062800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3683356" y="4472454"/>
                <a:ext cx="8873545" cy="2385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73691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569" t="34111" r="26079" b="45467"/>
          <a:stretch/>
        </p:blipFill>
        <p:spPr>
          <a:xfrm>
            <a:off x="229674" y="3062800"/>
            <a:ext cx="11702602" cy="251855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22480" y="212443"/>
            <a:ext cx="10916991" cy="70195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и соедините равные величины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1030310"/>
            <a:ext cx="1926511" cy="191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7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2547570a-e5f4-4946-a4c3-82580e42479e"/>
    <ds:schemaRef ds:uri="http://purl.org/dc/terms/"/>
    <ds:schemaRef ds:uri="http://schemas.microsoft.com/office/2006/metadata/properties"/>
    <ds:schemaRef ds:uri="http://purl.org/dc/dcmitype/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6ee78bd2-4339-4042-adc0-bcc64641998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240</Words>
  <Application>Microsoft Office PowerPoint</Application>
  <PresentationFormat>Широкоэкранный</PresentationFormat>
  <Paragraphs>41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2017-10-13T15:37:19Z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