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2"/>
  </p:notesMasterIdLst>
  <p:handoutMasterIdLst>
    <p:handoutMasterId r:id="rId23"/>
  </p:handoutMasterIdLst>
  <p:sldIdLst>
    <p:sldId id="263" r:id="rId5"/>
    <p:sldId id="269" r:id="rId6"/>
    <p:sldId id="313" r:id="rId7"/>
    <p:sldId id="288" r:id="rId8"/>
    <p:sldId id="326" r:id="rId9"/>
    <p:sldId id="336" r:id="rId10"/>
    <p:sldId id="278" r:id="rId11"/>
    <p:sldId id="334" r:id="rId12"/>
    <p:sldId id="337" r:id="rId13"/>
    <p:sldId id="338" r:id="rId14"/>
    <p:sldId id="341" r:id="rId15"/>
    <p:sldId id="339" r:id="rId16"/>
    <p:sldId id="342" r:id="rId17"/>
    <p:sldId id="343" r:id="rId18"/>
    <p:sldId id="287" r:id="rId19"/>
    <p:sldId id="295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66FF"/>
    <a:srgbClr val="FFFF99"/>
    <a:srgbClr val="99CCFF"/>
    <a:srgbClr val="FFCC99"/>
    <a:srgbClr val="FF6965"/>
    <a:srgbClr val="99FF66"/>
    <a:srgbClr val="9900FF"/>
    <a:srgbClr val="77A9D2"/>
    <a:srgbClr val="52D0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3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8122920" cy="21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8" y="955800"/>
            <a:ext cx="1266424" cy="180505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957330" y="122293"/>
            <a:ext cx="9165464" cy="71483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Потренируемся!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9799" t="33803" r="41445" b="44701"/>
          <a:stretch/>
        </p:blipFill>
        <p:spPr>
          <a:xfrm>
            <a:off x="1997126" y="1263521"/>
            <a:ext cx="9346515" cy="2316806"/>
          </a:xfrm>
          <a:prstGeom prst="rect">
            <a:avLst/>
          </a:prstGeom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388047"/>
            <a:ext cx="8122920" cy="21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814767"/>
            <a:ext cx="8122920" cy="21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632960" y="3580327"/>
            <a:ext cx="8122920" cy="21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632960" y="4814767"/>
            <a:ext cx="8122920" cy="218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21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8884920" cy="23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5224" t="31646" r="13409" b="57086"/>
          <a:stretch/>
        </p:blipFill>
        <p:spPr>
          <a:xfrm>
            <a:off x="0" y="0"/>
            <a:ext cx="12192000" cy="1082232"/>
          </a:xfrm>
          <a:prstGeom prst="rect">
            <a:avLst/>
          </a:prstGeom>
        </p:spPr>
      </p:pic>
      <p:pic>
        <p:nvPicPr>
          <p:cNvPr id="1026" name="Picture 2" descr="http://gnti.ru/imgdump/4522-gnti-9F5SiZb2PiY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4" b="6545"/>
          <a:stretch/>
        </p:blipFill>
        <p:spPr bwMode="auto">
          <a:xfrm>
            <a:off x="7576845" y="708338"/>
            <a:ext cx="4375778" cy="28719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469397"/>
            <a:ext cx="8884920" cy="23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3291840" y="3580327"/>
            <a:ext cx="8884920" cy="23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3291840" y="4469397"/>
            <a:ext cx="8884920" cy="238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33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7711440" cy="207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8" y="955800"/>
            <a:ext cx="1266424" cy="180505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957330" y="122293"/>
            <a:ext cx="9165464" cy="71483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Сравните выражения.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9871" t="40082" r="40833" b="46332"/>
          <a:stretch/>
        </p:blipFill>
        <p:spPr>
          <a:xfrm>
            <a:off x="1762538" y="1656601"/>
            <a:ext cx="10177670" cy="1577121"/>
          </a:xfrm>
          <a:prstGeom prst="rect">
            <a:avLst/>
          </a:prstGeom>
        </p:spPr>
      </p:pic>
      <p:pic>
        <p:nvPicPr>
          <p:cNvPr id="7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4829763"/>
            <a:ext cx="7711440" cy="207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358640" y="3580327"/>
            <a:ext cx="7711440" cy="207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4358640" y="4829763"/>
            <a:ext cx="7711440" cy="207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57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18" y="955800"/>
            <a:ext cx="1678720" cy="2392707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57330" y="122293"/>
            <a:ext cx="9165464" cy="714836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Посчитаем сами!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1749" t="44850" r="14597" b="37368"/>
          <a:stretch/>
        </p:blipFill>
        <p:spPr>
          <a:xfrm>
            <a:off x="2318197" y="2152153"/>
            <a:ext cx="8540859" cy="253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927" t="52421" r="33899" b="21699"/>
          <a:stretch/>
        </p:blipFill>
        <p:spPr>
          <a:xfrm>
            <a:off x="1365161" y="90152"/>
            <a:ext cx="8062520" cy="22924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8972" t="52421" r="16181" b="21699"/>
          <a:stretch/>
        </p:blipFill>
        <p:spPr>
          <a:xfrm>
            <a:off x="4211391" y="2768957"/>
            <a:ext cx="3477295" cy="340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2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30 №7 (1, 2 ст.), №6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29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450761" y="226178"/>
            <a:ext cx="11294771" cy="72685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провести зайцев к домикам?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82379" y="1149989"/>
            <a:ext cx="3777802" cy="707886"/>
          </a:xfrm>
          <a:prstGeom prst="rect">
            <a:avLst/>
          </a:prstGeom>
          <a:solidFill>
            <a:srgbClr val="CC66FF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1, 4, 7, 10, 13, 16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8397028" y="2040719"/>
            <a:ext cx="3563153" cy="707886"/>
          </a:xfrm>
          <a:prstGeom prst="rect">
            <a:avLst/>
          </a:prstGeom>
          <a:solidFill>
            <a:srgbClr val="FF0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2, 4, 6, 8, 10, 12</a:t>
            </a:r>
            <a:endParaRPr lang="ru-RU" sz="4000" dirty="0"/>
          </a:p>
        </p:txBody>
      </p:sp>
      <p:sp>
        <p:nvSpPr>
          <p:cNvPr id="9" name="TextBox 8"/>
          <p:cNvSpPr txBox="1"/>
          <p:nvPr/>
        </p:nvSpPr>
        <p:spPr>
          <a:xfrm>
            <a:off x="8508646" y="2931449"/>
            <a:ext cx="3451535" cy="707886"/>
          </a:xfrm>
          <a:prstGeom prst="rect">
            <a:avLst/>
          </a:prstGeom>
          <a:solidFill>
            <a:srgbClr val="FFC000">
              <a:alpha val="3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3, 5, 7, 9, 11, 13</a:t>
            </a:r>
            <a:endParaRPr lang="ru-RU" sz="40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50760" y="226178"/>
            <a:ext cx="11294771" cy="72685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Чем интересны пути зайцев?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589607"/>
            <a:ext cx="1266424" cy="18050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394662"/>
            <a:ext cx="8729581" cy="443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4750" y="148049"/>
            <a:ext cx="11642500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 прошлом уроке мы узнали правило вычитания суммы из числа. Давайте его вспомним.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5719" t="43442" r="13904" b="29797"/>
          <a:stretch/>
        </p:blipFill>
        <p:spPr>
          <a:xfrm>
            <a:off x="1949002" y="4255231"/>
            <a:ext cx="9362939" cy="200164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50006" y="2808544"/>
            <a:ext cx="11067244" cy="1107996"/>
          </a:xfrm>
          <a:prstGeom prst="rect">
            <a:avLst/>
          </a:prstGeom>
          <a:solidFill>
            <a:srgbClr val="99CCFF"/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50 - (10 + 40) = (50 - 10) - 40 = 0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8" y="852768"/>
            <a:ext cx="1266424" cy="18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6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74750" y="148048"/>
            <a:ext cx="11642500" cy="202848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Каждое правило помогает нам в чём-то. Сочетательный закон сложения помог складывать числа с переходом через десяток.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74750" y="148048"/>
            <a:ext cx="11642500" cy="202848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вы думаете, в чём может помочь правило вычитания суммы из числа?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74750" y="148048"/>
            <a:ext cx="11642500" cy="2028482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проверим!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50" y="2347987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589" r="-106" b="807"/>
          <a:stretch/>
        </p:blipFill>
        <p:spPr bwMode="auto">
          <a:xfrm>
            <a:off x="0" y="3580327"/>
            <a:ext cx="12192000" cy="327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74750" y="148049"/>
            <a:ext cx="11642500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Найдите значения выражений, используя правило вычитания суммы из числа.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5" y="1393681"/>
            <a:ext cx="1266424" cy="1805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2045" y="1596124"/>
            <a:ext cx="23439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15 - (5 + 3)</a:t>
            </a:r>
          </a:p>
          <a:p>
            <a:r>
              <a:rPr lang="ru-RU" sz="3600" dirty="0" smtClean="0"/>
              <a:t>17 - (7 + 2)</a:t>
            </a:r>
          </a:p>
          <a:p>
            <a:r>
              <a:rPr lang="ru-RU" sz="3600" dirty="0" smtClean="0"/>
              <a:t>12 - (2 + 4)</a:t>
            </a:r>
            <a:endParaRPr lang="ru-RU" sz="36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74750" y="148049"/>
            <a:ext cx="11642500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Чем похожи все примеры?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74750" y="148049"/>
            <a:ext cx="11642500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Сравните примеры двух столбиков. Чем они похожи?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00552" y="1596124"/>
            <a:ext cx="1386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15 - 8</a:t>
            </a:r>
          </a:p>
          <a:p>
            <a:r>
              <a:rPr lang="ru-RU" sz="3600" dirty="0" smtClean="0"/>
              <a:t>17 - 9</a:t>
            </a:r>
          </a:p>
          <a:p>
            <a:r>
              <a:rPr lang="ru-RU" sz="3600" dirty="0" smtClean="0"/>
              <a:t>12 - 6</a:t>
            </a:r>
            <a:endParaRPr lang="ru-RU" sz="36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74750" y="148049"/>
            <a:ext cx="11642500" cy="112610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Кто догадался, как нужно считать примеры из второго столбика?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53" y="3360238"/>
            <a:ext cx="2641328" cy="32499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9802" y="682581"/>
            <a:ext cx="2947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15</a:t>
            </a:r>
            <a:r>
              <a:rPr lang="ru-RU" sz="6000" dirty="0" smtClean="0"/>
              <a:t>  -  </a:t>
            </a:r>
            <a:r>
              <a:rPr lang="ru-RU" sz="6000" dirty="0" smtClean="0">
                <a:solidFill>
                  <a:srgbClr val="00B050"/>
                </a:solidFill>
              </a:rPr>
              <a:t>8</a:t>
            </a:r>
            <a:r>
              <a:rPr lang="ru-RU" sz="6000" dirty="0" smtClean="0"/>
              <a:t> = 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2455778" y="1698244"/>
            <a:ext cx="467727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352924" y="1698244"/>
            <a:ext cx="467727" cy="64633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930118" y="1698244"/>
            <a:ext cx="467727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+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86253" y="1698244"/>
            <a:ext cx="709551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10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625223" y="1698244"/>
            <a:ext cx="467727" cy="646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202417" y="1698244"/>
            <a:ext cx="467727" cy="64633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+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3994383" y="682581"/>
            <a:ext cx="353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15</a:t>
            </a:r>
            <a:r>
              <a:rPr lang="ru-RU" sz="6000" dirty="0" smtClean="0"/>
              <a:t>-</a:t>
            </a:r>
            <a:r>
              <a:rPr lang="ru-RU" sz="6000" dirty="0" smtClean="0">
                <a:solidFill>
                  <a:srgbClr val="00B050"/>
                </a:solidFill>
              </a:rPr>
              <a:t>(5 + 3)</a:t>
            </a:r>
            <a:r>
              <a:rPr lang="ru-RU" sz="6000" dirty="0" smtClean="0"/>
              <a:t>=</a:t>
            </a:r>
            <a:endParaRPr lang="ru-RU" sz="6000" dirty="0"/>
          </a:p>
        </p:txBody>
      </p:sp>
      <p:sp>
        <p:nvSpPr>
          <p:cNvPr id="13" name="TextBox 12"/>
          <p:cNvSpPr txBox="1"/>
          <p:nvPr/>
        </p:nvSpPr>
        <p:spPr>
          <a:xfrm>
            <a:off x="7534141" y="682581"/>
            <a:ext cx="3953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(15 - 5) - 3 =</a:t>
            </a:r>
            <a:endParaRPr lang="ru-RU" sz="6000" dirty="0"/>
          </a:p>
        </p:txBody>
      </p:sp>
      <p:sp>
        <p:nvSpPr>
          <p:cNvPr id="14" name="TextBox 13"/>
          <p:cNvSpPr txBox="1"/>
          <p:nvPr/>
        </p:nvSpPr>
        <p:spPr>
          <a:xfrm>
            <a:off x="11294772" y="682581"/>
            <a:ext cx="631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7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69226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 animBg="1"/>
      <p:bldP spid="10" grpId="0"/>
      <p:bldP spid="11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282</Words>
  <Application>Microsoft Office PowerPoint</Application>
  <PresentationFormat>Произвольный</PresentationFormat>
  <Paragraphs>43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2017-10-04T07:17:37Z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