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8" r:id="rId2"/>
    <p:sldId id="259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83" r:id="rId11"/>
    <p:sldId id="284" r:id="rId12"/>
    <p:sldId id="285" r:id="rId13"/>
    <p:sldId id="286" r:id="rId14"/>
    <p:sldId id="274" r:id="rId15"/>
    <p:sldId id="275" r:id="rId16"/>
    <p:sldId id="257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CCFF"/>
    <a:srgbClr val="FF66FF"/>
    <a:srgbClr val="939393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E14965-4498-4589-93A8-8666DD00F47E}" type="datetimeFigureOut">
              <a:rPr lang="ru-RU" smtClean="0"/>
              <a:t>22.07.2017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E41CE0-30A1-40DB-B37D-5142BD9C769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722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0475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5827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62050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7284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29999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381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22.07.2017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48673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22.07.2017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94669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22.07.2017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5531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40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D41AB-34C2-4E7B-9213-C5A7781AAA3A}" type="datetimeFigureOut">
              <a:rPr lang="ru-RU" smtClean="0"/>
              <a:t>22.07.2017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17360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D41AB-34C2-4E7B-9213-C5A7781AAA3A}" type="datetimeFigureOut">
              <a:rPr lang="ru-RU" smtClean="0"/>
              <a:t>22.07.2017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42E101D-F564-4F21-857B-2093721E13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6020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12.pn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1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2501" t="26399" r="18806" b="16056"/>
          <a:stretch/>
        </p:blipFill>
        <p:spPr>
          <a:xfrm>
            <a:off x="653144" y="0"/>
            <a:ext cx="10319657" cy="68566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537003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1496" y="953037"/>
            <a:ext cx="1780504" cy="2423464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1056067" y="346811"/>
            <a:ext cx="10060009" cy="606226"/>
          </a:xfrm>
          <a:prstGeom prst="wedgeRoundRectCallout">
            <a:avLst>
              <a:gd name="adj1" fmla="val 40416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такое </a:t>
            </a:r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серп</a:t>
            </a:r>
            <a:r>
              <a:rPr lang="ru-RU" sz="3600" dirty="0" smtClean="0">
                <a:solidFill>
                  <a:schemeClr val="tx1"/>
                </a:solidFill>
              </a:rPr>
              <a:t>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9458" name="Picture 2" descr="http://www.allandtools.ru/upload/iblock/25e/25e518daf4b172ca61acf2191a11fcfe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245" y="1203191"/>
            <a:ext cx="5795493" cy="43466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http://mkrf.ru/upload/iblock/a8d/a8d314fb7c1afdb80037bd967973e8d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0092" y="2292440"/>
            <a:ext cx="6635840" cy="44238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8025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276" y="321971"/>
            <a:ext cx="113462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Константин Дмитриевич Бальмонт</a:t>
            </a:r>
            <a:endParaRPr lang="ru-RU" sz="54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482" name="Picture 2" descr="http://www.kinder.mksat.net/inform_i_bd/vek/0_vstup/2_balmont/img/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881" y="1245301"/>
            <a:ext cx="3709416" cy="52245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20074" t="17385" r="25188" b="13072"/>
          <a:stretch/>
        </p:blipFill>
        <p:spPr>
          <a:xfrm>
            <a:off x="4728902" y="1382674"/>
            <a:ext cx="7122017" cy="50871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61804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mtdata.ru/u9/photo0D30/20673314796-0/original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Поспевает брусника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904112" y="5674216"/>
            <a:ext cx="1124755" cy="1124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024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13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1496" y="953037"/>
            <a:ext cx="1780504" cy="2423464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1056067" y="346811"/>
            <a:ext cx="10060009" cy="606226"/>
          </a:xfrm>
          <a:prstGeom prst="wedgeRoundRectCallout">
            <a:avLst>
              <a:gd name="adj1" fmla="val 40416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Понравилось ли вам стихотворение?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1056066" y="346811"/>
            <a:ext cx="10060009" cy="606226"/>
          </a:xfrm>
          <a:prstGeom prst="wedgeRoundRectCallout">
            <a:avLst>
              <a:gd name="adj1" fmla="val 40416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Какие строки говорят о настроении поэта?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8" name="Скругленная прямоугольная выноска 7"/>
          <p:cNvSpPr/>
          <p:nvPr/>
        </p:nvSpPr>
        <p:spPr>
          <a:xfrm>
            <a:off x="1056065" y="346811"/>
            <a:ext cx="10060009" cy="606226"/>
          </a:xfrm>
          <a:prstGeom prst="wedgeRoundRectCallout">
            <a:avLst>
              <a:gd name="adj1" fmla="val 40416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О чём говорит поэт «проснётся и заплачет»?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1" name="Скругленная прямоугольная выноска 10"/>
          <p:cNvSpPr/>
          <p:nvPr/>
        </p:nvSpPr>
        <p:spPr>
          <a:xfrm>
            <a:off x="1056065" y="346811"/>
            <a:ext cx="10060009" cy="606226"/>
          </a:xfrm>
          <a:prstGeom prst="wedgeRoundRectCallout">
            <a:avLst>
              <a:gd name="adj1" fmla="val 40416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необычного в этих словах?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12" name="Скругленная прямоугольная выноска 11"/>
          <p:cNvSpPr/>
          <p:nvPr/>
        </p:nvSpPr>
        <p:spPr>
          <a:xfrm>
            <a:off x="1056065" y="346811"/>
            <a:ext cx="10060009" cy="606226"/>
          </a:xfrm>
          <a:prstGeom prst="wedgeRoundRectCallout">
            <a:avLst>
              <a:gd name="adj1" fmla="val 40416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200" dirty="0" smtClean="0">
                <a:solidFill>
                  <a:schemeClr val="tx1"/>
                </a:solidFill>
              </a:rPr>
              <a:t>С какой интонацией нужно читать стихотворение?</a:t>
            </a:r>
            <a:endParaRPr lang="ru-RU" sz="3200" dirty="0">
              <a:solidFill>
                <a:schemeClr val="tx1"/>
              </a:solidFill>
            </a:endParaRPr>
          </a:p>
        </p:txBody>
      </p:sp>
      <p:pic>
        <p:nvPicPr>
          <p:cNvPr id="22530" name="Picture 2" descr="http://all4desktop.com/data_images/original/4245382-autum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44" y="1511290"/>
            <a:ext cx="9293225" cy="52274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0115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1" grpId="0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1262077" y="3303430"/>
            <a:ext cx="2249510" cy="309093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Вспомните, что мы сегодня делали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2030569" y="1436034"/>
            <a:ext cx="7139190" cy="1719290"/>
          </a:xfrm>
          <a:prstGeom prst="wedgeRoundRectCallout">
            <a:avLst>
              <a:gd name="adj1" fmla="val -34565"/>
              <a:gd name="adj2" fmla="val 100489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Спасибо, ребята, за урок!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9148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54559" y="270457"/>
            <a:ext cx="8551572" cy="2123658"/>
          </a:xfrm>
          <a:prstGeom prst="rect">
            <a:avLst/>
          </a:prstGeom>
          <a:noFill/>
          <a:ln w="76200">
            <a:solidFill>
              <a:srgbClr val="9900FF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6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Домашнее задание:</a:t>
            </a:r>
          </a:p>
          <a:p>
            <a:pPr algn="ctr"/>
            <a:r>
              <a:rPr lang="ru-RU" sz="6600" dirty="0" smtClean="0"/>
              <a:t>с. 68-69 </a:t>
            </a:r>
            <a:r>
              <a:rPr lang="ru-RU" sz="6600" dirty="0" err="1" smtClean="0"/>
              <a:t>выр</a:t>
            </a:r>
            <a:r>
              <a:rPr lang="ru-RU" sz="6600" dirty="0" smtClean="0"/>
              <a:t>. </a:t>
            </a:r>
            <a:r>
              <a:rPr lang="ru-RU" sz="6600" smtClean="0"/>
              <a:t>чт.</a:t>
            </a:r>
            <a:endParaRPr lang="ru-RU" sz="66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4941195" y="3606085"/>
            <a:ext cx="2366671" cy="3251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492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4527" y="4043965"/>
            <a:ext cx="1972833" cy="2685245"/>
          </a:xfrm>
          <a:prstGeom prst="rect">
            <a:avLst/>
          </a:prstGeom>
        </p:spPr>
      </p:pic>
      <p:pic>
        <p:nvPicPr>
          <p:cNvPr id="5" name="Рисунок 4"/>
          <p:cNvPicPr>
            <a:picLocks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751651" y="4043964"/>
            <a:ext cx="1701442" cy="26852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3831" y="4043965"/>
            <a:ext cx="1756386" cy="268524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6384" y="4043964"/>
            <a:ext cx="2629302" cy="268524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622" y="3420076"/>
            <a:ext cx="2114762" cy="330913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1625" y="825407"/>
            <a:ext cx="2660842" cy="259466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79113" y="747554"/>
            <a:ext cx="2807310" cy="267252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1316" y="931322"/>
            <a:ext cx="2572595" cy="2488754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36704" t="47139" r="50330" b="21171"/>
          <a:stretch/>
        </p:blipFill>
        <p:spPr>
          <a:xfrm>
            <a:off x="656770" y="329146"/>
            <a:ext cx="2249510" cy="3090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0469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http://itd3.mycdn.me/image?id=836965060080&amp;t=20&amp;plc=WEB&amp;tkn=*tmg7KOLf9fM-XSXfKyJ0FVrFv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9039" y="2733815"/>
            <a:ext cx="7442961" cy="41866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81070"/>
            <a:ext cx="1972833" cy="2685245"/>
          </a:xfrm>
          <a:prstGeom prst="rect">
            <a:avLst/>
          </a:prstGeom>
        </p:spPr>
      </p:pic>
      <p:sp>
        <p:nvSpPr>
          <p:cNvPr id="18" name="Скругленная прямоугольная выноска 17"/>
          <p:cNvSpPr/>
          <p:nvPr/>
        </p:nvSpPr>
        <p:spPr>
          <a:xfrm>
            <a:off x="463638" y="181284"/>
            <a:ext cx="10650829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стихотворение сначала медленно, а потом быстро, как скороговорку.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73486" y="1595064"/>
            <a:ext cx="5318976" cy="4524315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Кончается лето,</a:t>
            </a:r>
          </a:p>
          <a:p>
            <a:r>
              <a:rPr lang="ru-RU" sz="3600" dirty="0" smtClean="0"/>
              <a:t>Кончается лето,</a:t>
            </a:r>
          </a:p>
          <a:p>
            <a:r>
              <a:rPr lang="ru-RU" sz="3600" dirty="0" smtClean="0"/>
              <a:t>И солнце не светит,</a:t>
            </a:r>
          </a:p>
          <a:p>
            <a:r>
              <a:rPr lang="ru-RU" sz="3600" dirty="0" smtClean="0"/>
              <a:t>А прячется где-то.</a:t>
            </a:r>
          </a:p>
          <a:p>
            <a:r>
              <a:rPr lang="ru-RU" sz="3600" dirty="0" smtClean="0"/>
              <a:t>И дождь-первоклассник,</a:t>
            </a:r>
          </a:p>
          <a:p>
            <a:r>
              <a:rPr lang="ru-RU" sz="3600" dirty="0" smtClean="0"/>
              <a:t>Робея немножко,</a:t>
            </a:r>
          </a:p>
          <a:p>
            <a:r>
              <a:rPr lang="ru-RU" sz="3600" dirty="0" smtClean="0"/>
              <a:t>В косую линейку</a:t>
            </a:r>
          </a:p>
          <a:p>
            <a:r>
              <a:rPr lang="ru-RU" sz="3600" dirty="0" smtClean="0"/>
              <a:t>Линует окошко.</a:t>
            </a:r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463638" y="181284"/>
            <a:ext cx="10650829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 автор называет дождь? Почему?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1501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81070"/>
            <a:ext cx="1972833" cy="2685245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463638" y="181284"/>
            <a:ext cx="10650829" cy="1170995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Сегодня мы начинаем знакомиться с новым разделом учебника. Расшифруйте его название.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11745" y="2054251"/>
            <a:ext cx="8738317" cy="769441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ЬНЕСО. ЮУКССУР УДОРИРП ЮЛБЮЛ</a:t>
            </a:r>
            <a:endParaRPr lang="ru-RU" sz="44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/>
          <a:srcRect l="21559" t="34815" r="22713" b="7086"/>
          <a:stretch/>
        </p:blipFill>
        <p:spPr>
          <a:xfrm>
            <a:off x="1957587" y="2975021"/>
            <a:ext cx="7250806" cy="4250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5639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9167" y="1481070"/>
            <a:ext cx="1972833" cy="2685245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4198513" y="181285"/>
            <a:ext cx="6915954" cy="7073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Прочитайте диалог по ролям.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3"/>
          <a:srcRect l="22846" t="21436" r="22218" b="10431"/>
          <a:stretch/>
        </p:blipFill>
        <p:spPr>
          <a:xfrm>
            <a:off x="65917" y="1094705"/>
            <a:ext cx="8265191" cy="5763295"/>
          </a:xfrm>
          <a:prstGeom prst="rect">
            <a:avLst/>
          </a:prstGeom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4198513" y="181285"/>
            <a:ext cx="6915954" cy="707358"/>
          </a:xfrm>
          <a:prstGeom prst="wedgeRoundRectCallout">
            <a:avLst>
              <a:gd name="adj1" fmla="val 43925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А чем вам нравится осень?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89383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0268" y="597459"/>
            <a:ext cx="1384698" cy="1884728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6659987" y="241756"/>
            <a:ext cx="4404574" cy="501295"/>
          </a:xfrm>
          <a:prstGeom prst="wedgeRoundRectCallout">
            <a:avLst>
              <a:gd name="adj1" fmla="val 40416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Осенние загадки!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30764" t="16330" r="34592" b="9903"/>
          <a:stretch/>
        </p:blipFill>
        <p:spPr>
          <a:xfrm>
            <a:off x="115909" y="0"/>
            <a:ext cx="5653825" cy="6768437"/>
          </a:xfrm>
          <a:prstGeom prst="rect">
            <a:avLst/>
          </a:prstGeom>
        </p:spPr>
      </p:pic>
      <p:pic>
        <p:nvPicPr>
          <p:cNvPr id="12290" name="Picture 2" descr="https://myfizika.files.wordpress.com/2016/11/d226swgp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4774" y="2482187"/>
            <a:ext cx="5715000" cy="42862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5319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www.tverkult.ru/wp-content/uploads/2016/02/12-2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49" r="28582"/>
          <a:stretch/>
        </p:blipFill>
        <p:spPr bwMode="auto">
          <a:xfrm>
            <a:off x="875763" y="1596981"/>
            <a:ext cx="3795882" cy="482696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2276" y="321971"/>
            <a:ext cx="113462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Фёдор Иванович Тютчев</a:t>
            </a:r>
            <a:endParaRPr lang="ru-RU" sz="54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/>
          <a:srcRect l="27894" t="22139" r="29247" b="8142"/>
          <a:stretch/>
        </p:blipFill>
        <p:spPr>
          <a:xfrm>
            <a:off x="5396247" y="1596981"/>
            <a:ext cx="5576553" cy="510003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762586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wallbox.ru/wallpapers/main/201628/68ea33504e48ba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41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Есть в осени первоначальной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30777" y="5962918"/>
            <a:ext cx="895082" cy="8950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185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13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1496" y="953037"/>
            <a:ext cx="1780504" cy="2423464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1056067" y="346811"/>
            <a:ext cx="10060009" cy="606226"/>
          </a:xfrm>
          <a:prstGeom prst="wedgeRoundRectCallout">
            <a:avLst>
              <a:gd name="adj1" fmla="val 40416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Понравилось ли вам стихотворение?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1056066" y="346811"/>
            <a:ext cx="10060009" cy="606226"/>
          </a:xfrm>
          <a:prstGeom prst="wedgeRoundRectCallout">
            <a:avLst>
              <a:gd name="adj1" fmla="val 40416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Какие картины осени вы представили?</a:t>
            </a:r>
            <a:endParaRPr lang="ru-RU" sz="36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1056066" y="346811"/>
            <a:ext cx="10060009" cy="606226"/>
          </a:xfrm>
          <a:prstGeom prst="wedgeRoundRectCallout">
            <a:avLst>
              <a:gd name="adj1" fmla="val 40416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О какой поре осени рассказывает поэт?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8434" name="Picture 2" descr="http://mtdata.ru/u29/photo7575/20311055646-0/original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398" y="1257325"/>
            <a:ext cx="8165206" cy="544612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6949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1496" y="953037"/>
            <a:ext cx="1780504" cy="2423464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1056067" y="346811"/>
            <a:ext cx="10060009" cy="606226"/>
          </a:xfrm>
          <a:prstGeom prst="wedgeRoundRectCallout">
            <a:avLst>
              <a:gd name="adj1" fmla="val 40416"/>
              <a:gd name="adj2" fmla="val 11204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3600" dirty="0" smtClean="0">
                <a:solidFill>
                  <a:schemeClr val="tx1"/>
                </a:solidFill>
              </a:rPr>
              <a:t>Что такое </a:t>
            </a:r>
            <a:r>
              <a:rPr lang="ru-RU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борозда</a:t>
            </a:r>
            <a:r>
              <a:rPr lang="ru-RU" sz="3600" dirty="0" smtClean="0">
                <a:solidFill>
                  <a:schemeClr val="tx1"/>
                </a:solidFill>
              </a:rPr>
              <a:t>?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17410" name="Picture 2" descr="https://static5.depositphotos.com/1006563/519/i/950/depositphotos_5193311-stock-photo-furrows-in-a-field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8714" y="1447912"/>
            <a:ext cx="8423924" cy="54100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42944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768</TotalTime>
  <Words>193</Words>
  <Application>Microsoft Office PowerPoint</Application>
  <PresentationFormat>Широкоэкранный</PresentationFormat>
  <Paragraphs>35</Paragraphs>
  <Slides>16</Slides>
  <Notes>0</Notes>
  <HiddenSlides>0</HiddenSlides>
  <MMClips>2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0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 Пеньковская</dc:creator>
  <cp:lastModifiedBy>Татьяна Пеньковская</cp:lastModifiedBy>
  <cp:revision>456</cp:revision>
  <dcterms:created xsi:type="dcterms:W3CDTF">2017-07-16T12:55:52Z</dcterms:created>
  <dcterms:modified xsi:type="dcterms:W3CDTF">2017-07-22T10:15:37Z</dcterms:modified>
</cp:coreProperties>
</file>