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315" r:id="rId3"/>
    <p:sldId id="316" r:id="rId4"/>
    <p:sldId id="310" r:id="rId5"/>
    <p:sldId id="299" r:id="rId6"/>
    <p:sldId id="357" r:id="rId7"/>
    <p:sldId id="353" r:id="rId8"/>
    <p:sldId id="365" r:id="rId9"/>
    <p:sldId id="364" r:id="rId10"/>
    <p:sldId id="354" r:id="rId11"/>
    <p:sldId id="366" r:id="rId12"/>
    <p:sldId id="367" r:id="rId13"/>
    <p:sldId id="369" r:id="rId14"/>
    <p:sldId id="368" r:id="rId15"/>
    <p:sldId id="370" r:id="rId16"/>
    <p:sldId id="371" r:id="rId17"/>
    <p:sldId id="372" r:id="rId18"/>
    <p:sldId id="360" r:id="rId19"/>
    <p:sldId id="284" r:id="rId20"/>
    <p:sldId id="285" r:id="rId21"/>
    <p:sldId id="286" r:id="rId22"/>
    <p:sldId id="287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207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797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751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27.07.2017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Разделите растения на две группы двумя способами!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4584" name="Picture 8" descr="https://atlasprirodirossii.ru/wp-content/uploads/2012/04/El-moloda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361" y="1166011"/>
            <a:ext cx="3306060" cy="4558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6" name="Picture 10" descr="http://www.fc99.ru/images/prev/66dec1b3e35d9f377ff79e6b8eabbdc2_ws800x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611" y="3130818"/>
            <a:ext cx="3573886" cy="35738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90" name="Picture 14" descr="http://tui20141010.elkitui.myjino.ru/pics/sphere3/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572" y="866344"/>
            <a:ext cx="4377825" cy="3283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8" name="Picture 12" descr="http://uznay-kak.ru/resize/420/420/no/uploads/articles/d2e7d0307cde1884dc27a84a5bcf869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809" y="3445083"/>
            <a:ext cx="3251944" cy="3251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40190" y="1048855"/>
            <a:ext cx="3387145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Можжевельник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533851" y="4921357"/>
            <a:ext cx="118359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Ель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032711" y="5961167"/>
            <a:ext cx="2445721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Смородина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10457645" y="5961167"/>
            <a:ext cx="1558344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Каштан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466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798490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515157" y="145199"/>
            <a:ext cx="10844012" cy="653291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Деревья и кустарники бывают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лиственными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и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хвойными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5392" y="1144394"/>
            <a:ext cx="5589431" cy="76944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Деревья и кустарники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152663" y="2431116"/>
            <a:ext cx="3155324" cy="64633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  <a:tint val="66000"/>
                  <a:satMod val="160000"/>
                </a:schemeClr>
              </a:gs>
              <a:gs pos="50000">
                <a:schemeClr val="accent2">
                  <a:lumMod val="5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Лиственные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5713388" y="2450980"/>
            <a:ext cx="2408349" cy="64633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  <a:tint val="66000"/>
                  <a:satMod val="160000"/>
                </a:schemeClr>
              </a:gs>
              <a:gs pos="50000">
                <a:schemeClr val="accent2">
                  <a:lumMod val="5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Хвойные</a:t>
            </a:r>
            <a:endParaRPr lang="ru-RU" sz="1200" dirty="0"/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2929947" y="1913835"/>
            <a:ext cx="598865" cy="5172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2" name="Picture 2" descr="https://fs00.infourok.ru/images/doc/24/31366/hello_html_m4cfdfc6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066" y="3117174"/>
            <a:ext cx="5395341" cy="345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Прямая со стрелкой 15"/>
          <p:cNvCxnSpPr/>
          <p:nvPr/>
        </p:nvCxnSpPr>
        <p:spPr>
          <a:xfrm>
            <a:off x="5998337" y="1913835"/>
            <a:ext cx="598865" cy="5172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64" name="Picture 4" descr="http://parus-school.ru/image6.png?i=11134&amp;k=klen-foto-dereva-i-listev-i-plodo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8" y="3200558"/>
            <a:ext cx="5116738" cy="337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94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 на стр. 39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293" t="24605" r="24693" b="50010"/>
          <a:stretch/>
        </p:blipFill>
        <p:spPr>
          <a:xfrm>
            <a:off x="1725767" y="1339402"/>
            <a:ext cx="10174311" cy="2546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4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798490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515157" y="145199"/>
            <a:ext cx="10844012" cy="112230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растения нарисовал папа Серёжи и Нади? </a:t>
            </a:r>
          </a:p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 каким группам они относятся?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18609" t="28697" r="27796" b="14810"/>
          <a:stretch/>
        </p:blipFill>
        <p:spPr>
          <a:xfrm>
            <a:off x="273004" y="1579994"/>
            <a:ext cx="8339592" cy="494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2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 3 на стр. 39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293" t="52528" r="24693" b="7966"/>
          <a:stretch/>
        </p:blipFill>
        <p:spPr>
          <a:xfrm>
            <a:off x="1584099" y="1259126"/>
            <a:ext cx="10058401" cy="391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81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№4 на стр. 40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440" t="31822" r="19249" b="24164"/>
          <a:stretch/>
        </p:blipFill>
        <p:spPr>
          <a:xfrm>
            <a:off x="1478628" y="1252686"/>
            <a:ext cx="10491312" cy="452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53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№5 на стр. 40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8784" t="23547" r="25485" b="10959"/>
          <a:stretch/>
        </p:blipFill>
        <p:spPr>
          <a:xfrm>
            <a:off x="3026533" y="1043188"/>
            <a:ext cx="7221622" cy="581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xn--80aajfsigk4bc4jrbe.xn--p1ai/proekt/selakaia_magya/images/img_1294791419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63" y="2686451"/>
            <a:ext cx="5334002" cy="4000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2150" t="42209" r="34196" b="13248"/>
          <a:stretch/>
        </p:blipFill>
        <p:spPr>
          <a:xfrm>
            <a:off x="5756855" y="2686451"/>
            <a:ext cx="5376169" cy="40005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15157" y="145199"/>
            <a:ext cx="10844012" cy="112230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Знаете ли вы, что эта невзрачная травка, растущая около каждого дома, имеет четыре названия?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15157" y="145199"/>
            <a:ext cx="10844012" cy="112230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Послушайте рассказ из книги «Зелёные страницы» и объясните, почему травку называют разными именами.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46273" y="855666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90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1854" t="19147" r="32314" b="10079"/>
          <a:stretch/>
        </p:blipFill>
        <p:spPr>
          <a:xfrm>
            <a:off x="-1" y="0"/>
            <a:ext cx="6175609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1361" t="23053" r="32685" b="22056"/>
          <a:stretch/>
        </p:blipFill>
        <p:spPr>
          <a:xfrm>
            <a:off x="6175608" y="0"/>
            <a:ext cx="6016392" cy="5164212"/>
          </a:xfrm>
          <a:prstGeom prst="rect">
            <a:avLst/>
          </a:prstGeom>
        </p:spPr>
      </p:pic>
      <p:pic>
        <p:nvPicPr>
          <p:cNvPr id="4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28106" y="4506433"/>
            <a:ext cx="2163654" cy="2884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31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</a:t>
            </a:r>
            <a:r>
              <a:rPr lang="ru-RU" sz="3200" dirty="0" smtClean="0">
                <a:solidFill>
                  <a:schemeClr val="tx1"/>
                </a:solidFill>
              </a:rPr>
              <a:t>59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9084" t="40449" r="25386" b="34023"/>
          <a:stretch/>
        </p:blipFill>
        <p:spPr>
          <a:xfrm>
            <a:off x="1914829" y="1520046"/>
            <a:ext cx="10101160" cy="261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4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Давайте повторим то, что мы узнали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</a:t>
            </a:r>
            <a:r>
              <a:rPr lang="ru-RU" sz="3600" dirty="0" smtClean="0">
                <a:solidFill>
                  <a:schemeClr val="tx1"/>
                </a:solidFill>
              </a:rPr>
              <a:t>20-21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</a:t>
            </a:r>
            <a:r>
              <a:rPr lang="ru-RU" sz="6600" dirty="0" smtClean="0"/>
              <a:t>41 №6.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www.wallpapers4u.org/wp-content/uploads/lake_stones_coast_water_transparent_bottom_32121_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259" y="0"/>
            <a:ext cx="12238259" cy="688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21299" y="204719"/>
            <a:ext cx="9319892" cy="651743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Ответьте на вопросы.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02183" y="2313065"/>
            <a:ext cx="5125792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Какое значение имеет вода для растений, для животных, для человека?</a:t>
            </a:r>
            <a:endParaRPr lang="ru-RU" sz="2800" dirty="0"/>
          </a:p>
        </p:txBody>
      </p:sp>
      <p:sp>
        <p:nvSpPr>
          <p:cNvPr id="26" name="TextBox 25"/>
          <p:cNvSpPr txBox="1"/>
          <p:nvPr/>
        </p:nvSpPr>
        <p:spPr>
          <a:xfrm>
            <a:off x="6351423" y="3933610"/>
            <a:ext cx="557655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Почему загрязняется вода?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5762049" y="4720313"/>
            <a:ext cx="6165926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Что может сделать каждый из нас для охраны воды? </a:t>
            </a:r>
            <a:endParaRPr lang="ru-RU" sz="2800" dirty="0"/>
          </a:p>
        </p:txBody>
      </p:sp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1055" y="47416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5333992" y="5928668"/>
            <a:ext cx="6593983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Кто хочет прочитать свою загадку о воде?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7811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6" grpId="0" animBg="1"/>
      <p:bldP spid="28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509931" y="1269478"/>
            <a:ext cx="2682069" cy="357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18941" y="19298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Я загадала для вас слово. Как его расшифровать?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8941" y="199586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Предположите, о чём пойдёт речь сегодня на уроке.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8941" y="199267"/>
            <a:ext cx="11681138" cy="733212"/>
          </a:xfrm>
          <a:prstGeom prst="wedgeRoundRectCallout">
            <a:avLst>
              <a:gd name="adj1" fmla="val 37343"/>
              <a:gd name="adj2" fmla="val 10322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тему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56 учебника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458" y="1527694"/>
            <a:ext cx="6489832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18, 1, 19, 20, 6, 15, 10, 6</a:t>
            </a:r>
          </a:p>
        </p:txBody>
      </p:sp>
      <p:pic>
        <p:nvPicPr>
          <p:cNvPr id="5138" name="Picture 18" descr="http://parus-school.ru/image12.png?i=2985&amp;k=kak-viglyadit-kolokolchik-f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297" y="2472744"/>
            <a:ext cx="5668153" cy="42511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697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30171" t="31470" r="25287" b="42121"/>
          <a:stretch/>
        </p:blipFill>
        <p:spPr>
          <a:xfrm>
            <a:off x="2228044" y="1957589"/>
            <a:ext cx="9465969" cy="315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278" y="935109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370036" cy="712737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какие части есть у растений?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1750" name="Picture 6" descr="http://natpost.ru/wp-content/gallery/zemlyanika-list/zemlyanika-list-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1"/>
          <a:stretch/>
        </p:blipFill>
        <p:spPr bwMode="auto">
          <a:xfrm>
            <a:off x="8138777" y="1184856"/>
            <a:ext cx="3838575" cy="54960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2" name="Picture 8" descr="http://ariyskaya-matreshka.ru/wp-content/uploads/2016/02/Dub-768x76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20" y="2588654"/>
            <a:ext cx="4352207" cy="435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031" y="6112949"/>
            <a:ext cx="2524259" cy="5679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675031" y="5095518"/>
            <a:ext cx="2524259" cy="5679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675030" y="4078087"/>
            <a:ext cx="2524259" cy="5679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026" y="2723233"/>
            <a:ext cx="2524259" cy="981995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75025" y="1778189"/>
            <a:ext cx="2524259" cy="5679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75028" y="6112949"/>
            <a:ext cx="2524259" cy="5679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Корень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5028" y="5095518"/>
            <a:ext cx="2524259" cy="5679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Стебель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75027" y="4078087"/>
            <a:ext cx="2524259" cy="5679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Листья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75026" y="2718700"/>
            <a:ext cx="2524259" cy="986528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Плоды с семенами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75025" y="1777932"/>
            <a:ext cx="2524259" cy="567966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Цветок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7" name="Прямая со стрелкой 6"/>
          <p:cNvCxnSpPr>
            <a:stCxn id="14" idx="3"/>
          </p:cNvCxnSpPr>
          <p:nvPr/>
        </p:nvCxnSpPr>
        <p:spPr>
          <a:xfrm flipV="1">
            <a:off x="7199287" y="6014434"/>
            <a:ext cx="2228048" cy="38249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>
            <a:stCxn id="14" idx="1"/>
          </p:cNvCxnSpPr>
          <p:nvPr/>
        </p:nvCxnSpPr>
        <p:spPr>
          <a:xfrm flipH="1">
            <a:off x="3296992" y="6396932"/>
            <a:ext cx="1378036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5" idx="3"/>
          </p:cNvCxnSpPr>
          <p:nvPr/>
        </p:nvCxnSpPr>
        <p:spPr>
          <a:xfrm flipV="1">
            <a:off x="7199287" y="4764757"/>
            <a:ext cx="2665930" cy="614744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5" idx="1"/>
          </p:cNvCxnSpPr>
          <p:nvPr/>
        </p:nvCxnSpPr>
        <p:spPr>
          <a:xfrm flipH="1">
            <a:off x="2872317" y="5379501"/>
            <a:ext cx="1802711" cy="54629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6" idx="3"/>
          </p:cNvCxnSpPr>
          <p:nvPr/>
        </p:nvCxnSpPr>
        <p:spPr>
          <a:xfrm flipV="1">
            <a:off x="7199286" y="1948781"/>
            <a:ext cx="1687137" cy="241328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6" idx="1"/>
          </p:cNvCxnSpPr>
          <p:nvPr/>
        </p:nvCxnSpPr>
        <p:spPr>
          <a:xfrm flipH="1" flipV="1">
            <a:off x="3986010" y="3705228"/>
            <a:ext cx="689017" cy="65684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7" idx="3"/>
          </p:cNvCxnSpPr>
          <p:nvPr/>
        </p:nvCxnSpPr>
        <p:spPr>
          <a:xfrm>
            <a:off x="7199285" y="3211964"/>
            <a:ext cx="1687138" cy="20093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7" idx="1"/>
          </p:cNvCxnSpPr>
          <p:nvPr/>
        </p:nvCxnSpPr>
        <p:spPr>
          <a:xfrm flipH="1" flipV="1">
            <a:off x="3090930" y="3211707"/>
            <a:ext cx="1584096" cy="25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44" name="Прямая со стрелкой 31743"/>
          <p:cNvCxnSpPr>
            <a:stCxn id="18" idx="3"/>
          </p:cNvCxnSpPr>
          <p:nvPr/>
        </p:nvCxnSpPr>
        <p:spPr>
          <a:xfrm flipV="1">
            <a:off x="7199284" y="1777932"/>
            <a:ext cx="2228051" cy="283983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53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87941" y="1378038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515157" y="145199"/>
            <a:ext cx="10844012" cy="1232839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Растения очень разнообразны. Среди них есть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деревья</a:t>
            </a:r>
            <a:r>
              <a:rPr lang="ru-RU" sz="3200" dirty="0" smtClean="0">
                <a:solidFill>
                  <a:schemeClr val="tx1"/>
                </a:solidFill>
              </a:rPr>
              <a:t>,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кустарники</a:t>
            </a:r>
            <a:r>
              <a:rPr lang="ru-RU" sz="3200" dirty="0" smtClean="0">
                <a:solidFill>
                  <a:srgbClr val="00B050"/>
                </a:solidFill>
              </a:rPr>
              <a:t> </a:t>
            </a:r>
            <a:r>
              <a:rPr lang="ru-RU" sz="3200" dirty="0" smtClean="0">
                <a:solidFill>
                  <a:schemeClr val="tx1"/>
                </a:solidFill>
              </a:rPr>
              <a:t>и </a:t>
            </a:r>
            <a:r>
              <a:rPr lang="ru-RU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травы</a:t>
            </a:r>
            <a:r>
              <a:rPr lang="ru-RU" sz="3200" dirty="0" smtClean="0">
                <a:solidFill>
                  <a:schemeClr val="tx1"/>
                </a:solidFill>
              </a:rPr>
              <a:t>. Чем они отличаются?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5602" name="Picture 2" descr="http://img-fotki.yandex.ru/get/6511/47407354.74e/0_f1323_3af85643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90" y="1378038"/>
            <a:ext cx="4559122" cy="5230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4" name="Picture 4" descr="https://previews.123rf.com/images/tiler84/tiler841203/tiler84120300017/12683448-guelder-rose-bush-isolated-on-white-background-Stock-Photo-shrub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030" y="3284125"/>
            <a:ext cx="3656569" cy="365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://cdn.xl.thumbs.canstockphoto.com/canstock1016463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2"/>
          <a:stretch/>
        </p:blipFill>
        <p:spPr bwMode="auto">
          <a:xfrm>
            <a:off x="8642753" y="4899760"/>
            <a:ext cx="1704975" cy="1708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42854" y="3230388"/>
            <a:ext cx="3161764" cy="421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3184" y="309093"/>
            <a:ext cx="2215166" cy="76944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Деревья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51539" y="309093"/>
            <a:ext cx="2962140" cy="76944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Кустарники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456868" y="309093"/>
            <a:ext cx="1738647" cy="76944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Травы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99624" y="3768572"/>
            <a:ext cx="2215166" cy="156966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Один толстый стебель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3451539" y="3768572"/>
            <a:ext cx="2962140" cy="156966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tint val="66000"/>
                  <a:satMod val="160000"/>
                </a:schemeClr>
              </a:gs>
              <a:gs pos="50000">
                <a:schemeClr val="accent2">
                  <a:lumMod val="75000"/>
                  <a:tint val="44500"/>
                  <a:satMod val="160000"/>
                </a:schemeClr>
              </a:gs>
              <a:gs pos="100000">
                <a:schemeClr val="accent2">
                  <a:lumMod val="75000"/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Несколько тоненьких стеблей</a:t>
            </a:r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7456868" y="1687132"/>
            <a:ext cx="1738647" cy="156966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  <a:tint val="66000"/>
                  <a:satMod val="160000"/>
                </a:schemeClr>
              </a:gs>
              <a:gs pos="50000">
                <a:schemeClr val="accent2">
                  <a:lumMod val="5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Мягкие, сочные стебли</a:t>
            </a:r>
            <a:endParaRPr lang="ru-RU" sz="1200" dirty="0"/>
          </a:p>
        </p:txBody>
      </p:sp>
      <p:sp>
        <p:nvSpPr>
          <p:cNvPr id="13" name="TextBox 12"/>
          <p:cNvSpPr txBox="1"/>
          <p:nvPr/>
        </p:nvSpPr>
        <p:spPr>
          <a:xfrm>
            <a:off x="193184" y="2179574"/>
            <a:ext cx="6220495" cy="107721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  <a:tint val="66000"/>
                  <a:satMod val="160000"/>
                </a:schemeClr>
              </a:gs>
              <a:gs pos="50000">
                <a:schemeClr val="accent2">
                  <a:lumMod val="50000"/>
                  <a:tint val="44500"/>
                  <a:satMod val="160000"/>
                </a:schemeClr>
              </a:gs>
              <a:gs pos="100000">
                <a:schemeClr val="accent2">
                  <a:lumMod val="5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Твёрдые стволы, покрытые корой (одревесневшие)</a:t>
            </a:r>
            <a:endParaRPr lang="ru-RU" sz="1200" dirty="0"/>
          </a:p>
        </p:txBody>
      </p:sp>
      <p:sp>
        <p:nvSpPr>
          <p:cNvPr id="3" name="Левая фигурная скобка 2"/>
          <p:cNvSpPr/>
          <p:nvPr/>
        </p:nvSpPr>
        <p:spPr>
          <a:xfrm rot="16200000">
            <a:off x="3049074" y="-1516716"/>
            <a:ext cx="515155" cy="6214057"/>
          </a:xfrm>
          <a:prstGeom prst="leftBrace">
            <a:avLst>
              <a:gd name="adj1" fmla="val 85833"/>
              <a:gd name="adj2" fmla="val 50000"/>
            </a:avLst>
          </a:pr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79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309093" y="92294"/>
            <a:ext cx="11706896" cy="628923"/>
          </a:xfrm>
          <a:prstGeom prst="wedgeRoundRectCallout">
            <a:avLst>
              <a:gd name="adj1" fmla="val -41395"/>
              <a:gd name="adj2" fmla="val 10836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№1 на стр. 39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8886" t="17737" r="24594" b="11135"/>
          <a:stretch/>
        </p:blipFill>
        <p:spPr>
          <a:xfrm>
            <a:off x="2485623" y="1017430"/>
            <a:ext cx="8072838" cy="571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352</Words>
  <Application>Microsoft Office PowerPoint</Application>
  <PresentationFormat>Широкоэкранный</PresentationFormat>
  <Paragraphs>57</Paragraphs>
  <Slides>22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532</cp:revision>
  <dcterms:created xsi:type="dcterms:W3CDTF">2017-07-25T14:36:55Z</dcterms:created>
  <dcterms:modified xsi:type="dcterms:W3CDTF">2017-07-27T15:50:37Z</dcterms:modified>
</cp:coreProperties>
</file>