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315" r:id="rId3"/>
    <p:sldId id="316" r:id="rId4"/>
    <p:sldId id="310" r:id="rId5"/>
    <p:sldId id="299" r:id="rId6"/>
    <p:sldId id="300" r:id="rId7"/>
    <p:sldId id="312" r:id="rId8"/>
    <p:sldId id="290" r:id="rId9"/>
    <p:sldId id="292" r:id="rId10"/>
    <p:sldId id="326" r:id="rId11"/>
    <p:sldId id="327" r:id="rId12"/>
    <p:sldId id="328" r:id="rId13"/>
    <p:sldId id="314" r:id="rId14"/>
    <p:sldId id="320" r:id="rId15"/>
    <p:sldId id="329" r:id="rId16"/>
    <p:sldId id="284" r:id="rId17"/>
    <p:sldId id="285" r:id="rId18"/>
    <p:sldId id="286" r:id="rId19"/>
    <p:sldId id="287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ED1"/>
    <a:srgbClr val="EC675A"/>
    <a:srgbClr val="EA6554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434" autoAdjust="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2C3A3B-F00E-414E-880F-0E7D56BF5E95}" type="doc">
      <dgm:prSet loTypeId="urn:microsoft.com/office/officeart/2005/8/layout/matrix1" loCatId="matrix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860964F2-EC5F-4D41-95FE-44F6A959ED34}">
      <dgm:prSet phldrT="[Текст]" custT="1"/>
      <dgm:spPr/>
      <dgm:t>
        <a:bodyPr/>
        <a:lstStyle/>
        <a:p>
          <a:r>
            <a:rPr lang="ru-RU" sz="6000" dirty="0" smtClean="0"/>
            <a:t>Погода</a:t>
          </a:r>
          <a:endParaRPr lang="ru-RU" sz="4200" dirty="0"/>
        </a:p>
      </dgm:t>
    </dgm:pt>
    <dgm:pt modelId="{67EB492D-2BB6-4C72-B910-F4CFE27B5693}" type="parTrans" cxnId="{DACD97FD-3703-4258-8100-4E586ADF6EBD}">
      <dgm:prSet/>
      <dgm:spPr/>
      <dgm:t>
        <a:bodyPr/>
        <a:lstStyle/>
        <a:p>
          <a:endParaRPr lang="ru-RU"/>
        </a:p>
      </dgm:t>
    </dgm:pt>
    <dgm:pt modelId="{2A11C91C-D5D7-4A20-9DFD-AF9400889D00}" type="sibTrans" cxnId="{DACD97FD-3703-4258-8100-4E586ADF6EBD}">
      <dgm:prSet/>
      <dgm:spPr/>
      <dgm:t>
        <a:bodyPr/>
        <a:lstStyle/>
        <a:p>
          <a:endParaRPr lang="ru-RU"/>
        </a:p>
      </dgm:t>
    </dgm:pt>
    <dgm:pt modelId="{9777E37F-95D2-4D65-B464-B9BDC2190BF1}">
      <dgm:prSet phldrT="[Текст]"/>
      <dgm:spPr/>
      <dgm:t>
        <a:bodyPr/>
        <a:lstStyle/>
        <a:p>
          <a:r>
            <a:rPr lang="ru-RU" dirty="0" smtClean="0"/>
            <a:t>Температура воздуха</a:t>
          </a:r>
          <a:endParaRPr lang="ru-RU" dirty="0"/>
        </a:p>
      </dgm:t>
    </dgm:pt>
    <dgm:pt modelId="{69FCECC7-5C38-4D0C-98F7-CED4FFF2E2A4}" type="parTrans" cxnId="{1D025BF7-7C24-48D8-93D9-00657258DE90}">
      <dgm:prSet/>
      <dgm:spPr/>
      <dgm:t>
        <a:bodyPr/>
        <a:lstStyle/>
        <a:p>
          <a:endParaRPr lang="ru-RU"/>
        </a:p>
      </dgm:t>
    </dgm:pt>
    <dgm:pt modelId="{007CEA82-513A-4259-97FE-C00E611E1F51}" type="sibTrans" cxnId="{1D025BF7-7C24-48D8-93D9-00657258DE90}">
      <dgm:prSet/>
      <dgm:spPr/>
      <dgm:t>
        <a:bodyPr/>
        <a:lstStyle/>
        <a:p>
          <a:endParaRPr lang="ru-RU"/>
        </a:p>
      </dgm:t>
    </dgm:pt>
    <dgm:pt modelId="{1E7D124C-7069-4EFA-9C15-185FDFECB461}">
      <dgm:prSet phldrT="[Текст]"/>
      <dgm:spPr/>
      <dgm:t>
        <a:bodyPr/>
        <a:lstStyle/>
        <a:p>
          <a:r>
            <a:rPr lang="ru-RU" dirty="0" smtClean="0"/>
            <a:t>Облачность</a:t>
          </a:r>
          <a:endParaRPr lang="ru-RU" dirty="0"/>
        </a:p>
      </dgm:t>
    </dgm:pt>
    <dgm:pt modelId="{D3D5ACE5-D20A-4A6D-BDB8-F5AAB44C1F81}" type="parTrans" cxnId="{8B54E69E-2A95-4358-9DB6-B84D27A01AAA}">
      <dgm:prSet/>
      <dgm:spPr/>
      <dgm:t>
        <a:bodyPr/>
        <a:lstStyle/>
        <a:p>
          <a:endParaRPr lang="ru-RU"/>
        </a:p>
      </dgm:t>
    </dgm:pt>
    <dgm:pt modelId="{692ABCDF-12B9-4AE2-B007-F795BACACEBB}" type="sibTrans" cxnId="{8B54E69E-2A95-4358-9DB6-B84D27A01AAA}">
      <dgm:prSet/>
      <dgm:spPr/>
      <dgm:t>
        <a:bodyPr/>
        <a:lstStyle/>
        <a:p>
          <a:endParaRPr lang="ru-RU"/>
        </a:p>
      </dgm:t>
    </dgm:pt>
    <dgm:pt modelId="{2AB6A7DB-E087-4EDB-AA97-DB2120C418D8}">
      <dgm:prSet phldrT="[Текст]"/>
      <dgm:spPr/>
      <dgm:t>
        <a:bodyPr/>
        <a:lstStyle/>
        <a:p>
          <a:r>
            <a:rPr lang="ru-RU" dirty="0" smtClean="0"/>
            <a:t>Осадки</a:t>
          </a:r>
          <a:endParaRPr lang="ru-RU" dirty="0"/>
        </a:p>
      </dgm:t>
    </dgm:pt>
    <dgm:pt modelId="{618BF2ED-2BF2-4A31-A832-5056574C85A7}" type="parTrans" cxnId="{85F0A6E3-57DD-4E0D-AF07-3C138393725B}">
      <dgm:prSet/>
      <dgm:spPr/>
      <dgm:t>
        <a:bodyPr/>
        <a:lstStyle/>
        <a:p>
          <a:endParaRPr lang="ru-RU"/>
        </a:p>
      </dgm:t>
    </dgm:pt>
    <dgm:pt modelId="{8EEDF6F1-8FE3-436E-9D9D-E5D0B24F2220}" type="sibTrans" cxnId="{85F0A6E3-57DD-4E0D-AF07-3C138393725B}">
      <dgm:prSet/>
      <dgm:spPr/>
      <dgm:t>
        <a:bodyPr/>
        <a:lstStyle/>
        <a:p>
          <a:endParaRPr lang="ru-RU"/>
        </a:p>
      </dgm:t>
    </dgm:pt>
    <dgm:pt modelId="{DAE9CE2A-5B43-49F3-9060-24E38F7C2B9A}">
      <dgm:prSet phldrT="[Текст]"/>
      <dgm:spPr/>
      <dgm:t>
        <a:bodyPr/>
        <a:lstStyle/>
        <a:p>
          <a:r>
            <a:rPr lang="ru-RU" dirty="0" smtClean="0"/>
            <a:t>Ветер</a:t>
          </a:r>
          <a:endParaRPr lang="ru-RU" dirty="0"/>
        </a:p>
      </dgm:t>
    </dgm:pt>
    <dgm:pt modelId="{0EA5CC46-4C51-4AE3-A6BE-6E9241FB1A80}" type="parTrans" cxnId="{7BD7896C-6838-4E26-8708-829EA312E183}">
      <dgm:prSet/>
      <dgm:spPr/>
      <dgm:t>
        <a:bodyPr/>
        <a:lstStyle/>
        <a:p>
          <a:endParaRPr lang="ru-RU"/>
        </a:p>
      </dgm:t>
    </dgm:pt>
    <dgm:pt modelId="{D897CAC3-54BC-4F23-A69E-7D33558E606F}" type="sibTrans" cxnId="{7BD7896C-6838-4E26-8708-829EA312E183}">
      <dgm:prSet/>
      <dgm:spPr/>
      <dgm:t>
        <a:bodyPr/>
        <a:lstStyle/>
        <a:p>
          <a:endParaRPr lang="ru-RU"/>
        </a:p>
      </dgm:t>
    </dgm:pt>
    <dgm:pt modelId="{E8C116D7-BD9C-45AF-B19B-77026DC3605B}" type="pres">
      <dgm:prSet presAssocID="{7F2C3A3B-F00E-414E-880F-0E7D56BF5E95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817F85B-E7CF-411A-A425-5F9885D17F43}" type="pres">
      <dgm:prSet presAssocID="{7F2C3A3B-F00E-414E-880F-0E7D56BF5E95}" presName="matrix" presStyleCnt="0"/>
      <dgm:spPr/>
    </dgm:pt>
    <dgm:pt modelId="{C30A8501-1C0D-45F1-B959-AFB1ACE5BB00}" type="pres">
      <dgm:prSet presAssocID="{7F2C3A3B-F00E-414E-880F-0E7D56BF5E95}" presName="tile1" presStyleLbl="node1" presStyleIdx="0" presStyleCnt="4"/>
      <dgm:spPr/>
      <dgm:t>
        <a:bodyPr/>
        <a:lstStyle/>
        <a:p>
          <a:endParaRPr lang="ru-RU"/>
        </a:p>
      </dgm:t>
    </dgm:pt>
    <dgm:pt modelId="{E8C5B835-9BEE-447E-B20E-659D78F5454B}" type="pres">
      <dgm:prSet presAssocID="{7F2C3A3B-F00E-414E-880F-0E7D56BF5E95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48FE54-80D6-411E-AFDF-CDB4434D2CBB}" type="pres">
      <dgm:prSet presAssocID="{7F2C3A3B-F00E-414E-880F-0E7D56BF5E95}" presName="tile2" presStyleLbl="node1" presStyleIdx="1" presStyleCnt="4"/>
      <dgm:spPr/>
      <dgm:t>
        <a:bodyPr/>
        <a:lstStyle/>
        <a:p>
          <a:endParaRPr lang="ru-RU"/>
        </a:p>
      </dgm:t>
    </dgm:pt>
    <dgm:pt modelId="{381A46F5-7ED3-4FAE-8F14-3AF7BF8D86EC}" type="pres">
      <dgm:prSet presAssocID="{7F2C3A3B-F00E-414E-880F-0E7D56BF5E95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46DC3A-B9D6-48D7-98F5-AB8EE27AAC52}" type="pres">
      <dgm:prSet presAssocID="{7F2C3A3B-F00E-414E-880F-0E7D56BF5E95}" presName="tile3" presStyleLbl="node1" presStyleIdx="2" presStyleCnt="4"/>
      <dgm:spPr/>
      <dgm:t>
        <a:bodyPr/>
        <a:lstStyle/>
        <a:p>
          <a:endParaRPr lang="ru-RU"/>
        </a:p>
      </dgm:t>
    </dgm:pt>
    <dgm:pt modelId="{C2FDB4E3-2438-492C-B1E5-2BFC54DACB3C}" type="pres">
      <dgm:prSet presAssocID="{7F2C3A3B-F00E-414E-880F-0E7D56BF5E95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3D6C70-2C6D-4ABB-AE5E-5D376D9D0ABD}" type="pres">
      <dgm:prSet presAssocID="{7F2C3A3B-F00E-414E-880F-0E7D56BF5E95}" presName="tile4" presStyleLbl="node1" presStyleIdx="3" presStyleCnt="4" custLinFactNeighborX="12073" custLinFactNeighborY="8486"/>
      <dgm:spPr/>
      <dgm:t>
        <a:bodyPr/>
        <a:lstStyle/>
        <a:p>
          <a:endParaRPr lang="ru-RU"/>
        </a:p>
      </dgm:t>
    </dgm:pt>
    <dgm:pt modelId="{5831B222-2638-48EA-B054-65238D195612}" type="pres">
      <dgm:prSet presAssocID="{7F2C3A3B-F00E-414E-880F-0E7D56BF5E95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8C6F8C-FDEF-4548-9DB5-83B2246D9015}" type="pres">
      <dgm:prSet presAssocID="{7F2C3A3B-F00E-414E-880F-0E7D56BF5E95}" presName="centerTile" presStyleLbl="fgShp" presStyleIdx="0" presStyleCnt="1" custScaleX="138060" custScaleY="131008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11A8A35E-EBC0-43F0-BCC7-9B6E1ACD6BD3}" type="presOf" srcId="{2AB6A7DB-E087-4EDB-AA97-DB2120C418D8}" destId="{9F46DC3A-B9D6-48D7-98F5-AB8EE27AAC52}" srcOrd="0" destOrd="0" presId="urn:microsoft.com/office/officeart/2005/8/layout/matrix1"/>
    <dgm:cxn modelId="{E69552D0-1589-415F-BAFD-387A160D02C2}" type="presOf" srcId="{2AB6A7DB-E087-4EDB-AA97-DB2120C418D8}" destId="{C2FDB4E3-2438-492C-B1E5-2BFC54DACB3C}" srcOrd="1" destOrd="0" presId="urn:microsoft.com/office/officeart/2005/8/layout/matrix1"/>
    <dgm:cxn modelId="{FCB6CE9E-228C-4B99-91CF-4FCDC7AA74D5}" type="presOf" srcId="{860964F2-EC5F-4D41-95FE-44F6A959ED34}" destId="{178C6F8C-FDEF-4548-9DB5-83B2246D9015}" srcOrd="0" destOrd="0" presId="urn:microsoft.com/office/officeart/2005/8/layout/matrix1"/>
    <dgm:cxn modelId="{85F0A6E3-57DD-4E0D-AF07-3C138393725B}" srcId="{860964F2-EC5F-4D41-95FE-44F6A959ED34}" destId="{2AB6A7DB-E087-4EDB-AA97-DB2120C418D8}" srcOrd="2" destOrd="0" parTransId="{618BF2ED-2BF2-4A31-A832-5056574C85A7}" sibTransId="{8EEDF6F1-8FE3-436E-9D9D-E5D0B24F2220}"/>
    <dgm:cxn modelId="{7BD7896C-6838-4E26-8708-829EA312E183}" srcId="{860964F2-EC5F-4D41-95FE-44F6A959ED34}" destId="{DAE9CE2A-5B43-49F3-9060-24E38F7C2B9A}" srcOrd="3" destOrd="0" parTransId="{0EA5CC46-4C51-4AE3-A6BE-6E9241FB1A80}" sibTransId="{D897CAC3-54BC-4F23-A69E-7D33558E606F}"/>
    <dgm:cxn modelId="{1D025BF7-7C24-48D8-93D9-00657258DE90}" srcId="{860964F2-EC5F-4D41-95FE-44F6A959ED34}" destId="{9777E37F-95D2-4D65-B464-B9BDC2190BF1}" srcOrd="0" destOrd="0" parTransId="{69FCECC7-5C38-4D0C-98F7-CED4FFF2E2A4}" sibTransId="{007CEA82-513A-4259-97FE-C00E611E1F51}"/>
    <dgm:cxn modelId="{DBE1BE57-F777-4FD9-8FE8-DF111AEE66F9}" type="presOf" srcId="{DAE9CE2A-5B43-49F3-9060-24E38F7C2B9A}" destId="{5831B222-2638-48EA-B054-65238D195612}" srcOrd="1" destOrd="0" presId="urn:microsoft.com/office/officeart/2005/8/layout/matrix1"/>
    <dgm:cxn modelId="{DACD97FD-3703-4258-8100-4E586ADF6EBD}" srcId="{7F2C3A3B-F00E-414E-880F-0E7D56BF5E95}" destId="{860964F2-EC5F-4D41-95FE-44F6A959ED34}" srcOrd="0" destOrd="0" parTransId="{67EB492D-2BB6-4C72-B910-F4CFE27B5693}" sibTransId="{2A11C91C-D5D7-4A20-9DFD-AF9400889D00}"/>
    <dgm:cxn modelId="{AB6E0E75-FCD4-4228-ABB1-E4105345F945}" type="presOf" srcId="{1E7D124C-7069-4EFA-9C15-185FDFECB461}" destId="{381A46F5-7ED3-4FAE-8F14-3AF7BF8D86EC}" srcOrd="1" destOrd="0" presId="urn:microsoft.com/office/officeart/2005/8/layout/matrix1"/>
    <dgm:cxn modelId="{6354FFB2-6C32-432B-8D45-E95D17F44234}" type="presOf" srcId="{9777E37F-95D2-4D65-B464-B9BDC2190BF1}" destId="{E8C5B835-9BEE-447E-B20E-659D78F5454B}" srcOrd="1" destOrd="0" presId="urn:microsoft.com/office/officeart/2005/8/layout/matrix1"/>
    <dgm:cxn modelId="{E2E8F211-470B-4AED-B0EC-C012C7C7B5BB}" type="presOf" srcId="{DAE9CE2A-5B43-49F3-9060-24E38F7C2B9A}" destId="{9B3D6C70-2C6D-4ABB-AE5E-5D376D9D0ABD}" srcOrd="0" destOrd="0" presId="urn:microsoft.com/office/officeart/2005/8/layout/matrix1"/>
    <dgm:cxn modelId="{31C0FB71-725A-4104-8CBC-45C08B5B0AE9}" type="presOf" srcId="{9777E37F-95D2-4D65-B464-B9BDC2190BF1}" destId="{C30A8501-1C0D-45F1-B959-AFB1ACE5BB00}" srcOrd="0" destOrd="0" presId="urn:microsoft.com/office/officeart/2005/8/layout/matrix1"/>
    <dgm:cxn modelId="{9943C2AD-5D8D-47AD-9149-A0DD5626E5BA}" type="presOf" srcId="{7F2C3A3B-F00E-414E-880F-0E7D56BF5E95}" destId="{E8C116D7-BD9C-45AF-B19B-77026DC3605B}" srcOrd="0" destOrd="0" presId="urn:microsoft.com/office/officeart/2005/8/layout/matrix1"/>
    <dgm:cxn modelId="{F0020E27-330C-45E8-8DE4-935A4A87D9AC}" type="presOf" srcId="{1E7D124C-7069-4EFA-9C15-185FDFECB461}" destId="{4B48FE54-80D6-411E-AFDF-CDB4434D2CBB}" srcOrd="0" destOrd="0" presId="urn:microsoft.com/office/officeart/2005/8/layout/matrix1"/>
    <dgm:cxn modelId="{8B54E69E-2A95-4358-9DB6-B84D27A01AAA}" srcId="{860964F2-EC5F-4D41-95FE-44F6A959ED34}" destId="{1E7D124C-7069-4EFA-9C15-185FDFECB461}" srcOrd="1" destOrd="0" parTransId="{D3D5ACE5-D20A-4A6D-BDB8-F5AAB44C1F81}" sibTransId="{692ABCDF-12B9-4AE2-B007-F795BACACEBB}"/>
    <dgm:cxn modelId="{71E136E3-5496-4692-932C-0C71839640CD}" type="presParOf" srcId="{E8C116D7-BD9C-45AF-B19B-77026DC3605B}" destId="{0817F85B-E7CF-411A-A425-5F9885D17F43}" srcOrd="0" destOrd="0" presId="urn:microsoft.com/office/officeart/2005/8/layout/matrix1"/>
    <dgm:cxn modelId="{34499140-6BDD-49F3-9FE7-0F2C80B00491}" type="presParOf" srcId="{0817F85B-E7CF-411A-A425-5F9885D17F43}" destId="{C30A8501-1C0D-45F1-B959-AFB1ACE5BB00}" srcOrd="0" destOrd="0" presId="urn:microsoft.com/office/officeart/2005/8/layout/matrix1"/>
    <dgm:cxn modelId="{D8C04A66-BC14-432A-A376-C6C93F19AE00}" type="presParOf" srcId="{0817F85B-E7CF-411A-A425-5F9885D17F43}" destId="{E8C5B835-9BEE-447E-B20E-659D78F5454B}" srcOrd="1" destOrd="0" presId="urn:microsoft.com/office/officeart/2005/8/layout/matrix1"/>
    <dgm:cxn modelId="{CEC922AA-9D7F-4875-A0B6-5DC2381D90EB}" type="presParOf" srcId="{0817F85B-E7CF-411A-A425-5F9885D17F43}" destId="{4B48FE54-80D6-411E-AFDF-CDB4434D2CBB}" srcOrd="2" destOrd="0" presId="urn:microsoft.com/office/officeart/2005/8/layout/matrix1"/>
    <dgm:cxn modelId="{E5BAF436-9E2C-4433-9128-E1B4F2B609AB}" type="presParOf" srcId="{0817F85B-E7CF-411A-A425-5F9885D17F43}" destId="{381A46F5-7ED3-4FAE-8F14-3AF7BF8D86EC}" srcOrd="3" destOrd="0" presId="urn:microsoft.com/office/officeart/2005/8/layout/matrix1"/>
    <dgm:cxn modelId="{785A92A0-7CC5-4E94-A1E7-5253065B8A38}" type="presParOf" srcId="{0817F85B-E7CF-411A-A425-5F9885D17F43}" destId="{9F46DC3A-B9D6-48D7-98F5-AB8EE27AAC52}" srcOrd="4" destOrd="0" presId="urn:microsoft.com/office/officeart/2005/8/layout/matrix1"/>
    <dgm:cxn modelId="{59C026F7-EACF-4F44-A14B-BD736CFDFE11}" type="presParOf" srcId="{0817F85B-E7CF-411A-A425-5F9885D17F43}" destId="{C2FDB4E3-2438-492C-B1E5-2BFC54DACB3C}" srcOrd="5" destOrd="0" presId="urn:microsoft.com/office/officeart/2005/8/layout/matrix1"/>
    <dgm:cxn modelId="{982BFD5A-3A38-4077-9BDB-AF811695AA28}" type="presParOf" srcId="{0817F85B-E7CF-411A-A425-5F9885D17F43}" destId="{9B3D6C70-2C6D-4ABB-AE5E-5D376D9D0ABD}" srcOrd="6" destOrd="0" presId="urn:microsoft.com/office/officeart/2005/8/layout/matrix1"/>
    <dgm:cxn modelId="{2462CAD5-B6C2-48A5-82FF-602FE5CFCD02}" type="presParOf" srcId="{0817F85B-E7CF-411A-A425-5F9885D17F43}" destId="{5831B222-2638-48EA-B054-65238D195612}" srcOrd="7" destOrd="0" presId="urn:microsoft.com/office/officeart/2005/8/layout/matrix1"/>
    <dgm:cxn modelId="{48B7324F-6189-422C-9082-4CB89E3AB4CA}" type="presParOf" srcId="{E8C116D7-BD9C-45AF-B19B-77026DC3605B}" destId="{178C6F8C-FDEF-4548-9DB5-83B2246D9015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0A8501-1C0D-45F1-B959-AFB1ACE5BB00}">
      <dsp:nvSpPr>
        <dsp:cNvPr id="0" name=""/>
        <dsp:cNvSpPr/>
      </dsp:nvSpPr>
      <dsp:spPr>
        <a:xfrm rot="16200000">
          <a:off x="602460" y="-602460"/>
          <a:ext cx="2412494" cy="3617415"/>
        </a:xfrm>
        <a:prstGeom prst="round1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8704" tIns="298704" rIns="298704" bIns="298704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kern="1200" dirty="0" smtClean="0"/>
            <a:t>Температура воздуха</a:t>
          </a:r>
          <a:endParaRPr lang="ru-RU" sz="4200" kern="1200" dirty="0"/>
        </a:p>
      </dsp:txBody>
      <dsp:txXfrm rot="5400000">
        <a:off x="0" y="0"/>
        <a:ext cx="3617415" cy="1809370"/>
      </dsp:txXfrm>
    </dsp:sp>
    <dsp:sp modelId="{4B48FE54-80D6-411E-AFDF-CDB4434D2CBB}">
      <dsp:nvSpPr>
        <dsp:cNvPr id="0" name=""/>
        <dsp:cNvSpPr/>
      </dsp:nvSpPr>
      <dsp:spPr>
        <a:xfrm>
          <a:off x="3617415" y="0"/>
          <a:ext cx="3617415" cy="2412494"/>
        </a:xfrm>
        <a:prstGeom prst="round1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8704" tIns="298704" rIns="298704" bIns="298704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kern="1200" dirty="0" smtClean="0"/>
            <a:t>Облачность</a:t>
          </a:r>
          <a:endParaRPr lang="ru-RU" sz="4200" kern="1200" dirty="0"/>
        </a:p>
      </dsp:txBody>
      <dsp:txXfrm>
        <a:off x="3617415" y="0"/>
        <a:ext cx="3617415" cy="1809370"/>
      </dsp:txXfrm>
    </dsp:sp>
    <dsp:sp modelId="{9F46DC3A-B9D6-48D7-98F5-AB8EE27AAC52}">
      <dsp:nvSpPr>
        <dsp:cNvPr id="0" name=""/>
        <dsp:cNvSpPr/>
      </dsp:nvSpPr>
      <dsp:spPr>
        <a:xfrm rot="10800000">
          <a:off x="0" y="2412494"/>
          <a:ext cx="3617415" cy="2412494"/>
        </a:xfrm>
        <a:prstGeom prst="round1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8704" tIns="298704" rIns="298704" bIns="298704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kern="1200" dirty="0" smtClean="0"/>
            <a:t>Осадки</a:t>
          </a:r>
          <a:endParaRPr lang="ru-RU" sz="4200" kern="1200" dirty="0"/>
        </a:p>
      </dsp:txBody>
      <dsp:txXfrm rot="10800000">
        <a:off x="0" y="3015618"/>
        <a:ext cx="3617415" cy="1809370"/>
      </dsp:txXfrm>
    </dsp:sp>
    <dsp:sp modelId="{9B3D6C70-2C6D-4ABB-AE5E-5D376D9D0ABD}">
      <dsp:nvSpPr>
        <dsp:cNvPr id="0" name=""/>
        <dsp:cNvSpPr/>
      </dsp:nvSpPr>
      <dsp:spPr>
        <a:xfrm rot="5400000">
          <a:off x="4219875" y="1810034"/>
          <a:ext cx="2412494" cy="3617415"/>
        </a:xfrm>
        <a:prstGeom prst="round1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8704" tIns="298704" rIns="298704" bIns="298704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kern="1200" dirty="0" smtClean="0"/>
            <a:t>Ветер</a:t>
          </a:r>
          <a:endParaRPr lang="ru-RU" sz="4200" kern="1200" dirty="0"/>
        </a:p>
      </dsp:txBody>
      <dsp:txXfrm rot="-5400000">
        <a:off x="3617415" y="3015618"/>
        <a:ext cx="3617415" cy="1809370"/>
      </dsp:txXfrm>
    </dsp:sp>
    <dsp:sp modelId="{178C6F8C-FDEF-4548-9DB5-83B2246D9015}">
      <dsp:nvSpPr>
        <dsp:cNvPr id="0" name=""/>
        <dsp:cNvSpPr/>
      </dsp:nvSpPr>
      <dsp:spPr>
        <a:xfrm>
          <a:off x="2119154" y="1622354"/>
          <a:ext cx="2996521" cy="1580280"/>
        </a:xfrm>
        <a:prstGeom prst="roundRect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0" kern="1200" dirty="0" smtClean="0"/>
            <a:t>Погода</a:t>
          </a:r>
          <a:endParaRPr lang="ru-RU" sz="4200" kern="1200" dirty="0"/>
        </a:p>
      </dsp:txBody>
      <dsp:txXfrm>
        <a:off x="2196297" y="1699497"/>
        <a:ext cx="2842235" cy="14259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C58529-6276-4CE4-B6CD-CF111EE5BCDA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B1930-E3BF-4C37-9B8E-4D1D58C1C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884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71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043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243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19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52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782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728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789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938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849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870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564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899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351" t="20378" r="8263" b="10607"/>
          <a:stretch/>
        </p:blipFill>
        <p:spPr>
          <a:xfrm>
            <a:off x="0" y="0"/>
            <a:ext cx="122639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77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270457" y="219825"/>
            <a:ext cx="11630812" cy="1049417"/>
          </a:xfrm>
          <a:prstGeom prst="wedgeRoundRectCallout">
            <a:avLst>
              <a:gd name="adj1" fmla="val 38221"/>
              <a:gd name="adj2" fmla="val 7856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С сегодняшнего дня мы будем наблюдать за погодой и записывать свои наблюдения в научный дневник.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68440" y="1146412"/>
            <a:ext cx="2682069" cy="357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2744" t="15624" r="33800" b="6207"/>
          <a:stretch/>
        </p:blipFill>
        <p:spPr>
          <a:xfrm>
            <a:off x="3128147" y="1442434"/>
            <a:ext cx="3882604" cy="5100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67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4723" t="24252" r="34097" b="13953"/>
          <a:stretch/>
        </p:blipFill>
        <p:spPr>
          <a:xfrm>
            <a:off x="837126" y="0"/>
            <a:ext cx="6154615" cy="6858000"/>
          </a:xfrm>
          <a:prstGeom prst="rect">
            <a:avLst/>
          </a:prstGeom>
        </p:spPr>
      </p:pic>
      <p:pic>
        <p:nvPicPr>
          <p:cNvPr id="4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17475" y="2185303"/>
            <a:ext cx="4076211" cy="543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5573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5518" t="22139" r="27564" b="41065"/>
          <a:stretch/>
        </p:blipFill>
        <p:spPr>
          <a:xfrm>
            <a:off x="0" y="0"/>
            <a:ext cx="6053071" cy="26689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1457" t="24604" r="35087" b="9022"/>
          <a:stretch/>
        </p:blipFill>
        <p:spPr>
          <a:xfrm>
            <a:off x="6053071" y="10732"/>
            <a:ext cx="6138930" cy="6847268"/>
          </a:xfrm>
          <a:prstGeom prst="rect">
            <a:avLst/>
          </a:prstGeom>
        </p:spPr>
      </p:pic>
      <p:pic>
        <p:nvPicPr>
          <p:cNvPr id="4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779849" y="3333026"/>
            <a:ext cx="2125516" cy="318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245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https://st8.gismeteo.ru/static/news/img/src/6158/e8dd8076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947" y="2647950"/>
            <a:ext cx="6286500" cy="4210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34515" y="1336999"/>
            <a:ext cx="1437512" cy="2156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735179" y="216140"/>
            <a:ext cx="11126263" cy="1028168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Сейчас можно узнать погоду не только на сегодня, но и на завтра, на неделю и даже на месяц вперёд. Кто же предсказывает погоду?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/>
          <a:srcRect l="18689" t="23724" r="10043" b="8847"/>
          <a:stretch/>
        </p:blipFill>
        <p:spPr>
          <a:xfrm>
            <a:off x="6542468" y="1468193"/>
            <a:ext cx="5434884" cy="2891057"/>
          </a:xfrm>
          <a:prstGeom prst="rect">
            <a:avLst/>
          </a:prstGeom>
        </p:spPr>
      </p:pic>
      <p:sp>
        <p:nvSpPr>
          <p:cNvPr id="15" name="Скругленная прямоугольная выноска 14"/>
          <p:cNvSpPr/>
          <p:nvPr/>
        </p:nvSpPr>
        <p:spPr>
          <a:xfrm>
            <a:off x="735179" y="216140"/>
            <a:ext cx="11126263" cy="1028168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Для чего нужны прогнозы погоды?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99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12608" y="800233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825331" y="92294"/>
            <a:ext cx="10099231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№5 на стр. 26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8883" t="31998" r="25861" b="37455"/>
          <a:stretch/>
        </p:blipFill>
        <p:spPr>
          <a:xfrm>
            <a:off x="4214190" y="906186"/>
            <a:ext cx="7818783" cy="2967209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4"/>
          <a:srcRect l="27795" t="26716" r="21625" b="18706"/>
          <a:stretch/>
        </p:blipFill>
        <p:spPr>
          <a:xfrm>
            <a:off x="86016" y="2902387"/>
            <a:ext cx="6468795" cy="39243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41388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130" t="24503" r="31157" b="7201"/>
          <a:stretch/>
        </p:blipFill>
        <p:spPr>
          <a:xfrm>
            <a:off x="3313043" y="1813652"/>
            <a:ext cx="5817705" cy="4996070"/>
          </a:xfrm>
          <a:prstGeom prst="rect">
            <a:avLst/>
          </a:prstGeom>
        </p:spPr>
      </p:pic>
      <p:sp>
        <p:nvSpPr>
          <p:cNvPr id="2" name="Скругленная прямоугольная выноска 1"/>
          <p:cNvSpPr/>
          <p:nvPr/>
        </p:nvSpPr>
        <p:spPr>
          <a:xfrm>
            <a:off x="270457" y="219825"/>
            <a:ext cx="11630812" cy="1449949"/>
          </a:xfrm>
          <a:prstGeom prst="wedgeRoundRectCallout">
            <a:avLst>
              <a:gd name="adj1" fmla="val 38221"/>
              <a:gd name="adj2" fmla="val 7856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Метеостанции возникли давно, но информация о погоде распространялась только в городах. А в деревнях люди предсказывали погоду по народным приметам. Вот некоторые из них.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3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934701" y="1146412"/>
            <a:ext cx="2682069" cy="357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445659" y="4204639"/>
            <a:ext cx="1696002" cy="254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121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8450" y="92744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825331" y="92295"/>
            <a:ext cx="10688382" cy="693316"/>
          </a:xfrm>
          <a:prstGeom prst="wedgeRoundRectCallout">
            <a:avLst>
              <a:gd name="adj1" fmla="val -41582"/>
              <a:gd name="adj2" fmla="val 10779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Ответим на вопросы на стр. 35 учебника</a:t>
            </a:r>
            <a:r>
              <a:rPr lang="ru-RU" sz="3200" dirty="0">
                <a:solidFill>
                  <a:schemeClr val="tx1"/>
                </a:solidFill>
              </a:rPr>
              <a:t>.</a:t>
            </a:r>
            <a:endParaRPr lang="ru-RU" sz="3200" dirty="0" smtClean="0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23722" t="44611" r="29324" b="29664"/>
          <a:stretch/>
        </p:blipFill>
        <p:spPr>
          <a:xfrm>
            <a:off x="1798918" y="1431235"/>
            <a:ext cx="10024333" cy="3087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04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81889" y="1146220"/>
            <a:ext cx="3138152" cy="418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672362" y="260300"/>
            <a:ext cx="10178603" cy="1066224"/>
          </a:xfrm>
          <a:prstGeom prst="wedgeRoundRectCallout">
            <a:avLst>
              <a:gd name="adj1" fmla="val 41222"/>
              <a:gd name="adj2" fmla="val 11948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Проверьте свои знания - выполните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тестовые задания на стр. 12-13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1952" t="14744" r="33403" b="6206"/>
          <a:stretch/>
        </p:blipFill>
        <p:spPr>
          <a:xfrm>
            <a:off x="2884867" y="1571221"/>
            <a:ext cx="3979573" cy="510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99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8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555587" y="4097088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38" y="2640128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331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0165" y="553792"/>
            <a:ext cx="9350060" cy="3139321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РТ с. 24-25 №3, </a:t>
            </a:r>
          </a:p>
          <a:p>
            <a:pPr algn="ctr"/>
            <a:r>
              <a:rPr lang="ru-RU" sz="6600" dirty="0" smtClean="0"/>
              <a:t>научный дневник</a:t>
            </a:r>
            <a:endParaRPr lang="ru-RU" sz="6600" dirty="0"/>
          </a:p>
        </p:txBody>
      </p:sp>
      <p:pic>
        <p:nvPicPr>
          <p:cNvPr id="4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9398">
            <a:off x="7906906" y="433330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73" y="2987290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4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381190" y="2681178"/>
            <a:ext cx="2114550" cy="317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14179" y="1932407"/>
            <a:ext cx="3502024" cy="466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838657" y="367929"/>
            <a:ext cx="10372198" cy="1229049"/>
          </a:xfrm>
          <a:prstGeom prst="wedgeRoundRectCallout">
            <a:avLst>
              <a:gd name="adj1" fmla="val -30699"/>
              <a:gd name="adj2" fmla="val 9425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Здравствуйте, ребята! Давайте повторим то, что мы узнали на прошлом уроке.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89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ая прямоугольная выноска 6"/>
          <p:cNvSpPr/>
          <p:nvPr/>
        </p:nvSpPr>
        <p:spPr>
          <a:xfrm>
            <a:off x="621299" y="204719"/>
            <a:ext cx="9319892" cy="651743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Ответьте на вопросы викторины!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9" name="Picture 2" descr="http://ru.convdocs.org/pars_docs/refs/81/80825/80825_html_3a47a49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9840" y="2102445"/>
            <a:ext cx="4665831" cy="4420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вал 9"/>
          <p:cNvSpPr/>
          <p:nvPr/>
        </p:nvSpPr>
        <p:spPr>
          <a:xfrm>
            <a:off x="1760950" y="3733025"/>
            <a:ext cx="1211753" cy="1187923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890877" y="2486841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012477" y="3156541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243510" y="4210639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518176" y="5220277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291177" y="5348339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98469" y="4312575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769277" y="3156541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4741317" y="1012289"/>
            <a:ext cx="673645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Человек заболел, у него жар, поднялась …</a:t>
            </a:r>
            <a:endParaRPr lang="ru-RU" sz="2800" dirty="0"/>
          </a:p>
        </p:txBody>
      </p:sp>
      <p:sp>
        <p:nvSpPr>
          <p:cNvPr id="19" name="TextBox 18"/>
          <p:cNvSpPr txBox="1"/>
          <p:nvPr/>
        </p:nvSpPr>
        <p:spPr>
          <a:xfrm>
            <a:off x="4741317" y="1672922"/>
            <a:ext cx="5889646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Прибор для измерения температуры</a:t>
            </a:r>
            <a:endParaRPr lang="ru-RU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4741317" y="2333555"/>
            <a:ext cx="5889646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Граница между холодом и теплом на термометре обозначена цифрой …</a:t>
            </a:r>
            <a:endParaRPr lang="ru-RU" sz="2800" dirty="0"/>
          </a:p>
        </p:txBody>
      </p:sp>
      <p:sp>
        <p:nvSpPr>
          <p:cNvPr id="21" name="TextBox 20"/>
          <p:cNvSpPr txBox="1"/>
          <p:nvPr/>
        </p:nvSpPr>
        <p:spPr>
          <a:xfrm>
            <a:off x="4741317" y="3418556"/>
            <a:ext cx="6439511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Пластинка с делениями на термометре.</a:t>
            </a:r>
            <a:endParaRPr lang="ru-RU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4741316" y="4034223"/>
            <a:ext cx="6204187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Число градусов тепла записывается со знаком …</a:t>
            </a:r>
            <a:endParaRPr lang="ru-RU" sz="2800" dirty="0"/>
          </a:p>
        </p:txBody>
      </p:sp>
      <p:sp>
        <p:nvSpPr>
          <p:cNvPr id="23" name="TextBox 22"/>
          <p:cNvSpPr txBox="1"/>
          <p:nvPr/>
        </p:nvSpPr>
        <p:spPr>
          <a:xfrm>
            <a:off x="4741315" y="5112293"/>
            <a:ext cx="6204187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Число градусов холода записывается со знаком …</a:t>
            </a:r>
            <a:endParaRPr lang="ru-RU" sz="2800" dirty="0"/>
          </a:p>
        </p:txBody>
      </p:sp>
      <p:sp>
        <p:nvSpPr>
          <p:cNvPr id="24" name="TextBox 23"/>
          <p:cNvSpPr txBox="1"/>
          <p:nvPr/>
        </p:nvSpPr>
        <p:spPr>
          <a:xfrm>
            <a:off x="4741315" y="6190363"/>
            <a:ext cx="6395258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Отсчёт градусов мороза ведут от нуля …</a:t>
            </a:r>
            <a:endParaRPr lang="ru-RU" sz="2800" dirty="0"/>
          </a:p>
        </p:txBody>
      </p:sp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81055" y="474167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8111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37219" y="740747"/>
            <a:ext cx="2682069" cy="357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18941" y="192987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Отгадайте загадку.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8941" y="1643036"/>
            <a:ext cx="10003232" cy="126188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3800" dirty="0" smtClean="0"/>
              <a:t>Бывает холодная и жаркая, сухая и дождливая, а ещё морозная и капризная. Что это?</a:t>
            </a:r>
            <a:endParaRPr lang="ru-RU" sz="3800" dirty="0"/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218941" y="192755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Предположите, о чём пойдёт речь сегодня на уроке.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218941" y="192755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тему урока на стр. 32 учебника.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8436" name="Picture 4" descr="http://www.piterburger.ru/upkeep/uploads/2017/05/22-700x563.jpe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90"/>
          <a:stretch/>
        </p:blipFill>
        <p:spPr bwMode="auto">
          <a:xfrm>
            <a:off x="3318414" y="3175958"/>
            <a:ext cx="4733766" cy="3682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6973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68155" y="1278727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75496" y="124390"/>
            <a:ext cx="11576098" cy="1056355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учебные задачи мы поставим перед собой?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26434" t="24767" r="19966" b="47808"/>
          <a:stretch/>
        </p:blipFill>
        <p:spPr>
          <a:xfrm>
            <a:off x="2115402" y="1924334"/>
            <a:ext cx="9773097" cy="281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72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37219" y="740747"/>
            <a:ext cx="2682069" cy="357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218941" y="194067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диалог на стр. 32 учебника.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/>
          <a:srcRect l="26434" t="21969" r="19546" b="6763"/>
          <a:stretch/>
        </p:blipFill>
        <p:spPr>
          <a:xfrm>
            <a:off x="218941" y="1078173"/>
            <a:ext cx="7792175" cy="5779827"/>
          </a:xfrm>
          <a:prstGeom prst="rect">
            <a:avLst/>
          </a:prstGeom>
        </p:spPr>
      </p:pic>
      <p:sp>
        <p:nvSpPr>
          <p:cNvPr id="23" name="Скругленная прямоугольная выноска 22"/>
          <p:cNvSpPr/>
          <p:nvPr/>
        </p:nvSpPr>
        <p:spPr>
          <a:xfrm>
            <a:off x="218941" y="191415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Зачем Серёже нужно знать, какая сегодня погода?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4" name="Скругленная прямоугольная выноска 23"/>
          <p:cNvSpPr/>
          <p:nvPr/>
        </p:nvSpPr>
        <p:spPr>
          <a:xfrm>
            <a:off x="218941" y="191415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вы, собираясь в школу, узнаёте о погоде?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5" name="Скругленная прямоугольная выноска 24"/>
          <p:cNvSpPr/>
          <p:nvPr/>
        </p:nvSpPr>
        <p:spPr>
          <a:xfrm>
            <a:off x="218941" y="194067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диалог на стр. 32 учебника.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6" name="Скругленная прямоугольная выноска 25"/>
          <p:cNvSpPr/>
          <p:nvPr/>
        </p:nvSpPr>
        <p:spPr>
          <a:xfrm>
            <a:off x="218941" y="191415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Попробуйте объяснить, что такое погода.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726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56975" y="1285337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75496" y="124390"/>
            <a:ext cx="11334283" cy="1062965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текст на стр. 33 и рассмотрите схему.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такое погода?</a:t>
            </a:r>
            <a:endParaRPr lang="ru-RU" sz="3600" dirty="0">
              <a:solidFill>
                <a:schemeClr val="tx1"/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365624422"/>
              </p:ext>
            </p:extLst>
          </p:nvPr>
        </p:nvGraphicFramePr>
        <p:xfrm>
          <a:off x="3410423" y="1698640"/>
          <a:ext cx="7234830" cy="48249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359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12608" y="800233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825331" y="92294"/>
            <a:ext cx="10099231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задания №1, 2 на стр. 24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121" name="Рисунок 5120"/>
          <p:cNvPicPr>
            <a:picLocks noChangeAspect="1"/>
          </p:cNvPicPr>
          <p:nvPr/>
        </p:nvPicPr>
        <p:blipFill rotWithShape="1">
          <a:blip r:embed="rId3"/>
          <a:srcRect l="24231" t="15801" r="19448" b="19938"/>
          <a:stretch/>
        </p:blipFill>
        <p:spPr>
          <a:xfrm>
            <a:off x="2073497" y="1120462"/>
            <a:ext cx="8944271" cy="5737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886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270457" y="219825"/>
            <a:ext cx="11630812" cy="1049417"/>
          </a:xfrm>
          <a:prstGeom prst="wedgeRoundRectCallout">
            <a:avLst>
              <a:gd name="adj1" fmla="val 38221"/>
              <a:gd name="adj2" fmla="val 7856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Изменения температуры, облачность, дождь, снегопад, ветер - это </a:t>
            </a:r>
            <a:r>
              <a:rPr lang="ru-RU" sz="32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явления погоды</a:t>
            </a:r>
            <a:r>
              <a:rPr lang="ru-RU" sz="3200" dirty="0" smtClean="0">
                <a:solidFill>
                  <a:schemeClr val="tx1"/>
                </a:solidFill>
              </a:rPr>
              <a:t>. Какие ещё явления погоды ты замечал?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68440" y="1146412"/>
            <a:ext cx="2682069" cy="357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/>
          <a:srcRect l="19480" t="24428" r="27564" b="36664"/>
          <a:stretch/>
        </p:blipFill>
        <p:spPr>
          <a:xfrm>
            <a:off x="425004" y="1907609"/>
            <a:ext cx="9536558" cy="393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70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367</Words>
  <Application>Microsoft Office PowerPoint</Application>
  <PresentationFormat>Широкоэкранный</PresentationFormat>
  <Paragraphs>45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305</cp:revision>
  <dcterms:created xsi:type="dcterms:W3CDTF">2017-07-25T14:36:55Z</dcterms:created>
  <dcterms:modified xsi:type="dcterms:W3CDTF">2017-08-13T13:53:59Z</dcterms:modified>
</cp:coreProperties>
</file>