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91" r:id="rId4"/>
    <p:sldId id="301" r:id="rId5"/>
    <p:sldId id="276" r:id="rId6"/>
    <p:sldId id="292" r:id="rId7"/>
    <p:sldId id="302" r:id="rId8"/>
    <p:sldId id="290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274" r:id="rId18"/>
    <p:sldId id="275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stihi.ru/pics/2010/10/09/4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543300"/>
            <a:ext cx="4762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03" t="33231" r="30137" b="25924"/>
          <a:stretch/>
        </p:blipFill>
        <p:spPr>
          <a:xfrm>
            <a:off x="0" y="115909"/>
            <a:ext cx="8822028" cy="472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795" y="837554"/>
            <a:ext cx="1531891" cy="208507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38484" y="207550"/>
            <a:ext cx="10153257" cy="533494"/>
          </a:xfrm>
          <a:prstGeom prst="wedgeRoundRectCallout">
            <a:avLst>
              <a:gd name="adj1" fmla="val 43779"/>
              <a:gd name="adj2" fmla="val 13176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это что за жанр устного народного творчества?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003" t="34816" r="31028" b="8318"/>
          <a:stretch/>
        </p:blipFill>
        <p:spPr>
          <a:xfrm>
            <a:off x="798489" y="1004551"/>
            <a:ext cx="7683785" cy="5853449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038484" y="207550"/>
            <a:ext cx="10153257" cy="533494"/>
          </a:xfrm>
          <a:prstGeom prst="wedgeRoundRectCallout">
            <a:avLst>
              <a:gd name="adj1" fmla="val 43779"/>
              <a:gd name="adj2" fmla="val 13176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Каким словом можно заменить слово </a:t>
            </a:r>
            <a:r>
              <a:rPr lang="ru-RU" sz="3200" i="1" dirty="0" smtClean="0">
                <a:solidFill>
                  <a:schemeClr val="tx1"/>
                </a:solidFill>
              </a:rPr>
              <a:t>небылица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38484" y="207550"/>
            <a:ext cx="10153257" cy="533494"/>
          </a:xfrm>
          <a:prstGeom prst="wedgeRoundRectCallout">
            <a:avLst>
              <a:gd name="adj1" fmla="val 43779"/>
              <a:gd name="adj2" fmla="val 13176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сказочного в этой небылице?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2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551" t="20554" r="17863" b="17298"/>
          <a:stretch/>
        </p:blipFill>
        <p:spPr>
          <a:xfrm>
            <a:off x="329499" y="128395"/>
            <a:ext cx="11927237" cy="598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8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639" t="31118" r="18557" b="16946"/>
          <a:stretch/>
        </p:blipFill>
        <p:spPr>
          <a:xfrm>
            <a:off x="213590" y="103031"/>
            <a:ext cx="11879672" cy="51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739" t="18618" r="18655" b="31734"/>
          <a:stretch/>
        </p:blipFill>
        <p:spPr>
          <a:xfrm>
            <a:off x="0" y="0"/>
            <a:ext cx="12009090" cy="495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7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815" t="23547" r="24099" b="11839"/>
          <a:stretch/>
        </p:blipFill>
        <p:spPr>
          <a:xfrm>
            <a:off x="1527235" y="0"/>
            <a:ext cx="9455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velikol.ru/dostc/%D0%A0%D0%B0%D0%B7%D0%BC%D1%8B%D1%88%D0%BB%D0%B5%D0%BD%D0%B8%D1%8F+%D1%83%D1%87%D0%B0%D1%89%D0%B8%D1%85%D1%81%D1%8F+8+%D0%BA%D0%BB%D0%B0%D1%81%D1%81%D0%B0c/1614011_html_m517553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36" y="10557"/>
            <a:ext cx="4941194" cy="684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460" y="1349204"/>
            <a:ext cx="1531891" cy="2085074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834130" y="207550"/>
            <a:ext cx="5357611" cy="630004"/>
          </a:xfrm>
          <a:prstGeom prst="wedgeRoundRectCallout">
            <a:avLst>
              <a:gd name="adj1" fmla="val 43779"/>
              <a:gd name="adj2" fmla="val 13176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Придумай сам небылицу!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3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Распечатка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2853404"/>
            <a:ext cx="2914455" cy="400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751" y="1223492"/>
            <a:ext cx="2239363" cy="2166381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38484" y="298598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Прочитайте. Какой это жанр устного народного творчества?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5278" y="133488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</a:rPr>
              <a:t>Мыла Мила мишку мылом,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latin typeface="Arial" panose="020B0604020202020204" pitchFamily="34" charset="0"/>
              </a:rPr>
              <a:t>Мила мыло уронила.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latin typeface="Arial" panose="020B0604020202020204" pitchFamily="34" charset="0"/>
              </a:rPr>
              <a:t>Уронила Мила мыло,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latin typeface="Arial" panose="020B0604020202020204" pitchFamily="34" charset="0"/>
              </a:rPr>
              <a:t>Мишку мылом не домыла.</a:t>
            </a:r>
            <a:endParaRPr lang="ru-RU" sz="3600" dirty="0"/>
          </a:p>
        </p:txBody>
      </p:sp>
      <p:pic>
        <p:nvPicPr>
          <p:cNvPr id="40962" name="Picture 2" descr="http://2baby-line.ru/media/9b634d34-512d-4f71-aa31-dfad3db383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77" y="3746242"/>
            <a:ext cx="3582524" cy="27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28834" y="6065949"/>
            <a:ext cx="1764405" cy="48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38484" y="298598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ещё скороговорки вы знаете?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805" t="22314" r="29345" b="18883"/>
          <a:stretch/>
        </p:blipFill>
        <p:spPr>
          <a:xfrm>
            <a:off x="3554570" y="1223492"/>
            <a:ext cx="7473313" cy="5634508"/>
          </a:xfrm>
          <a:prstGeom prst="rect">
            <a:avLst/>
          </a:prstGeom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038484" y="213482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Откройте учебники на стр. 20. О каких видах русского народного творчества мы узнаем сегодня?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751" y="1223492"/>
            <a:ext cx="2239363" cy="2166381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038484" y="213482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слова помогают представить петушка?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038484" y="213482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Где здесь </a:t>
            </a:r>
            <a:r>
              <a:rPr lang="ru-RU" sz="3200" dirty="0" err="1" smtClean="0">
                <a:solidFill>
                  <a:schemeClr val="tx1"/>
                </a:solidFill>
              </a:rPr>
              <a:t>потешка</a:t>
            </a:r>
            <a:r>
              <a:rPr lang="ru-RU" sz="3200" dirty="0" smtClean="0">
                <a:solidFill>
                  <a:schemeClr val="tx1"/>
                </a:solidFill>
              </a:rPr>
              <a:t> (стишок для потехи), а где прибаутка (шуточный разговор)?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038484" y="213481"/>
            <a:ext cx="10913110" cy="855463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слова прибаутки звучат плавно, напевно?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03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38484" y="213481"/>
            <a:ext cx="6382733" cy="555146"/>
          </a:xfrm>
          <a:prstGeom prst="wedgeRoundRectCallout">
            <a:avLst>
              <a:gd name="adj1" fmla="val -43998"/>
              <a:gd name="adj2" fmla="val 8106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Прочитаем песенки-прибаутки.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2538" y="213480"/>
            <a:ext cx="1531891" cy="20850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031" t="21434" r="39540" b="32705"/>
          <a:stretch/>
        </p:blipFill>
        <p:spPr>
          <a:xfrm>
            <a:off x="1814722" y="1465104"/>
            <a:ext cx="5153502" cy="50278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031" t="70339" r="39540" b="10432"/>
          <a:stretch/>
        </p:blipFill>
        <p:spPr>
          <a:xfrm>
            <a:off x="6784874" y="936421"/>
            <a:ext cx="5073955" cy="2075645"/>
          </a:xfrm>
          <a:prstGeom prst="rect">
            <a:avLst/>
          </a:prstGeom>
        </p:spPr>
      </p:pic>
      <p:pic>
        <p:nvPicPr>
          <p:cNvPr id="30722" name="Picture 2" descr="https://ds04.infourok.ru/uploads/ex/0c59/0002a468-c515da95/1/img1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9" t="46827"/>
          <a:stretch/>
        </p:blipFill>
        <p:spPr bwMode="auto">
          <a:xfrm>
            <a:off x="6795167" y="3012066"/>
            <a:ext cx="4754079" cy="3646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img1.liveinternet.ru/images/attach/c/10/109/256/109256513_large_RO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027" y="4129600"/>
            <a:ext cx="2435020" cy="252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3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84227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Раз, два, три - веселей шагайте.</a:t>
            </a:r>
          </a:p>
          <a:p>
            <a:r>
              <a:rPr lang="ru-RU" sz="3600" dirty="0"/>
              <a:t>Раз, два, три - </a:t>
            </a:r>
            <a:r>
              <a:rPr lang="ru-RU" sz="3600" dirty="0" smtClean="0"/>
              <a:t>ноги поднимайте.</a:t>
            </a:r>
            <a:endParaRPr lang="ru-RU" sz="3600" dirty="0"/>
          </a:p>
          <a:p>
            <a:r>
              <a:rPr lang="ru-RU" sz="3600" dirty="0"/>
              <a:t>Раз, два, три - </a:t>
            </a:r>
            <a:r>
              <a:rPr lang="ru-RU" sz="3600" dirty="0" smtClean="0"/>
              <a:t>потянитесь дружно.</a:t>
            </a:r>
            <a:endParaRPr lang="ru-RU" sz="3600" dirty="0"/>
          </a:p>
          <a:p>
            <a:r>
              <a:rPr lang="ru-RU" sz="3600" dirty="0"/>
              <a:t>Раз, два, три - </a:t>
            </a:r>
            <a:r>
              <a:rPr lang="ru-RU" sz="3600" dirty="0" smtClean="0"/>
              <a:t>всем присесть нам нужно.</a:t>
            </a:r>
            <a:endParaRPr lang="ru-RU" sz="3600" dirty="0"/>
          </a:p>
          <a:p>
            <a:r>
              <a:rPr lang="ru-RU" sz="3600" dirty="0"/>
              <a:t>Раз, два, три - </a:t>
            </a:r>
            <a:r>
              <a:rPr lang="ru-RU" sz="3600" dirty="0" smtClean="0"/>
              <a:t>ручками похлопали.</a:t>
            </a:r>
            <a:endParaRPr lang="ru-RU" sz="3600" dirty="0"/>
          </a:p>
          <a:p>
            <a:r>
              <a:rPr lang="ru-RU" sz="3600" dirty="0"/>
              <a:t>Раз, два, три - </a:t>
            </a:r>
            <a:r>
              <a:rPr lang="ru-RU" sz="3600" dirty="0" smtClean="0"/>
              <a:t>ножками потопали.</a:t>
            </a:r>
            <a:endParaRPr lang="ru-RU" sz="3600" dirty="0"/>
          </a:p>
        </p:txBody>
      </p:sp>
      <p:pic>
        <p:nvPicPr>
          <p:cNvPr id="6146" name="Picture 2" descr="http://st2.depositphotos.com/1001009/7599/v/950/depositphotos_75999581-Worko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682" y="2836947"/>
            <a:ext cx="4686881" cy="379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258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287" t="24457" r="30750" b="10824"/>
          <a:stretch/>
        </p:blipFill>
        <p:spPr>
          <a:xfrm>
            <a:off x="2310293" y="0"/>
            <a:ext cx="696658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012" y="3980151"/>
            <a:ext cx="2807310" cy="26725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573" y="3980151"/>
            <a:ext cx="1756386" cy="26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38484" y="213481"/>
            <a:ext cx="10153257" cy="533494"/>
          </a:xfrm>
          <a:prstGeom prst="wedgeRoundRectCallout">
            <a:avLst>
              <a:gd name="adj1" fmla="val -42983"/>
              <a:gd name="adj2" fmla="val 12693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Какой это жанр устного народного творчества?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2538" y="721644"/>
            <a:ext cx="1531891" cy="20850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84780" y="1522765"/>
            <a:ext cx="44303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Конь ретивый,</a:t>
            </a:r>
          </a:p>
          <a:p>
            <a:r>
              <a:rPr lang="ru-RU" sz="4000" dirty="0" smtClean="0"/>
              <a:t>Долгогривый,</a:t>
            </a:r>
          </a:p>
          <a:p>
            <a:r>
              <a:rPr lang="ru-RU" sz="4000" dirty="0" smtClean="0"/>
              <a:t>Скачет полем,</a:t>
            </a:r>
          </a:p>
          <a:p>
            <a:r>
              <a:rPr lang="ru-RU" sz="4000" dirty="0" smtClean="0"/>
              <a:t>Скачет нивой.</a:t>
            </a:r>
          </a:p>
          <a:p>
            <a:r>
              <a:rPr lang="ru-RU" sz="4000" dirty="0" smtClean="0"/>
              <a:t>Кто коня</a:t>
            </a:r>
          </a:p>
          <a:p>
            <a:r>
              <a:rPr lang="ru-RU" sz="4000" dirty="0" smtClean="0"/>
              <a:t>Того поймает,</a:t>
            </a:r>
          </a:p>
          <a:p>
            <a:r>
              <a:rPr lang="ru-RU" sz="4000" dirty="0" smtClean="0"/>
              <a:t>С нами в салочки</a:t>
            </a:r>
          </a:p>
          <a:p>
            <a:r>
              <a:rPr lang="ru-RU" sz="4000" dirty="0" smtClean="0"/>
              <a:t>Играет.</a:t>
            </a:r>
          </a:p>
        </p:txBody>
      </p:sp>
      <p:pic>
        <p:nvPicPr>
          <p:cNvPr id="32770" name="Picture 2" descr="http://allswalls.com/images/horse-field-nature-wallpaper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361" y="1179438"/>
            <a:ext cx="5990261" cy="3743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038484" y="213481"/>
            <a:ext cx="10153257" cy="533494"/>
          </a:xfrm>
          <a:prstGeom prst="wedgeRoundRectCallout">
            <a:avLst>
              <a:gd name="adj1" fmla="val -42983"/>
              <a:gd name="adj2" fmla="val 12693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нужны считалки?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38484" y="219412"/>
            <a:ext cx="10153257" cy="533494"/>
          </a:xfrm>
          <a:prstGeom prst="wedgeRoundRectCallout">
            <a:avLst>
              <a:gd name="adj1" fmla="val -42983"/>
              <a:gd name="adj2" fmla="val 12693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ещё считалки вы знаете?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38484" y="207550"/>
            <a:ext cx="10153257" cy="533494"/>
          </a:xfrm>
          <a:prstGeom prst="wedgeRoundRectCallout">
            <a:avLst>
              <a:gd name="adj1" fmla="val -42983"/>
              <a:gd name="adj2" fmla="val 12693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считалки в учебнике на стр. 22.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7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258</Words>
  <Application>Microsoft Office PowerPoint</Application>
  <PresentationFormat>Произвольный</PresentationFormat>
  <Paragraphs>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Мария Киселёва</cp:lastModifiedBy>
  <cp:revision>199</cp:revision>
  <dcterms:created xsi:type="dcterms:W3CDTF">2017-07-16T12:55:52Z</dcterms:created>
  <dcterms:modified xsi:type="dcterms:W3CDTF">2017-09-11T05:08:12Z</dcterms:modified>
</cp:coreProperties>
</file>