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60" r:id="rId3"/>
    <p:sldId id="310" r:id="rId4"/>
    <p:sldId id="311" r:id="rId5"/>
    <p:sldId id="299" r:id="rId6"/>
    <p:sldId id="300" r:id="rId7"/>
    <p:sldId id="312" r:id="rId8"/>
    <p:sldId id="282" r:id="rId9"/>
    <p:sldId id="290" r:id="rId10"/>
    <p:sldId id="301" r:id="rId11"/>
    <p:sldId id="291" r:id="rId12"/>
    <p:sldId id="309" r:id="rId13"/>
    <p:sldId id="292" r:id="rId14"/>
    <p:sldId id="313" r:id="rId15"/>
    <p:sldId id="314" r:id="rId16"/>
    <p:sldId id="284" r:id="rId17"/>
    <p:sldId id="285" r:id="rId18"/>
    <p:sldId id="286" r:id="rId19"/>
    <p:sldId id="287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7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C58529-6276-4CE4-B6CD-CF111EE5BCDA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B1930-E3BF-4C37-9B8E-4D1D58C1C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884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71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043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243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19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52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782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728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789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938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849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870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564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899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351" t="20378" r="8263" b="10607"/>
          <a:stretch/>
        </p:blipFill>
        <p:spPr>
          <a:xfrm>
            <a:off x="0" y="0"/>
            <a:ext cx="122639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77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12608" y="800233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825331" y="92294"/>
            <a:ext cx="10099231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№3 на стр. 18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4126" t="27192" r="18707" b="33815"/>
          <a:stretch/>
        </p:blipFill>
        <p:spPr>
          <a:xfrm>
            <a:off x="1564645" y="1323832"/>
            <a:ext cx="10071593" cy="386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42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48079" y="1494561"/>
            <a:ext cx="1433450" cy="215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760936" y="169566"/>
            <a:ext cx="11074748" cy="1113324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Чем же живые существа отличаются от объектов неживой природы?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9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56892" y="3856407"/>
            <a:ext cx="2682069" cy="357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3883654" y="1840498"/>
            <a:ext cx="7952030" cy="1721567"/>
          </a:xfrm>
          <a:prstGeom prst="wedgeRoundRectCallout">
            <a:avLst>
              <a:gd name="adj1" fmla="val 38221"/>
              <a:gd name="adj2" fmla="val 7856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Живые существа, в отличие от объектов неживой природы, </a:t>
            </a:r>
            <a:r>
              <a:rPr lang="ru-RU" sz="32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дышат, питаются, растут, приносят потомство, умирают</a:t>
            </a:r>
            <a:r>
              <a:rPr lang="ru-RU" sz="3200" dirty="0" smtClean="0">
                <a:solidFill>
                  <a:schemeClr val="tx1"/>
                </a:solidFill>
              </a:rPr>
              <a:t>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15366" name="Picture 6" descr="http://www.lenagold.ru/fon/clipart/k/kamn/kamen3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1" y="3659352"/>
            <a:ext cx="3554053" cy="3198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http://www.stihi.ru/pics/2014/12/04/311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142" y="3499447"/>
            <a:ext cx="4692469" cy="326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0336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59529" y="1152557"/>
            <a:ext cx="1433450" cy="215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8" descr="https://scms.enter.ru/uploads/sunny/76/88/be/thumb_b47f_product_1500.jpe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568004" y="168275"/>
            <a:ext cx="11074748" cy="925138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Может ли живая природа существовать без неживой? Докажите свой ответ.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4196" t="53726" r="29931" b="6763"/>
          <a:stretch/>
        </p:blipFill>
        <p:spPr>
          <a:xfrm>
            <a:off x="215899" y="3210947"/>
            <a:ext cx="5889479" cy="3647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/>
          <a:srcRect l="34196" t="22155" r="29931" b="48326"/>
          <a:stretch/>
        </p:blipFill>
        <p:spPr>
          <a:xfrm>
            <a:off x="5483129" y="1239466"/>
            <a:ext cx="6708871" cy="3103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75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270457" y="219825"/>
            <a:ext cx="11630812" cy="610169"/>
          </a:xfrm>
          <a:prstGeom prst="wedgeRoundRectCallout">
            <a:avLst>
              <a:gd name="adj1" fmla="val 38221"/>
              <a:gd name="adj2" fmla="val 7856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Рассмотрите схему и объясните её. Что обозначают стрелки?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00201" y="829994"/>
            <a:ext cx="2682069" cy="357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8986" t="25434" r="20411" b="10721"/>
          <a:stretch/>
        </p:blipFill>
        <p:spPr>
          <a:xfrm>
            <a:off x="270457" y="1440163"/>
            <a:ext cx="10071620" cy="5120640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312661" y="1545670"/>
            <a:ext cx="0" cy="4881489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270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270457" y="219825"/>
            <a:ext cx="11630812" cy="1086694"/>
          </a:xfrm>
          <a:prstGeom prst="wedgeRoundRectCallout">
            <a:avLst>
              <a:gd name="adj1" fmla="val 38221"/>
              <a:gd name="adj2" fmla="val 7856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Прочитайте текст под схемой. Для чего живым организмам нужно солнце? Воздух? Вода?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70539" y="1306519"/>
            <a:ext cx="2682069" cy="357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 descr="http://ds.odes.obr55.ru/files/2016/06/%D1%81%D0%BE%D0%BB%D0%BD%D1%86%D0%B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652" y="1608700"/>
            <a:ext cx="6791325" cy="5010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8858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12608" y="800233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825331" y="92294"/>
            <a:ext cx="10099231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№6 на стр. 19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9057" t="14318" r="34755" b="5831"/>
          <a:stretch/>
        </p:blipFill>
        <p:spPr>
          <a:xfrm>
            <a:off x="5240741" y="846164"/>
            <a:ext cx="4749421" cy="5892034"/>
          </a:xfrm>
          <a:prstGeom prst="rect">
            <a:avLst/>
          </a:prstGeom>
        </p:spPr>
      </p:pic>
      <p:pic>
        <p:nvPicPr>
          <p:cNvPr id="21506" name="Picture 2" descr="http://images.vfl.ru/ii/1312832611/fff88173/58874_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6790" y="2475437"/>
            <a:ext cx="3457322" cy="2301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5493223" y="5172502"/>
            <a:ext cx="6698777" cy="1136791"/>
            <a:chOff x="5493223" y="5172502"/>
            <a:chExt cx="6698777" cy="1136791"/>
          </a:xfrm>
        </p:grpSpPr>
        <p:sp>
          <p:nvSpPr>
            <p:cNvPr id="5" name="TextBox 4"/>
            <p:cNvSpPr txBox="1"/>
            <p:nvPr/>
          </p:nvSpPr>
          <p:spPr>
            <a:xfrm>
              <a:off x="5493224" y="5172502"/>
              <a:ext cx="424445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dirty="0" smtClean="0"/>
                <a:t>Вода </a:t>
              </a:r>
              <a:endParaRPr lang="ru-RU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947547" y="5172502"/>
              <a:ext cx="424445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dirty="0" smtClean="0"/>
                <a:t>Корова</a:t>
              </a:r>
              <a:endParaRPr lang="ru-RU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493223" y="5786073"/>
              <a:ext cx="424445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 smtClean="0"/>
                <a:t>необходима для питья</a:t>
              </a:r>
              <a:endParaRPr lang="ru-RU" sz="1200" dirty="0"/>
            </a:p>
          </p:txBody>
        </p:sp>
        <p:sp>
          <p:nvSpPr>
            <p:cNvPr id="7" name="Стрелка вправо 6"/>
            <p:cNvSpPr/>
            <p:nvPr/>
          </p:nvSpPr>
          <p:spPr>
            <a:xfrm>
              <a:off x="7125272" y="5336275"/>
              <a:ext cx="696034" cy="44979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41999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8450" y="92744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825331" y="92295"/>
            <a:ext cx="10688382" cy="693316"/>
          </a:xfrm>
          <a:prstGeom prst="wedgeRoundRectCallout">
            <a:avLst>
              <a:gd name="adj1" fmla="val -41582"/>
              <a:gd name="adj2" fmla="val 10779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Ответим на вопросы на стр. 27 учебника</a:t>
            </a:r>
            <a:r>
              <a:rPr lang="ru-RU" sz="3200" dirty="0">
                <a:solidFill>
                  <a:schemeClr val="tx1"/>
                </a:solidFill>
              </a:rPr>
              <a:t>.</a:t>
            </a:r>
            <a:endParaRPr lang="ru-RU" sz="3200" dirty="0" smtClean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9127" t="31110" r="18078" b="20010"/>
          <a:stretch/>
        </p:blipFill>
        <p:spPr>
          <a:xfrm>
            <a:off x="1692322" y="1364776"/>
            <a:ext cx="9471548" cy="357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04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81889" y="1146220"/>
            <a:ext cx="3138152" cy="418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672362" y="260300"/>
            <a:ext cx="10178603" cy="1066224"/>
          </a:xfrm>
          <a:prstGeom prst="wedgeRoundRectCallout">
            <a:avLst>
              <a:gd name="adj1" fmla="val 41222"/>
              <a:gd name="adj2" fmla="val 11948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Проверьте свои знания - выполните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тестовые задания на стр. 8-9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1952" t="14744" r="33403" b="6206"/>
          <a:stretch/>
        </p:blipFill>
        <p:spPr>
          <a:xfrm>
            <a:off x="2884867" y="1571221"/>
            <a:ext cx="3979573" cy="510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99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8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555587" y="4097088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38" y="2640128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331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0165" y="553792"/>
            <a:ext cx="9350060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РТ с.17-18 №2, 4, 5.</a:t>
            </a:r>
            <a:endParaRPr lang="ru-RU" sz="6600" dirty="0"/>
          </a:p>
        </p:txBody>
      </p:sp>
      <p:pic>
        <p:nvPicPr>
          <p:cNvPr id="4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9398">
            <a:off x="7906906" y="433330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165" y="2960785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4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400857" y="1128293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915929" y="130930"/>
            <a:ext cx="10572026" cy="899380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Отгадайте загадки!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915929" y="130929"/>
            <a:ext cx="10572026" cy="899380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Не по рыбам, а сети расставляет.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87144" y="1541844"/>
            <a:ext cx="1262130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Паук</a:t>
            </a:r>
            <a:endParaRPr lang="ru-RU" dirty="0"/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915929" y="130928"/>
            <a:ext cx="10572026" cy="899380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У родителей и деток вся одежда из монеток.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87144" y="2267978"/>
            <a:ext cx="1429554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Рыбы</a:t>
            </a:r>
            <a:endParaRPr lang="ru-RU" dirty="0"/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915929" y="130928"/>
            <a:ext cx="10572026" cy="899380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>
                <a:solidFill>
                  <a:schemeClr val="tx1"/>
                </a:solidFill>
              </a:rPr>
              <a:t>Я птица важная, ни с кем я не дружу,</a:t>
            </a:r>
          </a:p>
          <a:p>
            <a:pPr lvl="1" algn="ctr"/>
            <a:r>
              <a:rPr lang="ru-RU" sz="3200" dirty="0">
                <a:solidFill>
                  <a:schemeClr val="tx1"/>
                </a:solidFill>
              </a:rPr>
              <a:t>От важности надутый я </a:t>
            </a:r>
            <a:r>
              <a:rPr lang="ru-RU" sz="3200" dirty="0" smtClean="0">
                <a:solidFill>
                  <a:schemeClr val="tx1"/>
                </a:solidFill>
              </a:rPr>
              <a:t>хожу.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87144" y="3003156"/>
            <a:ext cx="1815920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Индюк</a:t>
            </a:r>
            <a:endParaRPr lang="ru-RU" dirty="0"/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915929" y="130928"/>
            <a:ext cx="10572026" cy="899380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 голубенькой рубашке бежит по дне овражка.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87144" y="3738334"/>
            <a:ext cx="1815920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Ручей</a:t>
            </a:r>
            <a:endParaRPr lang="ru-RU" dirty="0"/>
          </a:p>
        </p:txBody>
      </p:sp>
      <p:sp>
        <p:nvSpPr>
          <p:cNvPr id="22" name="Скругленная прямоугольная выноска 21"/>
          <p:cNvSpPr/>
          <p:nvPr/>
        </p:nvSpPr>
        <p:spPr>
          <a:xfrm>
            <a:off x="915929" y="130928"/>
            <a:ext cx="10572026" cy="899380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По синему морю белые гуси плывут.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387144" y="4409061"/>
            <a:ext cx="1815920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Облака</a:t>
            </a:r>
            <a:endParaRPr lang="ru-RU" dirty="0"/>
          </a:p>
        </p:txBody>
      </p:sp>
      <p:sp>
        <p:nvSpPr>
          <p:cNvPr id="24" name="Скругленная прямоугольная выноска 23"/>
          <p:cNvSpPr/>
          <p:nvPr/>
        </p:nvSpPr>
        <p:spPr>
          <a:xfrm>
            <a:off x="915929" y="130928"/>
            <a:ext cx="10572026" cy="899380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Меня часто зовут, дожидаются,</a:t>
            </a:r>
          </a:p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А приду - от меня укрываются.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387144" y="5079788"/>
            <a:ext cx="1815920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Дождь</a:t>
            </a:r>
            <a:endParaRPr lang="ru-RU" dirty="0"/>
          </a:p>
        </p:txBody>
      </p:sp>
      <p:sp>
        <p:nvSpPr>
          <p:cNvPr id="26" name="Скругленная прямоугольная выноска 25"/>
          <p:cNvSpPr/>
          <p:nvPr/>
        </p:nvSpPr>
        <p:spPr>
          <a:xfrm>
            <a:off x="915929" y="130928"/>
            <a:ext cx="10572026" cy="899380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Сам алый, сахарный, кафтан зелёный, бархатный.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387144" y="5750515"/>
            <a:ext cx="1815920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Арбуз</a:t>
            </a:r>
            <a:endParaRPr lang="ru-RU" dirty="0"/>
          </a:p>
        </p:txBody>
      </p:sp>
      <p:pic>
        <p:nvPicPr>
          <p:cNvPr id="1028" name="Picture 4" descr="http://abali.ru/wp-content/uploads/2012/10/induk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7717" y="3505646"/>
            <a:ext cx="3057968" cy="310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lenagold.ru/fon/clipart/o/obl/oblaka0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067" y="1187016"/>
            <a:ext cx="4443142" cy="2869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Скругленная прямоугольная выноска 29"/>
          <p:cNvSpPr/>
          <p:nvPr/>
        </p:nvSpPr>
        <p:spPr>
          <a:xfrm>
            <a:off x="915929" y="126179"/>
            <a:ext cx="10572026" cy="899380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Какое слово у вас получилось?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584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" grpId="0" animBg="1"/>
      <p:bldP spid="14" grpId="0" animBg="1"/>
      <p:bldP spid="15" grpId="0" animBg="1"/>
      <p:bldP spid="16" grpId="0" animBg="1"/>
      <p:bldP spid="17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37219" y="740747"/>
            <a:ext cx="2682069" cy="357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18941" y="192987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Это название нашего нового раздела.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5023" t="22139" r="26475" b="10079"/>
          <a:stretch/>
        </p:blipFill>
        <p:spPr>
          <a:xfrm>
            <a:off x="940158" y="1159098"/>
            <a:ext cx="6967470" cy="5474442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218941" y="192987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Чему мы будем учиться, изучая этот раздел?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973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37219" y="1075598"/>
            <a:ext cx="2682069" cy="357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18941" y="192986"/>
            <a:ext cx="11681138" cy="991869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Давайте вернёмся к нашим загадкам. На какие две группы можно разделить отгадки?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8034" y="1444183"/>
            <a:ext cx="1262130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Паук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21216" y="2858031"/>
            <a:ext cx="1429554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Рыбы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369713" y="1444183"/>
            <a:ext cx="1815920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Индюк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195506" y="1887436"/>
            <a:ext cx="1815920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Ручей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838672" y="2724986"/>
            <a:ext cx="1815920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Облака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53793" y="4271879"/>
            <a:ext cx="1815920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Дождь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3089812" y="3853549"/>
            <a:ext cx="1815920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Арбуз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6059510" y="3460528"/>
            <a:ext cx="3940936" cy="707886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Природа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92512" y="5033621"/>
            <a:ext cx="2408349" cy="707886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Живая</a:t>
            </a:r>
            <a:endParaRPr lang="ru-RU" sz="4000" dirty="0"/>
          </a:p>
        </p:txBody>
      </p:sp>
      <p:sp>
        <p:nvSpPr>
          <p:cNvPr id="15" name="TextBox 14"/>
          <p:cNvSpPr txBox="1"/>
          <p:nvPr/>
        </p:nvSpPr>
        <p:spPr>
          <a:xfrm>
            <a:off x="8541774" y="5033621"/>
            <a:ext cx="2408349" cy="707886"/>
          </a:xfrm>
          <a:prstGeom prst="rect">
            <a:avLst/>
          </a:prstGeom>
          <a:gradFill flip="none" rotWithShape="1">
            <a:gsLst>
              <a:gs pos="0">
                <a:srgbClr val="C00000">
                  <a:tint val="66000"/>
                  <a:satMod val="160000"/>
                </a:srgbClr>
              </a:gs>
              <a:gs pos="50000">
                <a:srgbClr val="C00000">
                  <a:tint val="44500"/>
                  <a:satMod val="160000"/>
                </a:srgbClr>
              </a:gs>
              <a:gs pos="100000">
                <a:srgbClr val="C000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Неживая</a:t>
            </a:r>
            <a:endParaRPr lang="ru-RU" sz="4000" dirty="0"/>
          </a:p>
        </p:txBody>
      </p:sp>
      <p:cxnSp>
        <p:nvCxnSpPr>
          <p:cNvPr id="16" name="Прямая со стрелкой 15"/>
          <p:cNvCxnSpPr/>
          <p:nvPr/>
        </p:nvCxnSpPr>
        <p:spPr>
          <a:xfrm flipH="1">
            <a:off x="6272432" y="4380027"/>
            <a:ext cx="489397" cy="54544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9314506" y="4380026"/>
            <a:ext cx="489397" cy="54544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кругленная прямоугольная выноска 17"/>
          <p:cNvSpPr/>
          <p:nvPr/>
        </p:nvSpPr>
        <p:spPr>
          <a:xfrm>
            <a:off x="218941" y="192986"/>
            <a:ext cx="11681138" cy="991869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Предположите, о чём мы будем говорить сегодня на уроке.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672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68155" y="1278727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75496" y="124390"/>
            <a:ext cx="11576098" cy="1056355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Прочитайте тему урока на стр. 24 учебника. Какие учебные задачи мы поставим перед собой?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8325" t="27949" r="9450" b="31382"/>
          <a:stretch/>
        </p:blipFill>
        <p:spPr>
          <a:xfrm>
            <a:off x="2150770" y="1979523"/>
            <a:ext cx="9397285" cy="2975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72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37219" y="740747"/>
            <a:ext cx="2682069" cy="357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218941" y="194067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Вспомните, что относится к природе.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9181" y="1396457"/>
            <a:ext cx="7770670" cy="707886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Природа</a:t>
            </a:r>
            <a:r>
              <a:rPr lang="ru-RU" sz="4000" dirty="0" smtClean="0">
                <a:solidFill>
                  <a:srgbClr val="FF0000"/>
                </a:solidFill>
              </a:rPr>
              <a:t> </a:t>
            </a:r>
            <a:r>
              <a:rPr lang="ru-RU" sz="4000" dirty="0" smtClean="0"/>
              <a:t>- это то, что нас … и не …</a:t>
            </a:r>
            <a:endParaRPr lang="ru-RU" sz="4000" dirty="0"/>
          </a:p>
        </p:txBody>
      </p:sp>
      <p:pic>
        <p:nvPicPr>
          <p:cNvPr id="6146" name="Picture 2" descr="https://i02.fotocdn.net/s4/220/public_pin_l/109/240310191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133" y="2258880"/>
            <a:ext cx="8742766" cy="44834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1726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56976" y="957791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75496" y="124390"/>
            <a:ext cx="11334283" cy="735419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необходимо растениям и животным для жизни?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9458" name="Picture 2" descr="http://www.wallpaperup.com/uploads/wallpapers/2016/10/18/1027213/d9c27b205e364db36b715cc7d1d2e2b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8371" y="1362328"/>
            <a:ext cx="8367262" cy="52295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59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25813" t="30363" r="20385" b="6204"/>
          <a:stretch/>
        </p:blipFill>
        <p:spPr>
          <a:xfrm>
            <a:off x="177421" y="2954740"/>
            <a:ext cx="5888529" cy="3903260"/>
          </a:xfrm>
          <a:prstGeom prst="rect">
            <a:avLst/>
          </a:prstGeom>
        </p:spPr>
      </p:pic>
      <p:pic>
        <p:nvPicPr>
          <p:cNvPr id="3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17262" y="131525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450762" y="234545"/>
            <a:ext cx="11230377" cy="976651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Рассмотрите фотографии на стр. 24-25. На какие группы можно разделить изображённые здесь предметы?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18881" t="17678" r="25105" b="17957"/>
          <a:stretch/>
        </p:blipFill>
        <p:spPr>
          <a:xfrm>
            <a:off x="6065951" y="1405718"/>
            <a:ext cx="6126050" cy="3985147"/>
          </a:xfrm>
          <a:prstGeom prst="rect">
            <a:avLst/>
          </a:prstGeom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450761" y="234544"/>
            <a:ext cx="11230377" cy="976651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По каким признакам мы разделим объекты на </a:t>
            </a:r>
            <a:r>
              <a:rPr lang="ru-RU" sz="32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живое</a:t>
            </a:r>
            <a:r>
              <a:rPr lang="ru-RU" sz="3200" dirty="0" smtClean="0">
                <a:solidFill>
                  <a:srgbClr val="00B050"/>
                </a:solidFill>
              </a:rPr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и </a:t>
            </a:r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неживое</a:t>
            </a:r>
            <a:r>
              <a:rPr lang="ru-RU" sz="3200" dirty="0" smtClean="0">
                <a:solidFill>
                  <a:schemeClr val="tx1"/>
                </a:solidFill>
              </a:rPr>
              <a:t>?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878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12608" y="800233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825331" y="92294"/>
            <a:ext cx="10099231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№1 на стр. 17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8148" t="25326" r="26364" b="17024"/>
          <a:stretch/>
        </p:blipFill>
        <p:spPr>
          <a:xfrm>
            <a:off x="1965277" y="1214650"/>
            <a:ext cx="9322484" cy="544545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527342" y="5950424"/>
            <a:ext cx="928049" cy="45037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0017456" y="5950424"/>
            <a:ext cx="928049" cy="450376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886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378</Words>
  <Application>Microsoft Office PowerPoint</Application>
  <PresentationFormat>Широкоэкранный</PresentationFormat>
  <Paragraphs>60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221</cp:revision>
  <dcterms:created xsi:type="dcterms:W3CDTF">2017-07-25T14:36:55Z</dcterms:created>
  <dcterms:modified xsi:type="dcterms:W3CDTF">2017-08-13T14:01:56Z</dcterms:modified>
</cp:coreProperties>
</file>