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2"/>
  </p:notesMasterIdLst>
  <p:handoutMasterIdLst>
    <p:handoutMasterId r:id="rId23"/>
  </p:handoutMasterIdLst>
  <p:sldIdLst>
    <p:sldId id="263" r:id="rId5"/>
    <p:sldId id="269" r:id="rId6"/>
    <p:sldId id="313" r:id="rId7"/>
    <p:sldId id="288" r:id="rId8"/>
    <p:sldId id="278" r:id="rId9"/>
    <p:sldId id="323" r:id="rId10"/>
    <p:sldId id="302" r:id="rId11"/>
    <p:sldId id="318" r:id="rId12"/>
    <p:sldId id="325" r:id="rId13"/>
    <p:sldId id="329" r:id="rId14"/>
    <p:sldId id="296" r:id="rId15"/>
    <p:sldId id="326" r:id="rId16"/>
    <p:sldId id="327" r:id="rId17"/>
    <p:sldId id="328" r:id="rId18"/>
    <p:sldId id="287" r:id="rId19"/>
    <p:sldId id="295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FFFF99"/>
    <a:srgbClr val="99FF66"/>
    <a:srgbClr val="FFCC99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pn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myun.narod.ru/2/mummi_sni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588" y="6438"/>
            <a:ext cx="8564451" cy="685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8508" y="1803042"/>
            <a:ext cx="162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Снифф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39813" y="6091707"/>
            <a:ext cx="2962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Муми</a:t>
            </a:r>
            <a:r>
              <a:rPr lang="ru-RU" sz="3600" dirty="0" smtClean="0"/>
              <a:t>-тролль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3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335184"/>
            <a:ext cx="6965375" cy="3772091"/>
            <a:chOff x="0" y="3335184"/>
            <a:chExt cx="6965375" cy="3772091"/>
          </a:xfrm>
        </p:grpSpPr>
        <p:pic>
          <p:nvPicPr>
            <p:cNvPr id="2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r="11584" b="878"/>
            <a:stretch/>
          </p:blipFill>
          <p:spPr bwMode="auto">
            <a:xfrm>
              <a:off x="0" y="3335184"/>
              <a:ext cx="6965375" cy="2276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r="11584" b="878"/>
            <a:stretch/>
          </p:blipFill>
          <p:spPr bwMode="auto">
            <a:xfrm>
              <a:off x="0" y="4830966"/>
              <a:ext cx="6965375" cy="2276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6250600" y="1209116"/>
            <a:ext cx="5917839" cy="5648884"/>
            <a:chOff x="4926169" y="1209116"/>
            <a:chExt cx="5917839" cy="564888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6802" t="23019" r="21922" b="5502"/>
            <a:stretch/>
          </p:blipFill>
          <p:spPr>
            <a:xfrm>
              <a:off x="4926169" y="1209116"/>
              <a:ext cx="5801932" cy="564888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547020" y="1643371"/>
              <a:ext cx="3039414" cy="63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88687" y="1744166"/>
              <a:ext cx="2897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4   5   6   7        9</a:t>
              </a:r>
              <a:endParaRPr lang="ru-RU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47774" y="2215359"/>
              <a:ext cx="35803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4   5   6   7    8       10</a:t>
              </a:r>
              <a:endParaRPr lang="ru-RU" sz="3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84135" y="2713816"/>
              <a:ext cx="4043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4   5   6   7    8   9       11</a:t>
              </a:r>
              <a:endParaRPr lang="ru-RU" sz="3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43221" y="3212366"/>
              <a:ext cx="45848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4   5   6   7    8   9  10      12</a:t>
              </a:r>
              <a:endParaRPr lang="ru-RU" sz="3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40945" y="373284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4   5   6   7    8   9  10 11      13</a:t>
              </a:r>
              <a:endParaRPr lang="ru-RU" sz="3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40945" y="423139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5   6   7    8   9  10 11 12      14</a:t>
              </a:r>
              <a:endParaRPr lang="ru-RU" sz="3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25037" y="5252310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7    8   9  10 11 12  13 14      16</a:t>
              </a:r>
              <a:endParaRPr lang="ru-RU" sz="3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40945" y="5765823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8   9  10 11 12 13 14 15      17 </a:t>
              </a:r>
              <a:endParaRPr lang="ru-RU" sz="3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82990" y="6245061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9  10 11 12 13 14 15  16      18</a:t>
              </a:r>
              <a:endParaRPr lang="ru-RU" sz="3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12119" y="6903"/>
            <a:ext cx="9762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 шляпе волшебника морская вода превращается в лимонад, а пресная - в сок.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3969" y="1156176"/>
            <a:ext cx="59757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	</a:t>
            </a:r>
            <a:r>
              <a:rPr lang="ru-RU" sz="2800" dirty="0" err="1" smtClean="0"/>
              <a:t>Муми</a:t>
            </a:r>
            <a:r>
              <a:rPr lang="ru-RU" sz="2800" dirty="0" smtClean="0"/>
              <a:t>-тролль вылил в волшебную шляпу 9 литров морской воды, а </a:t>
            </a:r>
            <a:r>
              <a:rPr lang="ru-RU" sz="2800" dirty="0" err="1" smtClean="0"/>
              <a:t>Снифф</a:t>
            </a:r>
            <a:r>
              <a:rPr lang="ru-RU" sz="2800" dirty="0" smtClean="0"/>
              <a:t> - 6 литров морской воды. Сколько литров лимонада они получили?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563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3335184"/>
            <a:ext cx="6965375" cy="3772091"/>
            <a:chOff x="0" y="3335184"/>
            <a:chExt cx="6965375" cy="3772091"/>
          </a:xfrm>
        </p:grpSpPr>
        <p:pic>
          <p:nvPicPr>
            <p:cNvPr id="2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r="11584" b="878"/>
            <a:stretch/>
          </p:blipFill>
          <p:spPr bwMode="auto">
            <a:xfrm>
              <a:off x="0" y="3335184"/>
              <a:ext cx="6965375" cy="2276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r="11584" b="878"/>
            <a:stretch/>
          </p:blipFill>
          <p:spPr bwMode="auto">
            <a:xfrm>
              <a:off x="0" y="4830966"/>
              <a:ext cx="6965375" cy="2276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6250600" y="1209116"/>
            <a:ext cx="5917839" cy="5648884"/>
            <a:chOff x="4926169" y="1209116"/>
            <a:chExt cx="5917839" cy="564888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6802" t="23019" r="21922" b="5502"/>
            <a:stretch/>
          </p:blipFill>
          <p:spPr>
            <a:xfrm>
              <a:off x="4926169" y="1209116"/>
              <a:ext cx="5801932" cy="564888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547020" y="1643371"/>
              <a:ext cx="3039414" cy="63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88687" y="1744166"/>
              <a:ext cx="2897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4   5   6   7        9</a:t>
              </a:r>
              <a:endParaRPr lang="ru-RU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47774" y="2215359"/>
              <a:ext cx="35803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4   5   6   7    8       10</a:t>
              </a:r>
              <a:endParaRPr lang="ru-RU" sz="3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84135" y="2713816"/>
              <a:ext cx="4043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4   5   6   7    8   9       11</a:t>
              </a:r>
              <a:endParaRPr lang="ru-RU" sz="3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43221" y="3212366"/>
              <a:ext cx="45848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4   5   6   7    8   9  10      12</a:t>
              </a:r>
              <a:endParaRPr lang="ru-RU" sz="3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40945" y="373284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4   5   6   7    8   9  10 11      13</a:t>
              </a:r>
              <a:endParaRPr lang="ru-RU" sz="3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40945" y="423139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5   6   7    8   9  10 11 12      14</a:t>
              </a:r>
              <a:endParaRPr lang="ru-RU" sz="3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25037" y="5252310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7    8   9  10 11 12  13 14      16</a:t>
              </a:r>
              <a:endParaRPr lang="ru-RU" sz="3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40945" y="5765823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8   9  10 11 12 13 14 15      17 </a:t>
              </a:r>
              <a:endParaRPr lang="ru-RU" sz="3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82990" y="6245061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9  10 11 12 13 14 15  16      18</a:t>
              </a:r>
              <a:endParaRPr lang="ru-RU" sz="3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12119" y="6903"/>
            <a:ext cx="9762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 шляпе волшебника морская вода превращается в лимонад, а пресная - в сок.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3969" y="1156176"/>
            <a:ext cx="59757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	</a:t>
            </a:r>
            <a:r>
              <a:rPr lang="ru-RU" sz="2800" dirty="0" err="1" smtClean="0"/>
              <a:t>Снифф</a:t>
            </a:r>
            <a:r>
              <a:rPr lang="ru-RU" sz="2800" dirty="0" smtClean="0"/>
              <a:t> вылил в шляпу волшебника 8 литров пресной воды, а </a:t>
            </a:r>
            <a:r>
              <a:rPr lang="ru-RU" sz="2800" dirty="0" err="1" smtClean="0"/>
              <a:t>Муми</a:t>
            </a:r>
            <a:r>
              <a:rPr lang="ru-RU" sz="2800" dirty="0" smtClean="0"/>
              <a:t>-тролль - 5 литров пресной воды. Сколько литров сока они получили?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3241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3006203"/>
            <a:ext cx="6965375" cy="3772091"/>
            <a:chOff x="0" y="3335184"/>
            <a:chExt cx="6965375" cy="3772091"/>
          </a:xfrm>
        </p:grpSpPr>
        <p:pic>
          <p:nvPicPr>
            <p:cNvPr id="2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r="11584" b="878"/>
            <a:stretch/>
          </p:blipFill>
          <p:spPr bwMode="auto">
            <a:xfrm>
              <a:off x="0" y="3335184"/>
              <a:ext cx="6965375" cy="2276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443" r="11584" b="878"/>
            <a:stretch/>
          </p:blipFill>
          <p:spPr bwMode="auto">
            <a:xfrm>
              <a:off x="0" y="4830966"/>
              <a:ext cx="6965375" cy="2276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6250600" y="1209116"/>
            <a:ext cx="5917839" cy="5648884"/>
            <a:chOff x="4926169" y="1209116"/>
            <a:chExt cx="5917839" cy="564888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6802" t="23019" r="21922" b="5502"/>
            <a:stretch/>
          </p:blipFill>
          <p:spPr>
            <a:xfrm>
              <a:off x="4926169" y="1209116"/>
              <a:ext cx="5801932" cy="564888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547020" y="1643371"/>
              <a:ext cx="3039414" cy="63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88687" y="1744166"/>
              <a:ext cx="2897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4   5   6   7        9</a:t>
              </a:r>
              <a:endParaRPr lang="ru-RU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47774" y="2215359"/>
              <a:ext cx="35803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4   5   6   7    8       10</a:t>
              </a:r>
              <a:endParaRPr lang="ru-RU" sz="3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84135" y="2713816"/>
              <a:ext cx="4043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4   5   6   7    8   9       11</a:t>
              </a:r>
              <a:endParaRPr lang="ru-RU" sz="3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43221" y="3212366"/>
              <a:ext cx="45848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4   5   6   7    8   9  10      12</a:t>
              </a:r>
              <a:endParaRPr lang="ru-RU" sz="3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40945" y="373284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4   5   6   7    8   9  10 11      13</a:t>
              </a:r>
              <a:endParaRPr lang="ru-RU" sz="3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40945" y="423139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5   6   7    8   9  10 11 12      14</a:t>
              </a:r>
              <a:endParaRPr lang="ru-RU" sz="3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25037" y="5252310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7    8   9  10 11 12  13 14      16</a:t>
              </a:r>
              <a:endParaRPr lang="ru-RU" sz="3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40945" y="5765823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8   9  10 11 12 13 14 15      17 </a:t>
              </a:r>
              <a:endParaRPr lang="ru-RU" sz="3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82990" y="6245061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9  10 11 12 13 14 15  16      18</a:t>
              </a:r>
              <a:endParaRPr lang="ru-RU" sz="3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12119" y="6903"/>
            <a:ext cx="9762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 шляпе волшебника морская вода превращается в лимонад, а пресная - в сок.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8895" y="1344055"/>
            <a:ext cx="59757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	Сколько литров лимонада и сока получил </a:t>
            </a:r>
            <a:r>
              <a:rPr lang="ru-RU" sz="2800" dirty="0" err="1" smtClean="0"/>
              <a:t>Снифф</a:t>
            </a:r>
            <a:r>
              <a:rPr lang="ru-RU" sz="2800" dirty="0" smtClean="0"/>
              <a:t>? А сколько - </a:t>
            </a:r>
            <a:r>
              <a:rPr lang="ru-RU" sz="2800" dirty="0" err="1" smtClean="0"/>
              <a:t>Муми</a:t>
            </a:r>
            <a:r>
              <a:rPr lang="ru-RU" sz="2800" dirty="0" smtClean="0"/>
              <a:t>-тролль?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618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static.admagazine.ru/resize_cache_imm/iblock/511/ff92/610x530_Quality97_650x565_Quality97_happystati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81" y="373486"/>
            <a:ext cx="1377010" cy="11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70" y="521192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575" y="521192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://static3.depositphotos.com/1001320/129/i/950/depositphotos_1297624-Beautiful-red-black-white-sea-she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36" b="100000" l="782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38" y="642345"/>
            <a:ext cx="1204311" cy="80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http://www.tove-jansson.ru/fanart/tenar/mumimamasu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142" y="2297819"/>
            <a:ext cx="3862632" cy="4279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static.admagazine.ru/resize_cache_imm/iblock/511/ff92/610x530_Quality97_650x565_Quality97_happystati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97" y="1569904"/>
            <a:ext cx="1377010" cy="11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86" y="1717610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091" y="1717610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static3.depositphotos.com/1001320/129/i/950/depositphotos_1297624-Beautiful-red-black-white-sea-she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36" b="100000" l="782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854" y="1838763"/>
            <a:ext cx="1204311" cy="80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static.admagazine.ru/resize_cache_imm/iblock/511/ff92/610x530_Quality97_650x565_Quality97_happystati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313" y="2766322"/>
            <a:ext cx="1377010" cy="11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02" y="2914028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7" y="2914028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static3.depositphotos.com/1001320/129/i/950/depositphotos_1297624-Beautiful-red-black-white-sea-she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36" b="100000" l="782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370" y="3035181"/>
            <a:ext cx="1204311" cy="80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static.admagazine.ru/resize_cache_imm/iblock/511/ff92/610x530_Quality97_650x565_Quality97_happystati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29" y="3962740"/>
            <a:ext cx="1377010" cy="11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218" y="4110446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123" y="4110446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http://static3.depositphotos.com/1001320/129/i/950/depositphotos_1297624-Beautiful-red-black-white-sea-she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36" b="100000" l="782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886" y="4231599"/>
            <a:ext cx="1204311" cy="80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static.admagazine.ru/resize_cache_imm/iblock/511/ff92/610x530_Quality97_650x565_Quality97_happystati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29" y="5159158"/>
            <a:ext cx="1377010" cy="11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218" y="5306864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https://previews.123rf.com/images/alexraths/alexraths1202/alexraths120200023/12351159-scallops-shell-See-Pectinidae-on-the-white-background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123" y="5306864"/>
            <a:ext cx="1574279" cy="10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http://static3.depositphotos.com/1001320/129/i/950/depositphotos_1297624-Beautiful-red-black-white-sea-she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36" b="100000" l="782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886" y="5428017"/>
            <a:ext cx="1204311" cy="80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6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21 №6 (4 ст</a:t>
            </a:r>
            <a:r>
              <a:rPr lang="ru-RU" sz="6600" smtClean="0"/>
              <a:t>.), №8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20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1283594" y="226179"/>
            <a:ext cx="8980868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самый короткий путь.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073" y="1409119"/>
            <a:ext cx="9753064" cy="535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0" y="1548228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Вспомним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сочетательный закон сложения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736" t="53653" r="22812" b="28565"/>
          <a:stretch/>
        </p:blipFill>
        <p:spPr>
          <a:xfrm>
            <a:off x="2078457" y="1823739"/>
            <a:ext cx="9667075" cy="18081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4132" t="36576" r="45678" b="37543"/>
          <a:stretch/>
        </p:blipFill>
        <p:spPr>
          <a:xfrm>
            <a:off x="3031221" y="3631841"/>
            <a:ext cx="6346349" cy="305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1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7374" y="123147"/>
            <a:ext cx="11685432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значения выражений, пользуясь сочетательным законом сложения.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21205" y="2434107"/>
            <a:ext cx="76114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9 </a:t>
            </a:r>
            <a:r>
              <a:rPr lang="ru-RU" sz="4800" dirty="0" smtClean="0"/>
              <a:t>+ </a:t>
            </a:r>
            <a:r>
              <a:rPr lang="ru-RU" sz="4800" dirty="0" smtClean="0"/>
              <a:t>4 </a:t>
            </a:r>
            <a:r>
              <a:rPr lang="ru-RU" sz="4800" dirty="0" smtClean="0"/>
              <a:t>+ </a:t>
            </a:r>
            <a:r>
              <a:rPr lang="ru-RU" sz="4800" dirty="0" smtClean="0"/>
              <a:t>6 </a:t>
            </a:r>
            <a:r>
              <a:rPr lang="ru-RU" sz="4800" dirty="0" smtClean="0"/>
              <a:t>=</a:t>
            </a:r>
          </a:p>
          <a:p>
            <a:r>
              <a:rPr lang="ru-RU" sz="4800" dirty="0" smtClean="0"/>
              <a:t>3 </a:t>
            </a:r>
            <a:r>
              <a:rPr lang="ru-RU" sz="4800" dirty="0" smtClean="0"/>
              <a:t>+ </a:t>
            </a:r>
            <a:r>
              <a:rPr lang="ru-RU" sz="4800" dirty="0" smtClean="0"/>
              <a:t>7 </a:t>
            </a:r>
            <a:r>
              <a:rPr lang="ru-RU" sz="4800" dirty="0" smtClean="0"/>
              <a:t>+ </a:t>
            </a:r>
            <a:r>
              <a:rPr lang="ru-RU" sz="4800" dirty="0" smtClean="0"/>
              <a:t>5 </a:t>
            </a:r>
            <a:r>
              <a:rPr lang="ru-RU" sz="4800" dirty="0" smtClean="0"/>
              <a:t>= </a:t>
            </a:r>
          </a:p>
          <a:p>
            <a:r>
              <a:rPr lang="ru-RU" sz="4800" dirty="0" smtClean="0"/>
              <a:t>4 </a:t>
            </a:r>
            <a:r>
              <a:rPr lang="ru-RU" sz="4800" dirty="0" smtClean="0"/>
              <a:t>+ </a:t>
            </a:r>
            <a:r>
              <a:rPr lang="ru-RU" sz="4800" dirty="0" smtClean="0"/>
              <a:t>8 </a:t>
            </a:r>
            <a:r>
              <a:rPr lang="ru-RU" sz="4800" dirty="0" smtClean="0"/>
              <a:t>+ </a:t>
            </a:r>
            <a:r>
              <a:rPr lang="ru-RU" sz="4800" dirty="0" smtClean="0"/>
              <a:t>2 </a:t>
            </a:r>
            <a:r>
              <a:rPr lang="ru-RU" sz="4800" dirty="0" smtClean="0"/>
              <a:t>= </a:t>
            </a:r>
          </a:p>
          <a:p>
            <a:r>
              <a:rPr lang="ru-RU" sz="4800" dirty="0" smtClean="0"/>
              <a:t>5 </a:t>
            </a:r>
            <a:r>
              <a:rPr lang="ru-RU" sz="4800" dirty="0" smtClean="0"/>
              <a:t>+ </a:t>
            </a:r>
            <a:r>
              <a:rPr lang="ru-RU" sz="4800" dirty="0"/>
              <a:t>5</a:t>
            </a:r>
            <a:r>
              <a:rPr lang="ru-RU" sz="4800" dirty="0" smtClean="0"/>
              <a:t> </a:t>
            </a:r>
            <a:r>
              <a:rPr lang="ru-RU" sz="4800" dirty="0" smtClean="0"/>
              <a:t>+ </a:t>
            </a:r>
            <a:r>
              <a:rPr lang="ru-RU" sz="4800" dirty="0" smtClean="0"/>
              <a:t>7 </a:t>
            </a:r>
            <a:r>
              <a:rPr lang="ru-RU" sz="4800" dirty="0" smtClean="0"/>
              <a:t>=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20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ая прямоугольная выноска 14"/>
          <p:cNvSpPr/>
          <p:nvPr/>
        </p:nvSpPr>
        <p:spPr>
          <a:xfrm>
            <a:off x="862886" y="277789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Кто догадался, как называется такая таблица?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14" y="1030310"/>
            <a:ext cx="1461860" cy="2083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6802" t="23019" r="21922" b="5502"/>
          <a:stretch/>
        </p:blipFill>
        <p:spPr>
          <a:xfrm>
            <a:off x="4926169" y="1209116"/>
            <a:ext cx="5801932" cy="5648884"/>
          </a:xfrm>
          <a:prstGeom prst="rect">
            <a:avLst/>
          </a:prstGeom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862886" y="275279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Кто догадался, как её заполнять?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862886" y="275707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Заполните таблицу сложения.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862886" y="273197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найти по таблице сложения сумму 6 и 8?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862886" y="266744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значения сумм по таблице сложения.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7103" y="3627580"/>
            <a:ext cx="1481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9 + 3</a:t>
            </a:r>
          </a:p>
          <a:p>
            <a:r>
              <a:rPr lang="ru-RU" sz="4000" dirty="0" smtClean="0"/>
              <a:t>7 + 6</a:t>
            </a:r>
          </a:p>
          <a:p>
            <a:r>
              <a:rPr lang="ru-RU" sz="4000" dirty="0" smtClean="0"/>
              <a:t>6 + 9</a:t>
            </a:r>
          </a:p>
          <a:p>
            <a:r>
              <a:rPr lang="ru-RU" sz="4000" dirty="0" smtClean="0"/>
              <a:t>9 + 5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2631636" y="3627579"/>
            <a:ext cx="1481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 + 7 </a:t>
            </a:r>
          </a:p>
          <a:p>
            <a:r>
              <a:rPr lang="ru-RU" sz="4000" dirty="0" smtClean="0"/>
              <a:t>8 + 4</a:t>
            </a:r>
          </a:p>
          <a:p>
            <a:r>
              <a:rPr lang="ru-RU" sz="4000" dirty="0" smtClean="0"/>
              <a:t>7 + 7</a:t>
            </a:r>
          </a:p>
          <a:p>
            <a:r>
              <a:rPr lang="ru-RU" sz="4000" dirty="0" smtClean="0"/>
              <a:t>9 + 8</a:t>
            </a:r>
            <a:endParaRPr lang="ru-RU" sz="400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862886" y="287334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600" dirty="0" smtClean="0">
                <a:solidFill>
                  <a:schemeClr val="tx1"/>
                </a:solidFill>
              </a:rPr>
              <a:t>Сумма каких двух однозначных чисел равна 11?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862886" y="276428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600" dirty="0" smtClean="0">
                <a:solidFill>
                  <a:schemeClr val="tx1"/>
                </a:solidFill>
              </a:rPr>
              <a:t>Сумма каких двух однозначных чисел равна 12?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47020" y="1643371"/>
            <a:ext cx="3039414" cy="636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688687" y="1744166"/>
            <a:ext cx="2897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4   5   6   7        9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7147774" y="2215359"/>
            <a:ext cx="3580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4   5   6   7    8       10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6684135" y="2713816"/>
            <a:ext cx="404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4   5   6   7    8   9       11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6143221" y="3212366"/>
            <a:ext cx="4584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4   5   6   7    8   9  10      12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5640945" y="3732846"/>
            <a:ext cx="5087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4   5   6   7    8   9  10 11      13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5640945" y="4231396"/>
            <a:ext cx="5087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5   6   7    8   9  10 11 12      14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5525037" y="5252310"/>
            <a:ext cx="520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7    8   9  10 11 12  13 14      16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5640945" y="5765823"/>
            <a:ext cx="520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8   9  10 11 12 13 14 15      17 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5582990" y="6245061"/>
            <a:ext cx="520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9  10 11 12 13 14 15  16      18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4118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14" y="1030310"/>
            <a:ext cx="1461860" cy="2083613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60792" y="172820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600" dirty="0" smtClean="0">
                <a:solidFill>
                  <a:schemeClr val="tx1"/>
                </a:solidFill>
              </a:rPr>
              <a:t>Можно в таблице сложения найти разность 14 - 6?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575" y="3292732"/>
            <a:ext cx="61110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Разность 14 - 6 связана с примером </a:t>
            </a:r>
          </a:p>
          <a:p>
            <a:r>
              <a:rPr lang="ru-RU" sz="2800" dirty="0" smtClean="0"/>
              <a:t>6 + … = 14.</a:t>
            </a:r>
          </a:p>
          <a:p>
            <a:endParaRPr lang="ru-RU" sz="2800" dirty="0" smtClean="0"/>
          </a:p>
          <a:p>
            <a:r>
              <a:rPr lang="ru-RU" sz="2800" dirty="0" smtClean="0"/>
              <a:t>В строке с числом 6 находим число 14.</a:t>
            </a:r>
          </a:p>
          <a:p>
            <a:r>
              <a:rPr lang="ru-RU" sz="2800" dirty="0" smtClean="0"/>
              <a:t>Оно стоит в столбце с числом 8.</a:t>
            </a:r>
          </a:p>
          <a:p>
            <a:r>
              <a:rPr lang="ru-RU" sz="2800" dirty="0" smtClean="0"/>
              <a:t>Значит, 14 - 6 = 8.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6250600" y="1209116"/>
            <a:ext cx="5917839" cy="5648884"/>
            <a:chOff x="4926169" y="1209116"/>
            <a:chExt cx="5917839" cy="56488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/>
            <a:srcRect l="36802" t="23019" r="21922" b="5502"/>
            <a:stretch/>
          </p:blipFill>
          <p:spPr>
            <a:xfrm>
              <a:off x="4926169" y="1209116"/>
              <a:ext cx="5801932" cy="564888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547020" y="1643371"/>
              <a:ext cx="3039414" cy="63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88687" y="1744166"/>
              <a:ext cx="2897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4   5   6   7        9</a:t>
              </a:r>
              <a:endParaRPr lang="ru-RU" sz="3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47774" y="2215359"/>
              <a:ext cx="35803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4   5   6   7    8       10</a:t>
              </a:r>
              <a:endParaRPr lang="ru-RU" sz="3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84135" y="2713816"/>
              <a:ext cx="4043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4   5   6   7    8   9       11</a:t>
              </a:r>
              <a:endParaRPr lang="ru-RU" sz="3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43221" y="3212366"/>
              <a:ext cx="45848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4   5   6   7    8   9  10      12</a:t>
              </a:r>
              <a:endParaRPr lang="ru-RU" sz="3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40945" y="373284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4   5   6   7    8   9  10 11      13</a:t>
              </a:r>
              <a:endParaRPr lang="ru-RU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640945" y="423139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5   6   7    8   9  10 11 12      14</a:t>
              </a:r>
              <a:endParaRPr lang="ru-RU" sz="3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25037" y="5252310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7    8   9  10 11 12  13 14      16</a:t>
              </a:r>
              <a:endParaRPr lang="ru-RU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40945" y="5765823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8   9  10 11 12 13 14 15      17 </a:t>
              </a:r>
              <a:endParaRPr lang="ru-RU" sz="3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82990" y="6245061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9  10 11 12 13 14 15  16      18</a:t>
              </a:r>
              <a:endParaRPr lang="ru-RU" sz="3200" dirty="0"/>
            </a:p>
          </p:txBody>
        </p:sp>
      </p:grpSp>
      <p:sp>
        <p:nvSpPr>
          <p:cNvPr id="18" name="Скругленная прямоугольная выноска 17"/>
          <p:cNvSpPr/>
          <p:nvPr/>
        </p:nvSpPr>
        <p:spPr>
          <a:xfrm>
            <a:off x="860792" y="169833"/>
            <a:ext cx="10959920" cy="85748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600" dirty="0" smtClean="0">
                <a:solidFill>
                  <a:schemeClr val="tx1"/>
                </a:solidFill>
              </a:rPr>
              <a:t>Пользуясь таблицей сложения, заполните окошки.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/>
          <a:srcRect l="16213" t="44675" r="53427" b="33319"/>
          <a:stretch/>
        </p:blipFill>
        <p:spPr>
          <a:xfrm>
            <a:off x="0" y="3340843"/>
            <a:ext cx="6334206" cy="258143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45620" t="44675" r="29454" b="33319"/>
          <a:stretch/>
        </p:blipFill>
        <p:spPr>
          <a:xfrm>
            <a:off x="205230" y="3212366"/>
            <a:ext cx="5897218" cy="292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2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microsoft.com/office/2006/documentManagement/types"/>
    <ds:schemaRef ds:uri="2547570a-e5f4-4946-a4c3-82580e42479e"/>
    <ds:schemaRef ds:uri="6ee78bd2-4339-4042-adc0-bcc64641998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646</Words>
  <Application>Microsoft Office PowerPoint</Application>
  <PresentationFormat>Широкоэкранный</PresentationFormat>
  <Paragraphs>93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2017-09-25T15:49:07Z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